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9" r:id="rId1"/>
  </p:sldMasterIdLst>
  <p:notesMasterIdLst>
    <p:notesMasterId r:id="rId16"/>
  </p:notesMasterIdLst>
  <p:handoutMasterIdLst>
    <p:handoutMasterId r:id="rId17"/>
  </p:handoutMasterIdLst>
  <p:sldIdLst>
    <p:sldId id="256" r:id="rId2"/>
    <p:sldId id="448" r:id="rId3"/>
    <p:sldId id="449" r:id="rId4"/>
    <p:sldId id="452" r:id="rId5"/>
    <p:sldId id="336" r:id="rId6"/>
    <p:sldId id="337" r:id="rId7"/>
    <p:sldId id="414" r:id="rId8"/>
    <p:sldId id="444" r:id="rId9"/>
    <p:sldId id="446" r:id="rId10"/>
    <p:sldId id="445" r:id="rId11"/>
    <p:sldId id="447" r:id="rId12"/>
    <p:sldId id="443" r:id="rId13"/>
    <p:sldId id="451" r:id="rId14"/>
    <p:sldId id="453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F43"/>
    <a:srgbClr val="FFFF00"/>
    <a:srgbClr val="FF7D7D"/>
    <a:srgbClr val="FFB37D"/>
    <a:srgbClr val="AF4A00"/>
    <a:srgbClr val="0062E2"/>
    <a:srgbClr val="E3F3D1"/>
    <a:srgbClr val="BAE1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883" autoAdjust="0"/>
  </p:normalViewPr>
  <p:slideViewPr>
    <p:cSldViewPr>
      <p:cViewPr>
        <p:scale>
          <a:sx n="66" d="100"/>
          <a:sy n="66" d="100"/>
        </p:scale>
        <p:origin x="-4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68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726" eaLnBrk="0" hangingPunct="0">
              <a:defRPr sz="1200" dirty="0">
                <a:latin typeface="Arial" charset="0"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726" eaLnBrk="0" hangingPunct="0">
              <a:defRPr sz="1200" dirty="0">
                <a:latin typeface="Arial" charset="0"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726" eaLnBrk="0" hangingPunct="0">
              <a:defRPr sz="1200" dirty="0">
                <a:latin typeface="Arial" charset="0"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726" eaLnBrk="0" hangingPunct="0">
              <a:defRPr sz="1200">
                <a:latin typeface="Arial" charset="0"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fld id="{3B3427F2-8FAA-4E7B-9655-2A26076E7A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44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726" eaLnBrk="0" hangingPunct="0">
              <a:defRPr sz="1200" dirty="0">
                <a:latin typeface="Arial" charset="0"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726" eaLnBrk="0" hangingPunct="0">
              <a:defRPr sz="1200" dirty="0">
                <a:latin typeface="Arial" charset="0"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634" y="4416098"/>
            <a:ext cx="5139134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726" eaLnBrk="0" hangingPunct="0">
              <a:defRPr sz="1200" dirty="0">
                <a:latin typeface="Arial" charset="0"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726" eaLnBrk="0" hangingPunct="0">
              <a:defRPr sz="1200">
                <a:latin typeface="Arial" charset="0"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fld id="{6103B872-2399-4377-B56C-A0557521B6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917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2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2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2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2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2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356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  <a:lvl2pPr marL="716130" indent="-275434" defTabSz="930356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2pPr>
            <a:lvl3pPr marL="1101738" indent="-220348" defTabSz="930356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3pPr>
            <a:lvl4pPr marL="1542433" indent="-220348" defTabSz="930356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4pPr>
            <a:lvl5pPr marL="1983128" indent="-220348" defTabSz="930356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9pPr>
          </a:lstStyle>
          <a:p>
            <a:fld id="{C6C87212-E855-441D-9F61-24D6D0CB8BEC}" type="slidenum">
              <a:rPr lang="en-US" altLang="en-US" sz="1200">
                <a:latin typeface="Arial" pitchFamily="34" charset="0"/>
              </a:rPr>
              <a:pPr/>
              <a:t>1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03B872-2399-4377-B56C-A0557521B6E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12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1027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Times New Roman" charset="0"/>
                <a:ea typeface="ＭＳ Ｐゴシック" pitchFamily="52" charset="-128"/>
                <a:cs typeface="+mn-cs"/>
              </a:endParaRPr>
            </a:p>
          </p:txBody>
        </p:sp>
        <p:grpSp>
          <p:nvGrpSpPr>
            <p:cNvPr id="6" name="Group 1028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1029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8" name="Line 1030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9" name="Line 1031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59" name="Line 1081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0" name="Line 1082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1" name="Line 1083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2" name="Line 1084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3" name="Line 1085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4" name="Line 1086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" name="Line 1087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6" name="Line 1088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7" name="Line 1089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8" name="Line 1090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9" name="Line 1091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70" name="Line 1092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71" name="Line 1093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72" name="Line 1094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73" name="Line 1095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74" name="Line 1096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75" name="Line 1097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76" name="Line 1098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77" name="Line 1099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78" name="Line 1100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79" name="Line 1101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80" name="Line 1102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81" name="Line 1103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82" name="Line 1104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83" name="Line 1105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84" name="Line 1106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85" name="Line 1107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86" name="Line 1108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87" name="Line 1109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88" name="Line 1110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89" name="Line 1111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90" name="Line 1112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91" name="Line 1113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92" name="Line 1114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93" name="Line 1115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94" name="Line 1116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95" name="Line 1117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96" name="Line 1118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97" name="Line 1119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98" name="Line 1120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99" name="Line 1121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100" name="Line 1122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101" name="Line 1123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102" name="Line 1124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103" name="Line 1125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104" name="Line 1126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</p:grpSp>
      </p:grpSp>
      <p:sp>
        <p:nvSpPr>
          <p:cNvPr id="105" name="Rectangle 1132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>
              <a:latin typeface="Times New Roman" charset="0"/>
              <a:ea typeface="ＭＳ Ｐゴシック" pitchFamily="52" charset="-128"/>
              <a:cs typeface="+mn-cs"/>
            </a:endParaRPr>
          </a:p>
        </p:txBody>
      </p:sp>
      <p:sp>
        <p:nvSpPr>
          <p:cNvPr id="106" name="Rectangle 1133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>
              <a:latin typeface="Times New Roman" charset="0"/>
              <a:ea typeface="ＭＳ Ｐゴシック" pitchFamily="52" charset="-128"/>
              <a:cs typeface="+mn-cs"/>
            </a:endParaRPr>
          </a:p>
        </p:txBody>
      </p:sp>
      <p:sp>
        <p:nvSpPr>
          <p:cNvPr id="66666" name="Rectangle 1130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667" name="Rectangle 113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12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3D020-7867-4FA1-B03C-E83EFDF3BA83}" type="datetimeFigureOut">
              <a:rPr lang="en-US"/>
              <a:pPr>
                <a:defRPr/>
              </a:pPr>
              <a:t>9/7/2018</a:t>
            </a:fld>
            <a:endParaRPr lang="en-US" dirty="0"/>
          </a:p>
        </p:txBody>
      </p:sp>
      <p:sp>
        <p:nvSpPr>
          <p:cNvPr id="108" name="Rectangle 11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1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5EA09-EBBB-4CC1-BE0D-2EFC607063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24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E0230-05B3-4F1D-8131-5F36CB0D2E19}" type="datetimeFigureOut">
              <a:rPr lang="en-US"/>
              <a:pPr>
                <a:defRPr/>
              </a:pPr>
              <a:t>9/7/2018</a:t>
            </a:fld>
            <a:endParaRPr lang="en-US" dirty="0"/>
          </a:p>
        </p:txBody>
      </p:sp>
      <p:sp>
        <p:nvSpPr>
          <p:cNvPr id="5" name="Rectangle 11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B33F5-7086-475A-9E31-AD3655E85A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8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91D3A-6687-4297-AA4C-485AC9300893}" type="datetimeFigureOut">
              <a:rPr lang="en-US"/>
              <a:pPr>
                <a:defRPr/>
              </a:pPr>
              <a:t>9/7/2018</a:t>
            </a:fld>
            <a:endParaRPr lang="en-US" dirty="0"/>
          </a:p>
        </p:txBody>
      </p:sp>
      <p:sp>
        <p:nvSpPr>
          <p:cNvPr id="5" name="Rectangle 11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264AD-5DD2-438D-825B-04445D06F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4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AF782-4688-4969-81F2-978773F1BCD7}" type="datetimeFigureOut">
              <a:rPr lang="en-US"/>
              <a:pPr>
                <a:defRPr/>
              </a:pPr>
              <a:t>9/7/2018</a:t>
            </a:fld>
            <a:endParaRPr lang="en-US" dirty="0"/>
          </a:p>
        </p:txBody>
      </p:sp>
      <p:sp>
        <p:nvSpPr>
          <p:cNvPr id="5" name="Rectangle 11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0E5E9-ED1D-4F02-8751-0F6508CC4F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2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09911-F8D7-4195-984D-7CF6930EEAEE}" type="datetimeFigureOut">
              <a:rPr lang="en-US"/>
              <a:pPr>
                <a:defRPr/>
              </a:pPr>
              <a:t>9/7/2018</a:t>
            </a:fld>
            <a:endParaRPr lang="en-US" dirty="0"/>
          </a:p>
        </p:txBody>
      </p:sp>
      <p:sp>
        <p:nvSpPr>
          <p:cNvPr id="5" name="Rectangle 11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44A8F-5BC9-4C7A-8EF6-304D1A47F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86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9CF95-1152-4356-9763-AB4CB00ABD7F}" type="datetimeFigureOut">
              <a:rPr lang="en-US"/>
              <a:pPr>
                <a:defRPr/>
              </a:pPr>
              <a:t>9/7/2018</a:t>
            </a:fld>
            <a:endParaRPr lang="en-US" dirty="0"/>
          </a:p>
        </p:txBody>
      </p:sp>
      <p:sp>
        <p:nvSpPr>
          <p:cNvPr id="6" name="Rectangle 11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47AB4-0981-48A9-82B2-39C6C60197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9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D7A39-0FD8-4A75-ABF7-DDBFAD1CFD08}" type="datetimeFigureOut">
              <a:rPr lang="en-US"/>
              <a:pPr>
                <a:defRPr/>
              </a:pPr>
              <a:t>9/7/2018</a:t>
            </a:fld>
            <a:endParaRPr lang="en-US" dirty="0"/>
          </a:p>
        </p:txBody>
      </p:sp>
      <p:sp>
        <p:nvSpPr>
          <p:cNvPr id="8" name="Rectangle 11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BE035-657D-4ABA-AFF9-2FBCD5A4E8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42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5A310-74EF-46D3-91C2-2401696E733A}" type="datetimeFigureOut">
              <a:rPr lang="en-US"/>
              <a:pPr>
                <a:defRPr/>
              </a:pPr>
              <a:t>9/7/2018</a:t>
            </a:fld>
            <a:endParaRPr lang="en-US" dirty="0"/>
          </a:p>
        </p:txBody>
      </p:sp>
      <p:sp>
        <p:nvSpPr>
          <p:cNvPr id="4" name="Rectangle 11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781D4-D748-4662-9B2F-6A2A289012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5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87534-D5BB-4101-A651-0D5F6B2C0B72}" type="datetimeFigureOut">
              <a:rPr lang="en-US"/>
              <a:pPr>
                <a:defRPr/>
              </a:pPr>
              <a:t>9/7/2018</a:t>
            </a:fld>
            <a:endParaRPr lang="en-US" dirty="0"/>
          </a:p>
        </p:txBody>
      </p:sp>
      <p:sp>
        <p:nvSpPr>
          <p:cNvPr id="3" name="Rectangle 11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28488-D492-41C8-BD33-6714292AE5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0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50501-5F8E-4C71-8E54-B087E2C0C097}" type="datetimeFigureOut">
              <a:rPr lang="en-US"/>
              <a:pPr>
                <a:defRPr/>
              </a:pPr>
              <a:t>9/7/2018</a:t>
            </a:fld>
            <a:endParaRPr lang="en-US" dirty="0"/>
          </a:p>
        </p:txBody>
      </p:sp>
      <p:sp>
        <p:nvSpPr>
          <p:cNvPr id="6" name="Rectangle 11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BE2B0-4E68-4653-8537-52EE30F2A7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4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724D3-7AD0-4CA5-8672-B847F24060B3}" type="datetimeFigureOut">
              <a:rPr lang="en-US"/>
              <a:pPr>
                <a:defRPr/>
              </a:pPr>
              <a:t>9/7/2018</a:t>
            </a:fld>
            <a:endParaRPr lang="en-US" dirty="0"/>
          </a:p>
        </p:txBody>
      </p:sp>
      <p:sp>
        <p:nvSpPr>
          <p:cNvPr id="6" name="Rectangle 11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FA2C7-69A7-42AE-B5C6-9B5BF3E850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5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3" name="Group 1027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65540" name="Line 1028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41" name="Line 1029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42" name="Line 1030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43" name="Line 1031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44" name="Line 1032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45" name="Line 1033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46" name="Line 1034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47" name="Line 1035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48" name="Line 1036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49" name="Line 1037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50" name="Line 1038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51" name="Line 1039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52" name="Line 1040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53" name="Line 1041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54" name="Line 1042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55" name="Line 1043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56" name="Line 1044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57" name="Line 1045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58" name="Line 1046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59" name="Line 1047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60" name="Line 1048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61" name="Line 1049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62" name="Line 1050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63" name="Line 1051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64" name="Line 1052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65" name="Line 1053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66" name="Line 1054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67" name="Line 1055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68" name="Line 1056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69" name="Line 1057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70" name="Line 1058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71" name="Line 1059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72" name="Line 1060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73" name="Line 1061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74" name="Line 1062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75" name="Line 1063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76" name="Line 1064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77" name="Line 1065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78" name="Line 1066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79" name="Line 1067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80" name="Line 1068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81" name="Line 1069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82" name="Line 1070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83" name="Line 1071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84" name="Line 1072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85" name="Line 1073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86" name="Line 1074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87" name="Line 1075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88" name="Line 1076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89" name="Line 1077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90" name="Line 1078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91" name="Line 1079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92" name="Line 1080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93" name="Line 1081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94" name="Line 1082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95" name="Line 1083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96" name="Line 1084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97" name="Line 1085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98" name="Line 1086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599" name="Line 1087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00" name="Line 1088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01" name="Line 1089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02" name="Line 1090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03" name="Line 1091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04" name="Line 1092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05" name="Line 1093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06" name="Line 1094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07" name="Line 1095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08" name="Line 1096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09" name="Line 1097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10" name="Line 1098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11" name="Line 1099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12" name="Line 1100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13" name="Line 1101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14" name="Line 1102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15" name="Line 1103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16" name="Line 1104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17" name="Line 1105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18" name="Line 1106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19" name="Line 1107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20" name="Line 1108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21" name="Line 1109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22" name="Line 1110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23" name="Line 1111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24" name="Line 1112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25" name="Line 1113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26" name="Line 1114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27" name="Line 1115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28" name="Line 1116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29" name="Line 1117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30" name="Line 1118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31" name="Line 1119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32" name="Line 1120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33" name="Line 1121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34" name="Line 1122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35" name="Line 1123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36" name="Line 1124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37" name="Line 1125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</p:grpSp>
        <p:grpSp>
          <p:nvGrpSpPr>
            <p:cNvPr id="1034" name="Group 1126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65639" name="Rectangle 1127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40" name="Rectangle 1128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41" name="Rectangle 1129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  <p:sp>
            <p:nvSpPr>
              <p:cNvPr id="65642" name="Rectangle 1130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  <a:ea typeface="ＭＳ Ｐゴシック" pitchFamily="52" charset="-128"/>
                  <a:cs typeface="+mn-cs"/>
                </a:endParaRPr>
              </a:p>
            </p:txBody>
          </p:sp>
        </p:grpSp>
      </p:grpSp>
      <p:sp>
        <p:nvSpPr>
          <p:cNvPr id="1027" name="Rectangle 11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644" name="Rectangle 11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  <a:latin typeface="Times New Roman" charset="0"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fld id="{5770F847-75F0-4BE1-9141-6573084539CC}" type="datetimeFigureOut">
              <a:rPr lang="en-US"/>
              <a:pPr>
                <a:defRPr/>
              </a:pPr>
              <a:t>9/7/2018</a:t>
            </a:fld>
            <a:endParaRPr lang="en-US" dirty="0"/>
          </a:p>
        </p:txBody>
      </p:sp>
      <p:sp>
        <p:nvSpPr>
          <p:cNvPr id="65645" name="Rectangle 11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chemeClr val="folHlink"/>
                </a:solidFill>
                <a:latin typeface="Times New Roman" charset="0"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646" name="Rectangle 11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  <a:latin typeface="Times New Roman" charset="0"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fld id="{DBD8C352-FEC1-47F6-B17A-7725A9381B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113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32" name="Picture 1136" descr="C:\Documents and Settings\019397\My Documents\My Pictures\MPD Shield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5715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lwaukee.gov/ird" TargetMode="External"/><Relationship Id="rId2" Type="http://schemas.openxmlformats.org/officeDocument/2006/relationships/hyperlink" Target="mailto:dwiore@milwaukee.gov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ity.milwaukee.gov/ImageLibrary/Groups/mpdAuthors/SOP/747-BODYWORNCAMERABWC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762000"/>
            <a:ext cx="7315200" cy="74771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Milwaukee Police Department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051831" y="5602086"/>
            <a:ext cx="17748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r>
              <a:rPr lang="en-US" altLang="en-US" sz="1800" i="1" smtClean="0"/>
              <a:t>Alfonso </a:t>
            </a:r>
            <a:r>
              <a:rPr lang="en-US" altLang="en-US" sz="1800" i="1" dirty="0" smtClean="0"/>
              <a:t>Morales </a:t>
            </a:r>
          </a:p>
          <a:p>
            <a:pPr eaLnBrk="1" hangingPunct="1"/>
            <a:r>
              <a:rPr lang="en-US" altLang="en-US" sz="1800" i="1" dirty="0" smtClean="0"/>
              <a:t>Chief </a:t>
            </a:r>
            <a:r>
              <a:rPr lang="en-US" altLang="en-US" sz="1800" i="1" dirty="0"/>
              <a:t>of Police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87233" y="2417967"/>
            <a:ext cx="331356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Police</a:t>
            </a:r>
          </a:p>
          <a:p>
            <a:pPr algn="ctr"/>
            <a:r>
              <a:rPr lang="en-US" sz="4400" b="1" dirty="0" smtClean="0"/>
              <a:t>Body </a:t>
            </a:r>
          </a:p>
          <a:p>
            <a:pPr algn="ctr"/>
            <a:r>
              <a:rPr lang="en-US" sz="4400" b="1" dirty="0" smtClean="0"/>
              <a:t>Cameras</a:t>
            </a:r>
          </a:p>
          <a:p>
            <a:pPr algn="ctr"/>
            <a:r>
              <a:rPr lang="en-US" sz="1800" b="1" dirty="0" smtClean="0"/>
              <a:t>Wisconsin Legislative Council: Study Committee on the Use of Body Cameras</a:t>
            </a:r>
          </a:p>
          <a:p>
            <a:pPr algn="ctr"/>
            <a:r>
              <a:rPr lang="en-US" sz="1400" b="1" i="1" dirty="0" smtClean="0"/>
              <a:t>September 13, 2018  </a:t>
            </a:r>
          </a:p>
          <a:p>
            <a:pPr algn="ctr"/>
            <a:endParaRPr lang="en-US" sz="1800" b="1" dirty="0" smtClean="0"/>
          </a:p>
          <a:p>
            <a:pPr algn="ctr"/>
            <a:r>
              <a:rPr lang="en-US" sz="1400" dirty="0" smtClean="0"/>
              <a:t>For more information please contact: Sergeant Doug </a:t>
            </a:r>
            <a:r>
              <a:rPr lang="en-US" sz="1400" dirty="0"/>
              <a:t>Wiorek, </a:t>
            </a:r>
            <a:r>
              <a:rPr lang="en-US" sz="1400" dirty="0" smtClean="0"/>
              <a:t>414-935-7399;  </a:t>
            </a:r>
            <a:r>
              <a:rPr lang="en-US" sz="1400" dirty="0"/>
              <a:t>DWIORE@milwaukee.gov</a:t>
            </a:r>
          </a:p>
        </p:txBody>
      </p:sp>
      <p:pic>
        <p:nvPicPr>
          <p:cNvPr id="17412" name="Picture 4" descr="C:\Documents and Settings\019397\My Documents\My Pictures\MPD Shiel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33" y="2133600"/>
            <a:ext cx="2286000" cy="33496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256" y="2286000"/>
            <a:ext cx="2894457" cy="2347958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820057"/>
            <a:ext cx="4694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Axon Flex 2 Cameras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012371" y="2286000"/>
            <a:ext cx="7696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Cams are individually </a:t>
            </a:r>
            <a:r>
              <a:rPr lang="en-US" altLang="en-US" sz="2800" dirty="0"/>
              <a:t>serial numbered/assigned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64 GB storage capacity  = </a:t>
            </a:r>
            <a:r>
              <a:rPr lang="en-US" altLang="en-US" sz="2800" dirty="0" smtClean="0"/>
              <a:t>23½ </a:t>
            </a:r>
            <a:r>
              <a:rPr lang="en-US" altLang="en-US" sz="2800" dirty="0"/>
              <a:t>hours of video </a:t>
            </a:r>
            <a:r>
              <a:rPr lang="en-US" altLang="en-US" sz="2800" dirty="0" smtClean="0"/>
              <a:t>storage  </a:t>
            </a:r>
            <a:r>
              <a:rPr lang="en-US" altLang="en-US" dirty="0" smtClean="0"/>
              <a:t>(</a:t>
            </a:r>
            <a:r>
              <a:rPr lang="en-US" altLang="en-US" dirty="0"/>
              <a:t>Up from 8GB and </a:t>
            </a:r>
            <a:r>
              <a:rPr lang="en-US" altLang="en-US" dirty="0" smtClean="0"/>
              <a:t>9½ hours)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Records </a:t>
            </a:r>
            <a:r>
              <a:rPr lang="en-US" altLang="en-US" sz="2800" dirty="0" smtClean="0"/>
              <a:t>@ 30 </a:t>
            </a:r>
            <a:r>
              <a:rPr lang="en-US" altLang="en-US" sz="2800" dirty="0"/>
              <a:t>fps with a 30 </a:t>
            </a:r>
            <a:r>
              <a:rPr lang="en-US" altLang="en-US" sz="2800" dirty="0" smtClean="0"/>
              <a:t>second pre-buffer      	</a:t>
            </a:r>
            <a:r>
              <a:rPr lang="en-US" altLang="en-US" dirty="0" smtClean="0"/>
              <a:t>(video only/no sound)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itchFamily="34" charset="-128"/>
                <a:cs typeface="Arial" charset="0"/>
              </a:rPr>
              <a:t>The lens has a 120 </a:t>
            </a:r>
            <a:r>
              <a:rPr lang="en-US" altLang="en-US" sz="2800" dirty="0" smtClean="0">
                <a:ea typeface="ＭＳ Ｐゴシック" pitchFamily="34" charset="-128"/>
                <a:cs typeface="Arial" charset="0"/>
              </a:rPr>
              <a:t>degree field </a:t>
            </a:r>
            <a:r>
              <a:rPr lang="en-US" altLang="en-US" sz="2800" dirty="0">
                <a:ea typeface="ＭＳ Ｐゴシック" pitchFamily="34" charset="-128"/>
                <a:cs typeface="Arial" charset="0"/>
              </a:rPr>
              <a:t>of </a:t>
            </a:r>
            <a:r>
              <a:rPr lang="en-US" altLang="en-US" sz="2800" dirty="0" smtClean="0">
                <a:ea typeface="ＭＳ Ｐゴシック" pitchFamily="34" charset="-128"/>
                <a:cs typeface="Arial" charset="0"/>
              </a:rPr>
              <a:t>view </a:t>
            </a:r>
          </a:p>
          <a:p>
            <a:pPr eaLnBrk="1" hangingPunct="1"/>
            <a:r>
              <a:rPr lang="en-US" altLang="en-US" sz="2800" dirty="0">
                <a:ea typeface="ＭＳ Ｐゴシック" pitchFamily="34" charset="-128"/>
                <a:cs typeface="Arial" charset="0"/>
              </a:rPr>
              <a:t> </a:t>
            </a:r>
            <a:r>
              <a:rPr lang="en-US" altLang="en-US" sz="2800" dirty="0" smtClean="0">
                <a:ea typeface="ＭＳ Ｐゴシック" pitchFamily="34" charset="-128"/>
                <a:cs typeface="Arial" charset="0"/>
              </a:rPr>
              <a:t>    	</a:t>
            </a:r>
            <a:r>
              <a:rPr lang="en-US" altLang="en-US" dirty="0" smtClean="0">
                <a:ea typeface="ＭＳ Ｐゴシック" pitchFamily="34" charset="-128"/>
                <a:cs typeface="Arial" charset="0"/>
              </a:rPr>
              <a:t>(Up </a:t>
            </a:r>
            <a:r>
              <a:rPr lang="en-US" altLang="en-US" dirty="0">
                <a:ea typeface="ＭＳ Ｐゴシック" pitchFamily="34" charset="-128"/>
                <a:cs typeface="Arial" charset="0"/>
              </a:rPr>
              <a:t>from 75 degrees).</a:t>
            </a:r>
            <a:endParaRPr lang="en-US" altLang="en-US" dirty="0"/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327" y="609600"/>
            <a:ext cx="2410260" cy="116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735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824367"/>
            <a:ext cx="5005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BWC Data Work Flow </a:t>
            </a:r>
            <a:endParaRPr lang="en-US" sz="4000" dirty="0"/>
          </a:p>
        </p:txBody>
      </p:sp>
      <p:pic>
        <p:nvPicPr>
          <p:cNvPr id="1026" name="Picture 2" descr="Image result for body camera d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4724400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Image result for axon flex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axon flex 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Image result for axon flex 2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75" y="1905000"/>
            <a:ext cx="1939779" cy="1776201"/>
          </a:xfrm>
          <a:prstGeom prst="rect">
            <a:avLst/>
          </a:prstGeom>
        </p:spPr>
      </p:pic>
      <p:sp>
        <p:nvSpPr>
          <p:cNvPr id="8" name="AutoShape 10" descr="Image result for evidence.com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2" descr="Image result for evidence.com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4" descr="Image result for cloud internet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136000"/>
            <a:ext cx="23145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502" y="3110826"/>
            <a:ext cx="2143125" cy="2143125"/>
          </a:xfrm>
          <a:prstGeom prst="rect">
            <a:avLst/>
          </a:prstGeom>
        </p:spPr>
      </p:pic>
      <p:cxnSp>
        <p:nvCxnSpPr>
          <p:cNvPr id="14" name="Straight Arrow Connector 13"/>
          <p:cNvCxnSpPr>
            <a:stCxn id="9" idx="2"/>
          </p:cNvCxnSpPr>
          <p:nvPr/>
        </p:nvCxnSpPr>
        <p:spPr bwMode="auto">
          <a:xfrm flipH="1">
            <a:off x="1862064" y="3681201"/>
            <a:ext cx="1" cy="890799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3505200" y="5092026"/>
            <a:ext cx="762000" cy="646787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267679" y="4078770"/>
            <a:ext cx="504823" cy="0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2344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4029" y="20574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MPD awarded </a:t>
            </a:r>
            <a:r>
              <a:rPr lang="en-US" dirty="0" smtClean="0"/>
              <a:t>a competitive federal </a:t>
            </a:r>
            <a:r>
              <a:rPr lang="en-US" dirty="0"/>
              <a:t>grant </a:t>
            </a:r>
            <a:r>
              <a:rPr lang="en-US" dirty="0" smtClean="0"/>
              <a:t>of $660,000 to study the implementation of the program from 2015- 2018 </a:t>
            </a:r>
          </a:p>
          <a:p>
            <a:pPr algn="just"/>
            <a:endParaRPr lang="en-U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/>
              <a:t>The study is a collaborative </a:t>
            </a:r>
            <a:r>
              <a:rPr lang="en-US" dirty="0"/>
              <a:t>effort between MPD and </a:t>
            </a:r>
            <a:r>
              <a:rPr lang="en-US" dirty="0" smtClean="0"/>
              <a:t>Strategies for Policing Innovation (SPI); U.S. Department of Justice Bureau </a:t>
            </a:r>
            <a:r>
              <a:rPr lang="en-US" dirty="0"/>
              <a:t>of Justice </a:t>
            </a:r>
            <a:r>
              <a:rPr lang="en-US" dirty="0" smtClean="0"/>
              <a:t>Assistance (BJA); and the Urban </a:t>
            </a:r>
            <a:r>
              <a:rPr lang="en-US" dirty="0"/>
              <a:t>Institute </a:t>
            </a:r>
            <a:endParaRPr lang="en-US" dirty="0" smtClean="0"/>
          </a:p>
          <a:p>
            <a:pPr algn="just"/>
            <a:endParaRPr lang="en-U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Study </a:t>
            </a:r>
            <a:r>
              <a:rPr lang="en-US" dirty="0" smtClean="0"/>
              <a:t>required </a:t>
            </a:r>
            <a:r>
              <a:rPr lang="en-US" dirty="0"/>
              <a:t>a randomized selection </a:t>
            </a:r>
            <a:r>
              <a:rPr lang="en-US" dirty="0" smtClean="0"/>
              <a:t>of 252 sworn members </a:t>
            </a:r>
            <a:r>
              <a:rPr lang="en-US" dirty="0"/>
              <a:t>city-wide to wear a camera (randomized by grant partners).   Another </a:t>
            </a:r>
            <a:r>
              <a:rPr lang="en-US" dirty="0" smtClean="0"/>
              <a:t>group of 252 members formed the control group which did not wear cameras.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979714"/>
            <a:ext cx="72716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003366"/>
                </a:solidFill>
              </a:rPr>
              <a:t>Strategies for Policing Innovation (SPI) Grant</a:t>
            </a:r>
            <a:endParaRPr lang="en-US" sz="2800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7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Budget Realities and Next Steps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4600"/>
            <a:ext cx="7958138" cy="3881437"/>
          </a:xfrm>
        </p:spPr>
        <p:txBody>
          <a:bodyPr/>
          <a:lstStyle/>
          <a:p>
            <a:r>
              <a:rPr lang="en-US" dirty="0" smtClean="0"/>
              <a:t>Estimated for full-scale deployment of body cameras for 2018: $1.2 million</a:t>
            </a:r>
          </a:p>
          <a:p>
            <a:r>
              <a:rPr lang="en-US" dirty="0" smtClean="0"/>
              <a:t>Projected costs for ongoing enactment for 2019: ≈$1.2 million </a:t>
            </a:r>
          </a:p>
          <a:p>
            <a:r>
              <a:rPr lang="en-US" dirty="0" smtClean="0"/>
              <a:t>Potential to add body cameras to 25 undercover agents if necessary resources are secured </a:t>
            </a:r>
          </a:p>
        </p:txBody>
      </p:sp>
    </p:spTree>
    <p:extLst>
      <p:ext uri="{BB962C8B-B14F-4D97-AF65-F5344CB8AC3E}">
        <p14:creationId xmlns:p14="http://schemas.microsoft.com/office/powerpoint/2010/main" val="129538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90600" y="2514600"/>
            <a:ext cx="4040188" cy="342900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/>
              <a:t>Sergeant Douglas J. Wiorek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Executive Officer – Office of Police Information Systems 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/>
              <a:t>Milwaukee Police Department</a:t>
            </a:r>
            <a:br>
              <a:rPr lang="en-US" sz="1600" dirty="0"/>
            </a:br>
            <a:r>
              <a:rPr lang="en-US" sz="1600" dirty="0"/>
              <a:t>Office of Police Information Systems</a:t>
            </a:r>
          </a:p>
          <a:p>
            <a:pPr marL="0" indent="0">
              <a:buNone/>
            </a:pPr>
            <a:r>
              <a:rPr lang="en-US" sz="1600" dirty="0"/>
              <a:t>2333 N. 49th Street, Room 301</a:t>
            </a:r>
          </a:p>
          <a:p>
            <a:pPr marL="0" indent="0">
              <a:buNone/>
            </a:pPr>
            <a:r>
              <a:rPr lang="en-US" sz="1600" dirty="0"/>
              <a:t>Milwaukee, WI 53210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/>
              <a:t>Direct Office Line: 414-935-7399</a:t>
            </a:r>
          </a:p>
          <a:p>
            <a:pPr marL="0" indent="0">
              <a:buNone/>
            </a:pPr>
            <a:r>
              <a:rPr lang="en-US" sz="1600" dirty="0"/>
              <a:t>Email:  </a:t>
            </a:r>
            <a:r>
              <a:rPr lang="en-US" sz="1600" u="sng" dirty="0">
                <a:hlinkClick r:id="rId2"/>
              </a:rPr>
              <a:t>dwiore@milwaukee.gov</a:t>
            </a:r>
            <a:endParaRPr lang="en-US" sz="16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257800" y="2438400"/>
            <a:ext cx="3432175" cy="3951288"/>
          </a:xfrm>
        </p:spPr>
        <p:txBody>
          <a:bodyPr/>
          <a:lstStyle/>
          <a:p>
            <a:pPr marL="0" indent="0">
              <a:buNone/>
            </a:pPr>
            <a:r>
              <a:rPr lang="en-CA" sz="1600" b="1" dirty="0"/>
              <a:t>Danielle Decker</a:t>
            </a:r>
            <a:endParaRPr lang="en-US" sz="1600" b="1" dirty="0"/>
          </a:p>
          <a:p>
            <a:pPr marL="0" indent="0">
              <a:buNone/>
            </a:pPr>
            <a:r>
              <a:rPr lang="en-CA" sz="1600" dirty="0"/>
              <a:t>Intergovernmental Relations | City of Milwaukee</a:t>
            </a:r>
            <a:endParaRPr lang="en-US" sz="1600" dirty="0"/>
          </a:p>
          <a:p>
            <a:pPr marL="0" indent="0">
              <a:buNone/>
            </a:pPr>
            <a:r>
              <a:rPr lang="en-CA" sz="1600" dirty="0"/>
              <a:t>City Hall | 200 E Wells St, Room 606 | Milwaukee, WI 53202</a:t>
            </a:r>
            <a:endParaRPr lang="en-US" sz="1600" dirty="0"/>
          </a:p>
          <a:p>
            <a:pPr marL="0" indent="0">
              <a:buNone/>
            </a:pPr>
            <a:r>
              <a:rPr lang="en-CA" sz="1600" dirty="0"/>
              <a:t>414-286-5589 </a:t>
            </a:r>
            <a:endParaRPr lang="en-US" sz="1600" dirty="0"/>
          </a:p>
          <a:p>
            <a:pPr marL="0" indent="0">
              <a:buNone/>
            </a:pPr>
            <a:r>
              <a:rPr lang="en-CA" sz="1600" i="1" u="sng" dirty="0">
                <a:hlinkClick r:id="rId3"/>
              </a:rPr>
              <a:t>www.milwaukee.gov/ird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0598" y="2209800"/>
            <a:ext cx="8229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Douglas J. Wiorek – Milwaukee Police Department  </a:t>
            </a:r>
          </a:p>
          <a:p>
            <a:endParaRPr lang="en-US" sz="1200" b="1" dirty="0" smtClean="0"/>
          </a:p>
          <a:p>
            <a:r>
              <a:rPr lang="en-US" dirty="0" smtClean="0"/>
              <a:t>Sergeant since 2004.   Since 2015, he has fulfilled the role as the BWC Administrator/Program Manager and also serves as the Executive Officer for the IT Department. </a:t>
            </a:r>
          </a:p>
          <a:p>
            <a:endParaRPr lang="en-US" sz="1200" dirty="0" smtClean="0"/>
          </a:p>
          <a:p>
            <a:r>
              <a:rPr lang="en-US" dirty="0" smtClean="0"/>
              <a:t>Has been a licensed law </a:t>
            </a:r>
            <a:r>
              <a:rPr lang="en-US" dirty="0"/>
              <a:t>enforcement </a:t>
            </a:r>
            <a:r>
              <a:rPr lang="en-US" dirty="0" smtClean="0"/>
              <a:t>officer since 1988, including over twenty one years serving the City </a:t>
            </a:r>
            <a:r>
              <a:rPr lang="en-US" dirty="0"/>
              <a:t>of Milwaukee. </a:t>
            </a:r>
            <a:endParaRPr lang="en-US" dirty="0" smtClean="0"/>
          </a:p>
          <a:p>
            <a:endParaRPr lang="en-US" sz="1200" dirty="0"/>
          </a:p>
          <a:p>
            <a:r>
              <a:rPr lang="en-US" dirty="0" smtClean="0"/>
              <a:t>In </a:t>
            </a:r>
            <a:r>
              <a:rPr lang="en-US" dirty="0"/>
              <a:t>addition to his law enforcement </a:t>
            </a:r>
            <a:r>
              <a:rPr lang="en-US" dirty="0" smtClean="0"/>
              <a:t>experience, Sgt. Wiorek has </a:t>
            </a:r>
            <a:r>
              <a:rPr lang="en-US" dirty="0"/>
              <a:t>several years of private security </a:t>
            </a:r>
            <a:r>
              <a:rPr lang="en-US" dirty="0" smtClean="0"/>
              <a:t>supervisor experience </a:t>
            </a:r>
            <a:r>
              <a:rPr lang="en-US" dirty="0"/>
              <a:t>in North America's largest shopping mall, </a:t>
            </a:r>
            <a:r>
              <a:rPr lang="en-US" dirty="0" smtClean="0"/>
              <a:t>the </a:t>
            </a:r>
            <a:r>
              <a:rPr lang="en-US" dirty="0"/>
              <a:t>Mall of America, and has served as a volunteer firefighter.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762000"/>
            <a:ext cx="49939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About the presenter: 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7001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13114" y="685800"/>
            <a:ext cx="7620000" cy="12192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The Road to Implementation of Body Cameras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2213429"/>
            <a:ext cx="77934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07/13: The City of Milwaukee began considering the rollout of body cameras to increase transparency and accountability in modern policing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07/13 - 09/13: MPD instituted a 60 day Body Camera Pilot at District Five in Milwaukee's North side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Tested 5 cameras by 4 manufacturers including Panasonic, </a:t>
            </a:r>
            <a:r>
              <a:rPr lang="en-US" sz="2000" dirty="0" err="1" smtClean="0"/>
              <a:t>VieVu</a:t>
            </a:r>
            <a:r>
              <a:rPr lang="en-US" sz="2000" dirty="0" smtClean="0"/>
              <a:t>, Axon (2), &amp; Digital 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02/15/14 - 05/14/14:  Request for Proposal (RFP) developed/submitted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10/17/14 </a:t>
            </a:r>
            <a:r>
              <a:rPr lang="en-US" sz="2000" dirty="0" smtClean="0"/>
              <a:t>- 11/20/14</a:t>
            </a:r>
            <a:r>
              <a:rPr lang="en-US" sz="2000" dirty="0"/>
              <a:t>: </a:t>
            </a:r>
            <a:r>
              <a:rPr lang="en-US" sz="2000" dirty="0" smtClean="0"/>
              <a:t>RFP issued by City Purchasing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03/10/15 - 06/30/15:  In response to ongoing public feedback the City decides to expand to full program at cost of $4.5 million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11/16/15: </a:t>
            </a:r>
            <a:r>
              <a:rPr lang="en-US" sz="2000" dirty="0"/>
              <a:t>State Public Records Board </a:t>
            </a:r>
            <a:r>
              <a:rPr lang="en-US" sz="2000" dirty="0" smtClean="0"/>
              <a:t>approves </a:t>
            </a:r>
            <a:r>
              <a:rPr lang="en-US" sz="2000" dirty="0"/>
              <a:t>MPD’s proposed </a:t>
            </a:r>
            <a:r>
              <a:rPr lang="en-US" sz="2000" dirty="0" smtClean="0"/>
              <a:t>data retention </a:t>
            </a:r>
            <a:r>
              <a:rPr lang="en-US" sz="2000" dirty="0"/>
              <a:t>schedule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06/30/15   Contract award issued to Axon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 smtClean="0"/>
              <a:t>5 year camera and storage solution for $4,351,014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03/31/18   Axon contract extended 5 additional years </a:t>
            </a:r>
          </a:p>
        </p:txBody>
      </p:sp>
    </p:spTree>
    <p:extLst>
      <p:ext uri="{BB962C8B-B14F-4D97-AF65-F5344CB8AC3E}">
        <p14:creationId xmlns:p14="http://schemas.microsoft.com/office/powerpoint/2010/main" val="9662303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The Road to Implementation of Body </a:t>
            </a:r>
            <a:r>
              <a:rPr lang="en-US" sz="2800" dirty="0" smtClean="0"/>
              <a:t>Cameras (continued)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</a:t>
            </a:r>
            <a:r>
              <a:rPr lang="en-US" dirty="0" smtClean="0"/>
              <a:t>rollout or changes to the </a:t>
            </a:r>
            <a:r>
              <a:rPr lang="en-US" dirty="0"/>
              <a:t>body </a:t>
            </a:r>
            <a:r>
              <a:rPr lang="en-US" dirty="0" smtClean="0"/>
              <a:t>camera program must be </a:t>
            </a:r>
            <a:r>
              <a:rPr lang="en-US" dirty="0"/>
              <a:t>approved by </a:t>
            </a:r>
            <a:r>
              <a:rPr lang="en-US" dirty="0" smtClean="0"/>
              <a:t>the City of Milwaukee’s </a:t>
            </a:r>
            <a:r>
              <a:rPr lang="en-US" dirty="0"/>
              <a:t>Fire and Police </a:t>
            </a:r>
            <a:r>
              <a:rPr lang="en-US" dirty="0" smtClean="0"/>
              <a:t>Commission</a:t>
            </a:r>
          </a:p>
          <a:p>
            <a:r>
              <a:rPr lang="en-US" dirty="0" smtClean="0"/>
              <a:t>The BWC program is governed by publicly available policies within </a:t>
            </a:r>
            <a:r>
              <a:rPr lang="en-US" dirty="0" smtClean="0">
                <a:hlinkClick r:id="rId2"/>
              </a:rPr>
              <a:t>Standard Operating Procedure 747 - Body Worn Camera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40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13114" y="685800"/>
            <a:ext cx="7620000" cy="13716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/>
              <a:t>Camera Deployment - Phases 1 and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43000" y="26670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PHASE 1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10/21/15:     Phase 1 Camera “Go-Live date (179 </a:t>
            </a:r>
            <a:r>
              <a:rPr lang="en-US" dirty="0"/>
              <a:t>cams)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PHASE 2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03/21/16:    Phase 2 Camera “Go-Live” date  (280 cams) and study funded by the U.S. Department of Justice begins </a:t>
            </a:r>
          </a:p>
        </p:txBody>
      </p:sp>
    </p:spTree>
    <p:extLst>
      <p:ext uri="{BB962C8B-B14F-4D97-AF65-F5344CB8AC3E}">
        <p14:creationId xmlns:p14="http://schemas.microsoft.com/office/powerpoint/2010/main" val="24915747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13114" y="685800"/>
            <a:ext cx="7620000" cy="1371600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Camera </a:t>
            </a:r>
            <a:r>
              <a:rPr lang="en-US" altLang="en-US" sz="2800" b="1" dirty="0" smtClean="0"/>
              <a:t>Deployment - Phases 3 </a:t>
            </a:r>
            <a:r>
              <a:rPr lang="en-US" altLang="en-US" sz="2800" b="1" dirty="0"/>
              <a:t>and </a:t>
            </a:r>
            <a:r>
              <a:rPr lang="en-US" altLang="en-US" sz="2800" b="1" dirty="0" smtClean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14400" y="2362200"/>
            <a:ext cx="77723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PHASE </a:t>
            </a:r>
            <a:r>
              <a:rPr lang="en-US" b="1" dirty="0" smtClean="0"/>
              <a:t>3</a:t>
            </a:r>
          </a:p>
          <a:p>
            <a:pPr algn="ctr"/>
            <a:r>
              <a:rPr lang="en-US" dirty="0" smtClean="0"/>
              <a:t>June - Sept 2016:    Phase 3 “Go Live” (295 cams)</a:t>
            </a:r>
          </a:p>
          <a:p>
            <a:pPr algn="ctr"/>
            <a:r>
              <a:rPr lang="en-US" dirty="0" smtClean="0"/>
              <a:t>	Various start dates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PHASE 4 (Final Phase)</a:t>
            </a:r>
          </a:p>
          <a:p>
            <a:pPr algn="ctr"/>
            <a:endParaRPr lang="en-US" b="1" dirty="0"/>
          </a:p>
          <a:p>
            <a:pPr algn="ctr"/>
            <a:r>
              <a:rPr lang="en-US" dirty="0" smtClean="0"/>
              <a:t>Nov - Dec 2016:      Phase 4 “Go Live” (430 </a:t>
            </a:r>
            <a:r>
              <a:rPr lang="en-US" dirty="0"/>
              <a:t>Cams)</a:t>
            </a:r>
          </a:p>
          <a:p>
            <a:pPr algn="ctr"/>
            <a:r>
              <a:rPr lang="en-US" dirty="0" smtClean="0"/>
              <a:t>          </a:t>
            </a:r>
            <a:r>
              <a:rPr lang="en-US" dirty="0"/>
              <a:t>	</a:t>
            </a:r>
            <a:r>
              <a:rPr lang="en-US" dirty="0" smtClean="0"/>
              <a:t>Various start dates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  Dec 2016  - Present: Full Enactment   (1,100</a:t>
            </a:r>
            <a:r>
              <a:rPr lang="en-US" dirty="0"/>
              <a:t>+ </a:t>
            </a:r>
            <a:r>
              <a:rPr lang="en-US" dirty="0" smtClean="0"/>
              <a:t>Cams)</a:t>
            </a:r>
            <a:endParaRPr lang="en-US" dirty="0"/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71568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13128" y="762000"/>
            <a:ext cx="7543800" cy="990600"/>
          </a:xfrm>
        </p:spPr>
        <p:txBody>
          <a:bodyPr/>
          <a:lstStyle/>
          <a:p>
            <a:pPr eaLnBrk="1" hangingPunct="1"/>
            <a:r>
              <a:rPr lang="en-US" sz="4000" b="1" dirty="0"/>
              <a:t>BWC Program…By the </a:t>
            </a:r>
            <a:r>
              <a:rPr lang="en-US" sz="4000" b="1" dirty="0" smtClean="0"/>
              <a:t>Numbers </a:t>
            </a:r>
            <a:r>
              <a:rPr lang="en-US" sz="1400" dirty="0"/>
              <a:t/>
            </a:r>
            <a:br>
              <a:rPr lang="en-US" sz="1400" dirty="0"/>
            </a:br>
            <a:endParaRPr lang="en-US" altLang="en-US" sz="1400" b="1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829763"/>
              </p:ext>
            </p:extLst>
          </p:nvPr>
        </p:nvGraphicFramePr>
        <p:xfrm>
          <a:off x="1447800" y="3483432"/>
          <a:ext cx="6573266" cy="3237333"/>
        </p:xfrm>
        <a:graphic>
          <a:graphicData uri="http://schemas.openxmlformats.org/drawingml/2006/table">
            <a:tbl>
              <a:tblPr/>
              <a:tblGrid>
                <a:gridCol w="3625778"/>
                <a:gridCol w="2947488"/>
              </a:tblGrid>
              <a:tr h="327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Oct 2015 to present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Stored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Number of </a:t>
                      </a: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Active Videos Stored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1,480,374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Hours of </a:t>
                      </a: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Videos Stored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291,994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Gigabyte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(GB)</a:t>
                      </a: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of </a:t>
                      </a: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Videos Stored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296,480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(296.4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Terabytes)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396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via cloud upload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through evidence.com 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7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Averages 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 Day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Number of Videos Uploaded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1,552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Hours of Video Uploaded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298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GB of Video Uploaded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67229" y="2039257"/>
            <a:ext cx="8118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Body Camera Program Manager/Administrator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dirty="0" smtClean="0"/>
              <a:t>Assisted </a:t>
            </a:r>
            <a:r>
              <a:rPr lang="en-US" sz="2000" dirty="0"/>
              <a:t>by one full-time limited duty officer</a:t>
            </a:r>
          </a:p>
          <a:p>
            <a:pPr algn="ctr"/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1,100+ body cameras deployed – largest in state    </a:t>
            </a:r>
          </a:p>
        </p:txBody>
      </p:sp>
    </p:spTree>
    <p:extLst>
      <p:ext uri="{BB962C8B-B14F-4D97-AF65-F5344CB8AC3E}">
        <p14:creationId xmlns:p14="http://schemas.microsoft.com/office/powerpoint/2010/main" val="36757446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838200"/>
            <a:ext cx="6736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The  Axon Flex 2 Body Camera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36316" y="2649068"/>
            <a:ext cx="54552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Demo:</a:t>
            </a:r>
            <a:r>
              <a:rPr lang="en-US" sz="2800" dirty="0" smtClean="0"/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How the camera works</a:t>
            </a:r>
          </a:p>
          <a:p>
            <a:endParaRPr lang="en-US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Camera mounting </a:t>
            </a:r>
            <a:r>
              <a:rPr lang="en-US" sz="2800" dirty="0"/>
              <a:t>options </a:t>
            </a:r>
            <a:endParaRPr lang="en-US" sz="2800" dirty="0" smtClean="0"/>
          </a:p>
          <a:p>
            <a:pPr lvl="1"/>
            <a:endParaRPr lang="en-US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Docking / uploading cameras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649068"/>
            <a:ext cx="2971800" cy="272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85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9856" y="863600"/>
            <a:ext cx="5145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BWC Mounts for MPD </a:t>
            </a:r>
            <a:endParaRPr lang="en-US" sz="4000" dirty="0"/>
          </a:p>
        </p:txBody>
      </p:sp>
      <p:pic>
        <p:nvPicPr>
          <p:cNvPr id="3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429" y="2074183"/>
            <a:ext cx="1926771" cy="1926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329" y="4008211"/>
            <a:ext cx="24765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36537"/>
            <a:ext cx="1888217" cy="18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28" y="4499883"/>
            <a:ext cx="1977571" cy="197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209" y="2169921"/>
            <a:ext cx="28479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422" y="4523014"/>
            <a:ext cx="24955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9601" y="6421211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POV Head Mount            Ball Cap Mount               Collar Mount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75846" y="3770121"/>
            <a:ext cx="8093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Vest Mount                   Sunglasses Mount          Epaulette Mount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pitchFamily="52" charset="-128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25763</TotalTime>
  <Words>720</Words>
  <Application>Microsoft Office PowerPoint</Application>
  <PresentationFormat>On-screen Show (4:3)</PresentationFormat>
  <Paragraphs>121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Straight Edge</vt:lpstr>
      <vt:lpstr>Milwaukee Police Department</vt:lpstr>
      <vt:lpstr>PowerPoint Presentation</vt:lpstr>
      <vt:lpstr>The Road to Implementation of Body Cameras</vt:lpstr>
      <vt:lpstr>The Road to Implementation of Body Cameras (continued) </vt:lpstr>
      <vt:lpstr>Camera Deployment - Phases 1 and 2</vt:lpstr>
      <vt:lpstr>Camera Deployment - Phases 3 and 4</vt:lpstr>
      <vt:lpstr>BWC Program…By the Numbers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Budget Realities and Next Steps </vt:lpstr>
      <vt:lpstr>Questions? </vt:lpstr>
    </vt:vector>
  </TitlesOfParts>
  <Company>Gary Gacek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2</dc:title>
  <dc:creator>Gary Gacek</dc:creator>
  <cp:lastModifiedBy>Doug Wiorek</cp:lastModifiedBy>
  <cp:revision>1120</cp:revision>
  <cp:lastPrinted>2018-07-24T17:48:14Z</cp:lastPrinted>
  <dcterms:created xsi:type="dcterms:W3CDTF">2009-03-28T23:59:18Z</dcterms:created>
  <dcterms:modified xsi:type="dcterms:W3CDTF">2018-09-07T14:28:01Z</dcterms:modified>
</cp:coreProperties>
</file>