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80" r:id="rId3"/>
    <p:sldId id="258" r:id="rId4"/>
    <p:sldId id="259" r:id="rId5"/>
    <p:sldId id="261" r:id="rId6"/>
    <p:sldId id="281" r:id="rId7"/>
    <p:sldId id="265" r:id="rId8"/>
    <p:sldId id="266" r:id="rId9"/>
    <p:sldId id="267" r:id="rId10"/>
    <p:sldId id="282" r:id="rId11"/>
    <p:sldId id="283" r:id="rId12"/>
    <p:sldId id="284" r:id="rId13"/>
    <p:sldId id="285" r:id="rId14"/>
    <p:sldId id="286" r:id="rId15"/>
    <p:sldId id="287" r:id="rId16"/>
    <p:sldId id="288" r:id="rId17"/>
    <p:sldId id="289" r:id="rId18"/>
    <p:sldId id="290" r:id="rId19"/>
    <p:sldId id="291" r:id="rId20"/>
    <p:sldId id="292" r:id="rId21"/>
    <p:sldId id="293" r:id="rId22"/>
    <p:sldId id="297" r:id="rId23"/>
    <p:sldId id="299" r:id="rId24"/>
    <p:sldId id="300" r:id="rId25"/>
    <p:sldId id="301" r:id="rId26"/>
    <p:sldId id="303" r:id="rId27"/>
    <p:sldId id="304" r:id="rId28"/>
    <p:sldId id="305" r:id="rId29"/>
    <p:sldId id="306" r:id="rId30"/>
    <p:sldId id="307" r:id="rId31"/>
    <p:sldId id="308" r:id="rId32"/>
    <p:sldId id="309" r:id="rId33"/>
    <p:sldId id="294" r:id="rId34"/>
    <p:sldId id="268" r:id="rId35"/>
    <p:sldId id="295" r:id="rId36"/>
    <p:sldId id="311" r:id="rId37"/>
    <p:sldId id="312" r:id="rId38"/>
    <p:sldId id="313" r:id="rId39"/>
    <p:sldId id="296" r:id="rId40"/>
    <p:sldId id="315" r:id="rId41"/>
    <p:sldId id="314" r:id="rId42"/>
    <p:sldId id="316" r:id="rId43"/>
    <p:sldId id="318" r:id="rId44"/>
    <p:sldId id="317" r:id="rId45"/>
    <p:sldId id="269" r:id="rId46"/>
    <p:sldId id="310" r:id="rId47"/>
    <p:sldId id="319" r:id="rId48"/>
    <p:sldId id="320" r:id="rId49"/>
    <p:sldId id="321" r:id="rId50"/>
    <p:sldId id="331" r:id="rId51"/>
    <p:sldId id="324" r:id="rId52"/>
    <p:sldId id="325" r:id="rId53"/>
    <p:sldId id="326" r:id="rId54"/>
    <p:sldId id="327" r:id="rId55"/>
    <p:sldId id="328" r:id="rId56"/>
    <p:sldId id="329" r:id="rId57"/>
    <p:sldId id="330" r:id="rId58"/>
    <p:sldId id="353" r:id="rId59"/>
    <p:sldId id="332" r:id="rId60"/>
    <p:sldId id="337" r:id="rId61"/>
    <p:sldId id="333" r:id="rId62"/>
    <p:sldId id="338" r:id="rId63"/>
    <p:sldId id="339" r:id="rId64"/>
    <p:sldId id="340" r:id="rId65"/>
    <p:sldId id="341" r:id="rId66"/>
    <p:sldId id="342" r:id="rId67"/>
    <p:sldId id="343" r:id="rId68"/>
    <p:sldId id="345" r:id="rId69"/>
    <p:sldId id="344" r:id="rId70"/>
    <p:sldId id="336" r:id="rId71"/>
    <p:sldId id="346" r:id="rId72"/>
    <p:sldId id="347" r:id="rId73"/>
    <p:sldId id="348" r:id="rId74"/>
    <p:sldId id="272" r:id="rId75"/>
    <p:sldId id="350" r:id="rId76"/>
    <p:sldId id="351" r:id="rId77"/>
    <p:sldId id="352" r:id="rId78"/>
    <p:sldId id="273" r:id="rId79"/>
    <p:sldId id="270" r:id="rId80"/>
    <p:sldId id="274" r:id="rId81"/>
    <p:sldId id="275" r:id="rId82"/>
    <p:sldId id="276" r:id="rId8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80" d="100"/>
          <a:sy n="80" d="100"/>
        </p:scale>
        <p:origin x="-1050" y="-24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60056D-FE94-4928-81C9-DDC1C330FC23}" type="datetimeFigureOut">
              <a:rPr lang="en-US" smtClean="0"/>
              <a:t>9/7/2016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AC042-88B2-438E-9362-BF98806CD3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28491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60056D-FE94-4928-81C9-DDC1C330FC23}" type="datetimeFigureOut">
              <a:rPr lang="en-US" smtClean="0"/>
              <a:t>9/7/2016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AC042-88B2-438E-9362-BF98806CD3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30723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60056D-FE94-4928-81C9-DDC1C330FC23}" type="datetimeFigureOut">
              <a:rPr lang="en-US" smtClean="0"/>
              <a:t>9/7/2016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AC042-88B2-438E-9362-BF98806CD3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74691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60056D-FE94-4928-81C9-DDC1C330FC23}" type="datetimeFigureOut">
              <a:rPr lang="en-US" smtClean="0"/>
              <a:t>9/7/2016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AC042-88B2-438E-9362-BF98806CD3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4519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60056D-FE94-4928-81C9-DDC1C330FC23}" type="datetimeFigureOut">
              <a:rPr lang="en-US" smtClean="0"/>
              <a:t>9/7/2016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AC042-88B2-438E-9362-BF98806CD3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28764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60056D-FE94-4928-81C9-DDC1C330FC23}" type="datetimeFigureOut">
              <a:rPr lang="en-US" smtClean="0"/>
              <a:t>9/7/2016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AC042-88B2-438E-9362-BF98806CD3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10928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60056D-FE94-4928-81C9-DDC1C330FC23}" type="datetimeFigureOut">
              <a:rPr lang="en-US" smtClean="0"/>
              <a:t>9/7/2016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AC042-88B2-438E-9362-BF98806CD3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46450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60056D-FE94-4928-81C9-DDC1C330FC23}" type="datetimeFigureOut">
              <a:rPr lang="en-US" smtClean="0"/>
              <a:t>9/7/2016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AC042-88B2-438E-9362-BF98806CD3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23835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60056D-FE94-4928-81C9-DDC1C330FC23}" type="datetimeFigureOut">
              <a:rPr lang="en-US" smtClean="0"/>
              <a:t>9/7/2016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AC042-88B2-438E-9362-BF98806CD3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26555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60056D-FE94-4928-81C9-DDC1C330FC23}" type="datetimeFigureOut">
              <a:rPr lang="en-US" smtClean="0"/>
              <a:t>9/7/2016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AC042-88B2-438E-9362-BF98806CD3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04456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60056D-FE94-4928-81C9-DDC1C330FC23}" type="datetimeFigureOut">
              <a:rPr lang="en-US" smtClean="0"/>
              <a:t>9/7/2016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AC042-88B2-438E-9362-BF98806CD3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14460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60056D-FE94-4928-81C9-DDC1C330FC23}" type="datetimeFigureOut">
              <a:rPr lang="en-US" smtClean="0"/>
              <a:t>9/7/2016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3AC042-88B2-438E-9362-BF98806CD3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34392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7" Type="http://schemas.openxmlformats.org/officeDocument/2006/relationships/image" Target="../media/image13.jp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2.jpeg"/><Relationship Id="rId4" Type="http://schemas.openxmlformats.org/officeDocument/2006/relationships/image" Target="../media/image8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8.png"/><Relationship Id="rId4" Type="http://schemas.openxmlformats.org/officeDocument/2006/relationships/image" Target="../media/image87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tif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9.png"/><Relationship Id="rId4" Type="http://schemas.openxmlformats.org/officeDocument/2006/relationships/image" Target="../media/image98.tif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jpeg"/><Relationship Id="rId3" Type="http://schemas.openxmlformats.org/officeDocument/2006/relationships/image" Target="../media/image100.jpeg"/><Relationship Id="rId7" Type="http://schemas.openxmlformats.org/officeDocument/2006/relationships/image" Target="../media/image104.jpe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3.jpeg"/><Relationship Id="rId11" Type="http://schemas.openxmlformats.org/officeDocument/2006/relationships/image" Target="../media/image108.jpeg"/><Relationship Id="rId5" Type="http://schemas.openxmlformats.org/officeDocument/2006/relationships/image" Target="../media/image102.jpeg"/><Relationship Id="rId10" Type="http://schemas.openxmlformats.org/officeDocument/2006/relationships/image" Target="../media/image107.jpeg"/><Relationship Id="rId4" Type="http://schemas.openxmlformats.org/officeDocument/2006/relationships/image" Target="../media/image101.jpeg"/><Relationship Id="rId9" Type="http://schemas.openxmlformats.org/officeDocument/2006/relationships/image" Target="../media/image106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2.jpeg"/><Relationship Id="rId3" Type="http://schemas.openxmlformats.org/officeDocument/2006/relationships/image" Target="../media/image117.jpeg"/><Relationship Id="rId7" Type="http://schemas.openxmlformats.org/officeDocument/2006/relationships/image" Target="../media/image121.jpeg"/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0.jpeg"/><Relationship Id="rId5" Type="http://schemas.openxmlformats.org/officeDocument/2006/relationships/image" Target="../media/image119.jpeg"/><Relationship Id="rId10" Type="http://schemas.openxmlformats.org/officeDocument/2006/relationships/image" Target="../media/image124.jpeg"/><Relationship Id="rId4" Type="http://schemas.openxmlformats.org/officeDocument/2006/relationships/image" Target="../media/image118.jpeg"/><Relationship Id="rId9" Type="http://schemas.openxmlformats.org/officeDocument/2006/relationships/image" Target="../media/image123.jpe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jpeg"/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jpeg"/><Relationship Id="rId2" Type="http://schemas.openxmlformats.org/officeDocument/2006/relationships/image" Target="../media/image131.jpeg"/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jpe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jpeg"/><Relationship Id="rId2" Type="http://schemas.openxmlformats.org/officeDocument/2006/relationships/image" Target="../media/image13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6.jpeg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jp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jpeg"/><Relationship Id="rId2" Type="http://schemas.openxmlformats.org/officeDocument/2006/relationships/image" Target="../media/image139.jpe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jpe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DCP_279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57625"/>
            <a:ext cx="4854575" cy="32216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 descr="DSCN055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3225800"/>
            <a:ext cx="4448652" cy="33382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4" descr="BB3Wheely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116" y="563245"/>
            <a:ext cx="4572000" cy="30331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5" descr="Jarrod and Jason with RM-1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824019"/>
            <a:ext cx="4179796" cy="2772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3008313"/>
            <a:ext cx="1506538" cy="22606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DSC_0018.JPG"/>
          <p:cNvPicPr>
            <a:picLocks noChangeAspect="1"/>
          </p:cNvPicPr>
          <p:nvPr/>
        </p:nvPicPr>
        <p:blipFill>
          <a:blip r:embed="rId7"/>
          <a:srcRect l="27500" t="24933" r="12500" b="6133"/>
          <a:stretch>
            <a:fillRect/>
          </a:stretch>
        </p:blipFill>
        <p:spPr>
          <a:xfrm>
            <a:off x="76202" y="2947177"/>
            <a:ext cx="2017713" cy="1542047"/>
          </a:xfrm>
          <a:prstGeom prst="rect">
            <a:avLst/>
          </a:prstGeom>
          <a:ln>
            <a:noFill/>
          </a:ln>
          <a:effectLst>
            <a:outerShdw blurRad="50800" dist="152400" dir="2700000" algn="tl" rotWithShape="0">
              <a:prstClr val="black">
                <a:alpha val="97000"/>
              </a:prstClr>
            </a:outerShdw>
          </a:effectLst>
        </p:spPr>
      </p:pic>
      <p:pic>
        <p:nvPicPr>
          <p:cNvPr id="6152" name="Picture 9" descr="IMG_2433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834" t="21249" r="16667" b="20000"/>
          <a:stretch>
            <a:fillRect/>
          </a:stretch>
        </p:blipFill>
        <p:spPr bwMode="auto">
          <a:xfrm>
            <a:off x="7653338" y="2438400"/>
            <a:ext cx="1506537" cy="157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53" name="TextBox 10"/>
          <p:cNvSpPr txBox="1">
            <a:spLocks noChangeArrowheads="1"/>
          </p:cNvSpPr>
          <p:nvPr/>
        </p:nvSpPr>
        <p:spPr bwMode="auto">
          <a:xfrm>
            <a:off x="846137" y="76200"/>
            <a:ext cx="7535863" cy="646331"/>
          </a:xfrm>
          <a:prstGeom prst="rect">
            <a:avLst/>
          </a:prstGeom>
          <a:solidFill>
            <a:srgbClr val="000000">
              <a:alpha val="7999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Font typeface="Arial" charset="0"/>
              <a:buChar char="•"/>
              <a:defRPr sz="28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D86723"/>
              </a:buClr>
              <a:buFont typeface="Arial" charset="0"/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680900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800" b="1" dirty="0">
                <a:solidFill>
                  <a:schemeClr val="bg1"/>
                </a:solidFill>
              </a:rPr>
              <a:t>Geophysical Remote Sensing in </a:t>
            </a:r>
            <a:r>
              <a:rPr lang="en-US" altLang="en-US" sz="1800" b="1" dirty="0" smtClean="0">
                <a:solidFill>
                  <a:schemeClr val="bg1"/>
                </a:solidFill>
              </a:rPr>
              <a:t>Archaeology</a:t>
            </a:r>
            <a:r>
              <a:rPr lang="en-US" altLang="en-US" sz="1800" b="1" dirty="0">
                <a:solidFill>
                  <a:schemeClr val="bg1"/>
                </a:solidFill>
              </a:rPr>
              <a:t> </a:t>
            </a:r>
            <a:r>
              <a:rPr lang="en-US" altLang="en-US" sz="1800" b="1" dirty="0" smtClean="0">
                <a:solidFill>
                  <a:schemeClr val="bg1"/>
                </a:solidFill>
              </a:rPr>
              <a:t>and Its Application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800" b="1" dirty="0">
                <a:solidFill>
                  <a:schemeClr val="bg1"/>
                </a:solidFill>
              </a:rPr>
              <a:t>t</a:t>
            </a:r>
            <a:r>
              <a:rPr lang="en-US" altLang="en-US" sz="1800" b="1" dirty="0" smtClean="0">
                <a:solidFill>
                  <a:schemeClr val="bg1"/>
                </a:solidFill>
              </a:rPr>
              <a:t>o the Detection of Graves</a:t>
            </a:r>
            <a:endParaRPr lang="en-US" altLang="en-US" sz="1800" b="1" dirty="0">
              <a:solidFill>
                <a:schemeClr val="bg1"/>
              </a:solidFill>
            </a:endParaRPr>
          </a:p>
        </p:txBody>
      </p:sp>
      <p:sp>
        <p:nvSpPr>
          <p:cNvPr id="6154" name="TextBox 11"/>
          <p:cNvSpPr txBox="1">
            <a:spLocks noChangeArrowheads="1"/>
          </p:cNvSpPr>
          <p:nvPr/>
        </p:nvSpPr>
        <p:spPr bwMode="auto">
          <a:xfrm>
            <a:off x="5411788" y="5680075"/>
            <a:ext cx="3390900" cy="646113"/>
          </a:xfrm>
          <a:prstGeom prst="rect">
            <a:avLst/>
          </a:prstGeom>
          <a:solidFill>
            <a:srgbClr val="FFFFFF">
              <a:alpha val="7999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Font typeface="Arial" charset="0"/>
              <a:buChar char="•"/>
              <a:defRPr sz="28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D86723"/>
              </a:buClr>
              <a:buFont typeface="Arial" charset="0"/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680900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800" b="1"/>
              <a:t>Jarrod Burks, Ph.D.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800" b="1"/>
              <a:t>Ohio Valley Archaeology, Inc.</a:t>
            </a:r>
          </a:p>
        </p:txBody>
      </p:sp>
    </p:spTree>
    <p:extLst>
      <p:ext uri="{BB962C8B-B14F-4D97-AF65-F5344CB8AC3E}">
        <p14:creationId xmlns:p14="http://schemas.microsoft.com/office/powerpoint/2010/main" val="1213129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4" descr="BB3Wheely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438" y="844550"/>
            <a:ext cx="8231187" cy="546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0" y="669925"/>
            <a:ext cx="9144000" cy="5635625"/>
          </a:xfrm>
          <a:prstGeom prst="rect">
            <a:avLst/>
          </a:prstGeom>
          <a:solidFill>
            <a:srgbClr val="000000">
              <a:alpha val="50196"/>
            </a:srgb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9460" name="TextBox 3"/>
          <p:cNvSpPr txBox="1">
            <a:spLocks noChangeArrowheads="1"/>
          </p:cNvSpPr>
          <p:nvPr/>
        </p:nvSpPr>
        <p:spPr bwMode="auto">
          <a:xfrm>
            <a:off x="3116263" y="2674938"/>
            <a:ext cx="29019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Font typeface="Arial" charset="0"/>
              <a:buChar char="•"/>
              <a:defRPr sz="28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D86723"/>
              </a:buClr>
              <a:buFont typeface="Arial" charset="0"/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680900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2800" b="1">
                <a:solidFill>
                  <a:schemeClr val="bg1"/>
                </a:solidFill>
              </a:rPr>
              <a:t>Some Concepts</a:t>
            </a:r>
          </a:p>
        </p:txBody>
      </p:sp>
    </p:spTree>
    <p:extLst>
      <p:ext uri="{BB962C8B-B14F-4D97-AF65-F5344CB8AC3E}">
        <p14:creationId xmlns:p14="http://schemas.microsoft.com/office/powerpoint/2010/main" val="807148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 txBox="1">
            <a:spLocks noChangeArrowheads="1"/>
          </p:cNvSpPr>
          <p:nvPr/>
        </p:nvSpPr>
        <p:spPr bwMode="auto">
          <a:xfrm>
            <a:off x="1460500" y="476918"/>
            <a:ext cx="6205538" cy="642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Font typeface="Arial" charset="0"/>
              <a:buChar char="•"/>
              <a:defRPr sz="28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D86723"/>
              </a:buClr>
              <a:buFont typeface="Arial" charset="0"/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680900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altLang="en-US" sz="2400" b="1">
                <a:solidFill>
                  <a:schemeClr val="bg1"/>
                </a:solidFill>
              </a:rPr>
              <a:t>Surveying: collecting data</a:t>
            </a:r>
          </a:p>
        </p:txBody>
      </p:sp>
      <p:sp>
        <p:nvSpPr>
          <p:cNvPr id="20483" name="Rectangle 4"/>
          <p:cNvSpPr>
            <a:spLocks noChangeArrowheads="1"/>
          </p:cNvSpPr>
          <p:nvPr/>
        </p:nvSpPr>
        <p:spPr bwMode="auto">
          <a:xfrm>
            <a:off x="269875" y="324518"/>
            <a:ext cx="1439863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hlink">
                    <a:alpha val="50195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0">
                <a:solidFill>
                  <a:srgbClr val="FF7C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Font typeface="Arial" charset="0"/>
              <a:buChar char="•"/>
              <a:defRPr sz="28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D86723"/>
              </a:buClr>
              <a:buFont typeface="Arial" charset="0"/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680900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2000" b="1">
                <a:solidFill>
                  <a:schemeClr val="bg1"/>
                </a:solidFill>
              </a:rPr>
              <a:t>Concepts:</a:t>
            </a:r>
          </a:p>
        </p:txBody>
      </p:sp>
      <p:sp>
        <p:nvSpPr>
          <p:cNvPr id="20484" name="Rectangle 3"/>
          <p:cNvSpPr txBox="1">
            <a:spLocks noChangeArrowheads="1"/>
          </p:cNvSpPr>
          <p:nvPr/>
        </p:nvSpPr>
        <p:spPr bwMode="auto">
          <a:xfrm>
            <a:off x="523875" y="1318293"/>
            <a:ext cx="7721600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Font typeface="Arial" charset="0"/>
              <a:buChar char="•"/>
              <a:defRPr sz="28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D86723"/>
              </a:buClr>
              <a:buFont typeface="Arial" charset="0"/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680900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9pPr>
          </a:lstStyle>
          <a:p>
            <a:pPr algn="ctr">
              <a:buFont typeface="Arial" charset="0"/>
              <a:buNone/>
            </a:pPr>
            <a:endParaRPr lang="en-US" altLang="en-US" sz="2000"/>
          </a:p>
          <a:p>
            <a:pPr algn="ctr">
              <a:buFont typeface="Arial" charset="0"/>
              <a:buNone/>
            </a:pPr>
            <a:endParaRPr lang="en-US" altLang="en-US" sz="2000"/>
          </a:p>
          <a:p>
            <a:pPr algn="ctr">
              <a:buFont typeface="Arial" charset="0"/>
              <a:buNone/>
            </a:pPr>
            <a:endParaRPr lang="en-US" altLang="en-US" sz="2000"/>
          </a:p>
        </p:txBody>
      </p:sp>
      <p:pic>
        <p:nvPicPr>
          <p:cNvPr id="20485" name="Picture 2" descr="mag-reinhar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34"/>
          <a:stretch>
            <a:fillRect/>
          </a:stretch>
        </p:blipFill>
        <p:spPr bwMode="auto">
          <a:xfrm>
            <a:off x="523875" y="1243680"/>
            <a:ext cx="7891463" cy="518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Line 3"/>
          <p:cNvSpPr>
            <a:spLocks noChangeShapeType="1"/>
          </p:cNvSpPr>
          <p:nvPr/>
        </p:nvSpPr>
        <p:spPr bwMode="auto">
          <a:xfrm flipH="1">
            <a:off x="5113338" y="4005930"/>
            <a:ext cx="1508125" cy="831850"/>
          </a:xfrm>
          <a:prstGeom prst="line">
            <a:avLst/>
          </a:prstGeom>
          <a:noFill/>
          <a:ln w="76200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" name="Line 4"/>
          <p:cNvSpPr>
            <a:spLocks noChangeShapeType="1"/>
          </p:cNvSpPr>
          <p:nvPr/>
        </p:nvSpPr>
        <p:spPr bwMode="auto">
          <a:xfrm flipV="1">
            <a:off x="4097338" y="3834480"/>
            <a:ext cx="1566862" cy="571500"/>
          </a:xfrm>
          <a:prstGeom prst="line">
            <a:avLst/>
          </a:prstGeom>
          <a:noFill/>
          <a:ln w="76200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27" name="Group 26"/>
          <p:cNvGrpSpPr>
            <a:grpSpLocks/>
          </p:cNvGrpSpPr>
          <p:nvPr/>
        </p:nvGrpSpPr>
        <p:grpSpPr bwMode="auto">
          <a:xfrm>
            <a:off x="523875" y="3072480"/>
            <a:ext cx="7891463" cy="3209925"/>
            <a:chOff x="523875" y="3561907"/>
            <a:chExt cx="7890802" cy="3211033"/>
          </a:xfrm>
        </p:grpSpPr>
        <p:grpSp>
          <p:nvGrpSpPr>
            <p:cNvPr id="20505" name="Group 24"/>
            <p:cNvGrpSpPr>
              <a:grpSpLocks/>
            </p:cNvGrpSpPr>
            <p:nvPr/>
          </p:nvGrpSpPr>
          <p:grpSpPr bwMode="auto">
            <a:xfrm>
              <a:off x="523875" y="3561907"/>
              <a:ext cx="7890802" cy="3211033"/>
              <a:chOff x="523875" y="3561907"/>
              <a:chExt cx="7890802" cy="3211033"/>
            </a:xfrm>
          </p:grpSpPr>
          <p:cxnSp>
            <p:nvCxnSpPr>
              <p:cNvPr id="3" name="Straight Connector 2"/>
              <p:cNvCxnSpPr/>
              <p:nvPr/>
            </p:nvCxnSpPr>
            <p:spPr>
              <a:xfrm flipH="1" flipV="1">
                <a:off x="523875" y="5178540"/>
                <a:ext cx="6781232" cy="1594400"/>
              </a:xfrm>
              <a:prstGeom prst="line">
                <a:avLst/>
              </a:prstGeom>
              <a:ln w="57150"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" name="Straight Connector 7"/>
              <p:cNvCxnSpPr/>
              <p:nvPr/>
            </p:nvCxnSpPr>
            <p:spPr>
              <a:xfrm flipV="1">
                <a:off x="523875" y="3604785"/>
                <a:ext cx="4779563" cy="890894"/>
              </a:xfrm>
              <a:prstGeom prst="line">
                <a:avLst/>
              </a:prstGeom>
              <a:ln w="57150"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14"/>
              <p:cNvCxnSpPr/>
              <p:nvPr/>
            </p:nvCxnSpPr>
            <p:spPr>
              <a:xfrm>
                <a:off x="5419315" y="3561907"/>
                <a:ext cx="895275" cy="85755"/>
              </a:xfrm>
              <a:prstGeom prst="line">
                <a:avLst/>
              </a:prstGeom>
              <a:ln w="57150"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16"/>
              <p:cNvCxnSpPr/>
              <p:nvPr/>
            </p:nvCxnSpPr>
            <p:spPr>
              <a:xfrm>
                <a:off x="6916203" y="3704831"/>
                <a:ext cx="1498474" cy="219151"/>
              </a:xfrm>
              <a:prstGeom prst="line">
                <a:avLst/>
              </a:prstGeom>
              <a:ln w="57150"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0506" name="TextBox 25"/>
            <p:cNvSpPr txBox="1">
              <a:spLocks noChangeArrowheads="1"/>
            </p:cNvSpPr>
            <p:nvPr/>
          </p:nvSpPr>
          <p:spPr bwMode="auto">
            <a:xfrm>
              <a:off x="989806" y="3652284"/>
              <a:ext cx="1646605" cy="369332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accent1"/>
                </a:buClr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Arial" charset="0"/>
                  <a:ea typeface="ＭＳ Ｐゴシック" pitchFamily="-84" charset="-128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2"/>
                </a:buClr>
                <a:buFont typeface="Arial" charset="0"/>
                <a:buChar char="•"/>
                <a:defRPr sz="2800">
                  <a:solidFill>
                    <a:schemeClr val="tx1"/>
                  </a:solidFill>
                  <a:latin typeface="Arial" charset="0"/>
                  <a:ea typeface="ＭＳ Ｐゴシック" pitchFamily="-8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rgbClr val="D86723"/>
                </a:buClr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Arial" charset="0"/>
                  <a:ea typeface="ＭＳ Ｐゴシック" pitchFamily="-8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rgbClr val="680900"/>
                </a:buClr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Arial" charset="0"/>
                  <a:ea typeface="ＭＳ Ｐゴシック" pitchFamily="-8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tx1"/>
                </a:buClr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Arial" charset="0"/>
                  <a:ea typeface="ＭＳ Ｐゴシック" pitchFamily="-84" charset="-128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Arial" charset="0"/>
                  <a:ea typeface="ＭＳ Ｐゴシック" pitchFamily="-84" charset="-128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Arial" charset="0"/>
                  <a:ea typeface="ＭＳ Ｐゴシック" pitchFamily="-84" charset="-128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Arial" charset="0"/>
                  <a:ea typeface="ＭＳ Ｐゴシック" pitchFamily="-84" charset="-128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Arial" charset="0"/>
                  <a:ea typeface="ＭＳ Ｐゴシック" pitchFamily="-8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en-US" sz="1800" b="1">
                  <a:solidFill>
                    <a:schemeClr val="bg1"/>
                  </a:solidFill>
                </a:rPr>
                <a:t>Survey Block</a:t>
              </a:r>
            </a:p>
          </p:txBody>
        </p:sp>
      </p:grpSp>
      <p:sp>
        <p:nvSpPr>
          <p:cNvPr id="28" name="TextBox 27"/>
          <p:cNvSpPr txBox="1">
            <a:spLocks noChangeArrowheads="1"/>
          </p:cNvSpPr>
          <p:nvPr/>
        </p:nvSpPr>
        <p:spPr bwMode="auto">
          <a:xfrm>
            <a:off x="7002463" y="3945605"/>
            <a:ext cx="1325562" cy="6477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Font typeface="Arial" charset="0"/>
              <a:buChar char="•"/>
              <a:defRPr sz="28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D86723"/>
              </a:buClr>
              <a:buFont typeface="Arial" charset="0"/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680900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800" b="1">
                <a:solidFill>
                  <a:schemeClr val="bg1"/>
                </a:solidFill>
              </a:rPr>
              <a:t>Transects/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800" b="1">
                <a:solidFill>
                  <a:schemeClr val="bg1"/>
                </a:solidFill>
              </a:rPr>
              <a:t>Traverses</a:t>
            </a:r>
          </a:p>
        </p:txBody>
      </p:sp>
      <p:grpSp>
        <p:nvGrpSpPr>
          <p:cNvPr id="30" name="Group 29"/>
          <p:cNvGrpSpPr>
            <a:grpSpLocks/>
          </p:cNvGrpSpPr>
          <p:nvPr/>
        </p:nvGrpSpPr>
        <p:grpSpPr bwMode="auto">
          <a:xfrm>
            <a:off x="4064000" y="3623343"/>
            <a:ext cx="2771775" cy="1573212"/>
            <a:chOff x="4063408" y="4112751"/>
            <a:chExt cx="2771665" cy="1574361"/>
          </a:xfrm>
        </p:grpSpPr>
        <p:sp>
          <p:nvSpPr>
            <p:cNvPr id="29" name="Oval 28"/>
            <p:cNvSpPr/>
            <p:nvPr/>
          </p:nvSpPr>
          <p:spPr>
            <a:xfrm>
              <a:off x="6622356" y="4112751"/>
              <a:ext cx="212717" cy="208114"/>
            </a:xfrm>
            <a:prstGeom prst="ellipse">
              <a:avLst/>
            </a:prstGeom>
            <a:solidFill>
              <a:srgbClr val="FFFF00"/>
            </a:solidFill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34" name="Oval 33"/>
            <p:cNvSpPr/>
            <p:nvPr/>
          </p:nvSpPr>
          <p:spPr>
            <a:xfrm>
              <a:off x="6408053" y="4227134"/>
              <a:ext cx="214303" cy="208114"/>
            </a:xfrm>
            <a:prstGeom prst="ellipse">
              <a:avLst/>
            </a:prstGeom>
            <a:solidFill>
              <a:srgbClr val="FFFF00"/>
            </a:solidFill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35" name="Oval 34"/>
            <p:cNvSpPr/>
            <p:nvPr/>
          </p:nvSpPr>
          <p:spPr>
            <a:xfrm>
              <a:off x="6195336" y="4389178"/>
              <a:ext cx="212717" cy="208114"/>
            </a:xfrm>
            <a:prstGeom prst="ellipse">
              <a:avLst/>
            </a:prstGeom>
            <a:solidFill>
              <a:srgbClr val="FFFF00"/>
            </a:solidFill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36" name="Oval 35"/>
            <p:cNvSpPr/>
            <p:nvPr/>
          </p:nvSpPr>
          <p:spPr>
            <a:xfrm>
              <a:off x="5982620" y="4498795"/>
              <a:ext cx="212717" cy="208115"/>
            </a:xfrm>
            <a:prstGeom prst="ellipse">
              <a:avLst/>
            </a:prstGeom>
            <a:solidFill>
              <a:srgbClr val="FFFF00"/>
            </a:solidFill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37" name="Oval 36"/>
            <p:cNvSpPr/>
            <p:nvPr/>
          </p:nvSpPr>
          <p:spPr>
            <a:xfrm>
              <a:off x="5768315" y="4606824"/>
              <a:ext cx="214304" cy="208115"/>
            </a:xfrm>
            <a:prstGeom prst="ellipse">
              <a:avLst/>
            </a:prstGeom>
            <a:solidFill>
              <a:srgbClr val="FFFF00"/>
            </a:solidFill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38" name="Oval 37"/>
            <p:cNvSpPr/>
            <p:nvPr/>
          </p:nvSpPr>
          <p:spPr>
            <a:xfrm>
              <a:off x="5555599" y="4716442"/>
              <a:ext cx="212717" cy="208114"/>
            </a:xfrm>
            <a:prstGeom prst="ellipse">
              <a:avLst/>
            </a:prstGeom>
            <a:solidFill>
              <a:srgbClr val="FFFF00"/>
            </a:solidFill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39" name="Oval 38"/>
            <p:cNvSpPr/>
            <p:nvPr/>
          </p:nvSpPr>
          <p:spPr>
            <a:xfrm>
              <a:off x="5342882" y="4824470"/>
              <a:ext cx="212717" cy="208114"/>
            </a:xfrm>
            <a:prstGeom prst="ellipse">
              <a:avLst/>
            </a:prstGeom>
            <a:solidFill>
              <a:srgbClr val="FFFF00"/>
            </a:solidFill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40" name="Oval 39"/>
            <p:cNvSpPr/>
            <p:nvPr/>
          </p:nvSpPr>
          <p:spPr>
            <a:xfrm>
              <a:off x="5130166" y="4934087"/>
              <a:ext cx="212717" cy="208115"/>
            </a:xfrm>
            <a:prstGeom prst="ellipse">
              <a:avLst/>
            </a:prstGeom>
            <a:solidFill>
              <a:srgbClr val="FFFF00"/>
            </a:solidFill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41" name="Oval 40"/>
            <p:cNvSpPr/>
            <p:nvPr/>
          </p:nvSpPr>
          <p:spPr>
            <a:xfrm>
              <a:off x="4915862" y="5043705"/>
              <a:ext cx="214303" cy="208114"/>
            </a:xfrm>
            <a:prstGeom prst="ellipse">
              <a:avLst/>
            </a:prstGeom>
            <a:solidFill>
              <a:srgbClr val="FFFF00"/>
            </a:solidFill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42" name="Oval 41"/>
            <p:cNvSpPr/>
            <p:nvPr/>
          </p:nvSpPr>
          <p:spPr>
            <a:xfrm>
              <a:off x="4703146" y="5151734"/>
              <a:ext cx="212717" cy="208114"/>
            </a:xfrm>
            <a:prstGeom prst="ellipse">
              <a:avLst/>
            </a:prstGeom>
            <a:solidFill>
              <a:srgbClr val="FFFF00"/>
            </a:solidFill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43" name="Oval 42"/>
            <p:cNvSpPr/>
            <p:nvPr/>
          </p:nvSpPr>
          <p:spPr>
            <a:xfrm>
              <a:off x="4490429" y="5261351"/>
              <a:ext cx="212717" cy="208115"/>
            </a:xfrm>
            <a:prstGeom prst="ellipse">
              <a:avLst/>
            </a:prstGeom>
            <a:solidFill>
              <a:srgbClr val="FFFF00"/>
            </a:solidFill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44" name="Oval 43"/>
            <p:cNvSpPr/>
            <p:nvPr/>
          </p:nvSpPr>
          <p:spPr>
            <a:xfrm>
              <a:off x="4276125" y="5369380"/>
              <a:ext cx="214304" cy="208115"/>
            </a:xfrm>
            <a:prstGeom prst="ellipse">
              <a:avLst/>
            </a:prstGeom>
            <a:solidFill>
              <a:srgbClr val="FFFF00"/>
            </a:solidFill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45" name="Oval 44"/>
            <p:cNvSpPr/>
            <p:nvPr/>
          </p:nvSpPr>
          <p:spPr>
            <a:xfrm>
              <a:off x="4063408" y="5478998"/>
              <a:ext cx="212717" cy="208114"/>
            </a:xfrm>
            <a:prstGeom prst="ellipse">
              <a:avLst/>
            </a:prstGeom>
            <a:solidFill>
              <a:srgbClr val="FFFF00"/>
            </a:solidFill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sp>
        <p:nvSpPr>
          <p:cNvPr id="31" name="TextBox 30"/>
          <p:cNvSpPr txBox="1">
            <a:spLocks noChangeArrowheads="1"/>
          </p:cNvSpPr>
          <p:nvPr/>
        </p:nvSpPr>
        <p:spPr bwMode="auto">
          <a:xfrm>
            <a:off x="4791075" y="5087018"/>
            <a:ext cx="2532063" cy="646112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Font typeface="Arial" charset="0"/>
              <a:buChar char="•"/>
              <a:defRPr sz="28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D86723"/>
              </a:buClr>
              <a:buFont typeface="Arial" charset="0"/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680900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800" b="1">
                <a:solidFill>
                  <a:schemeClr val="bg1"/>
                </a:solidFill>
              </a:rPr>
              <a:t>Readings or Samples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800" b="1">
                <a:solidFill>
                  <a:schemeClr val="bg1"/>
                </a:solidFill>
              </a:rPr>
              <a:t>per meter</a:t>
            </a:r>
          </a:p>
        </p:txBody>
      </p:sp>
    </p:spTree>
    <p:extLst>
      <p:ext uri="{BB962C8B-B14F-4D97-AF65-F5344CB8AC3E}">
        <p14:creationId xmlns:p14="http://schemas.microsoft.com/office/powerpoint/2010/main" val="23387397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13" grpId="0" animBg="1"/>
      <p:bldP spid="28" grpId="0" animBg="1"/>
      <p:bldP spid="3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01" t="7813" r="3125" b="6250"/>
          <a:stretch>
            <a:fillRect/>
          </a:stretch>
        </p:blipFill>
        <p:spPr bwMode="auto">
          <a:xfrm>
            <a:off x="0" y="0"/>
            <a:ext cx="10591800" cy="838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75099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09296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 txBox="1">
            <a:spLocks noChangeArrowheads="1"/>
          </p:cNvSpPr>
          <p:nvPr/>
        </p:nvSpPr>
        <p:spPr bwMode="auto">
          <a:xfrm>
            <a:off x="1460500" y="966788"/>
            <a:ext cx="4406900" cy="642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Font typeface="Arial" charset="0"/>
              <a:buChar char="•"/>
              <a:defRPr sz="28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D86723"/>
              </a:buClr>
              <a:buFont typeface="Arial" charset="0"/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680900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altLang="en-US" sz="2800" b="1">
                <a:solidFill>
                  <a:schemeClr val="bg1"/>
                </a:solidFill>
              </a:rPr>
              <a:t>Anomaly</a:t>
            </a:r>
          </a:p>
        </p:txBody>
      </p:sp>
      <p:sp>
        <p:nvSpPr>
          <p:cNvPr id="23555" name="Rectangle 4"/>
          <p:cNvSpPr>
            <a:spLocks noChangeArrowheads="1"/>
          </p:cNvSpPr>
          <p:nvPr/>
        </p:nvSpPr>
        <p:spPr bwMode="auto">
          <a:xfrm>
            <a:off x="269875" y="814388"/>
            <a:ext cx="1439863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hlink">
                    <a:alpha val="50195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0">
                <a:solidFill>
                  <a:srgbClr val="FF7C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Font typeface="Arial" charset="0"/>
              <a:buChar char="•"/>
              <a:defRPr sz="28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D86723"/>
              </a:buClr>
              <a:buFont typeface="Arial" charset="0"/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680900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2000" b="1">
                <a:solidFill>
                  <a:schemeClr val="bg1"/>
                </a:solidFill>
              </a:rPr>
              <a:t>Concepts:</a:t>
            </a:r>
          </a:p>
        </p:txBody>
      </p:sp>
      <p:sp>
        <p:nvSpPr>
          <p:cNvPr id="23556" name="Rectangle 3"/>
          <p:cNvSpPr txBox="1">
            <a:spLocks noChangeArrowheads="1"/>
          </p:cNvSpPr>
          <p:nvPr/>
        </p:nvSpPr>
        <p:spPr bwMode="auto">
          <a:xfrm>
            <a:off x="523875" y="1808163"/>
            <a:ext cx="7721600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Font typeface="Arial" charset="0"/>
              <a:buChar char="•"/>
              <a:defRPr sz="28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D86723"/>
              </a:buClr>
              <a:buFont typeface="Arial" charset="0"/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680900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9pPr>
          </a:lstStyle>
          <a:p>
            <a:pPr>
              <a:buFont typeface="Arial" charset="0"/>
              <a:buNone/>
            </a:pPr>
            <a:r>
              <a:rPr lang="en-US" altLang="en-US" sz="2000" i="1">
                <a:solidFill>
                  <a:schemeClr val="bg1"/>
                </a:solidFill>
              </a:rPr>
              <a:t>Anomaly</a:t>
            </a:r>
            <a:r>
              <a:rPr lang="en-US" altLang="en-US" sz="2000">
                <a:solidFill>
                  <a:schemeClr val="bg1"/>
                </a:solidFill>
              </a:rPr>
              <a:t> = discrete area with geophysical </a:t>
            </a:r>
          </a:p>
          <a:p>
            <a:pPr>
              <a:buFont typeface="Arial" charset="0"/>
              <a:buNone/>
            </a:pPr>
            <a:r>
              <a:rPr lang="en-US" altLang="en-US" sz="2000">
                <a:solidFill>
                  <a:schemeClr val="bg1"/>
                </a:solidFill>
              </a:rPr>
              <a:t>    values distinct from its surroundings</a:t>
            </a:r>
          </a:p>
          <a:p>
            <a:pPr algn="ctr">
              <a:buFont typeface="Arial" charset="0"/>
              <a:buNone/>
            </a:pPr>
            <a:endParaRPr lang="en-US" altLang="en-US" sz="2000">
              <a:solidFill>
                <a:schemeClr val="bg1"/>
              </a:solidFill>
            </a:endParaRPr>
          </a:p>
          <a:p>
            <a:pPr algn="ctr">
              <a:buFont typeface="Arial" charset="0"/>
              <a:buNone/>
            </a:pPr>
            <a:endParaRPr lang="en-US" altLang="en-US" sz="2000">
              <a:solidFill>
                <a:schemeClr val="bg1"/>
              </a:solidFill>
            </a:endParaRPr>
          </a:p>
          <a:p>
            <a:pPr algn="ctr">
              <a:buFont typeface="Arial" charset="0"/>
              <a:buNone/>
            </a:pPr>
            <a:endParaRPr lang="en-US" altLang="en-US" sz="200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525463" y="4559300"/>
            <a:ext cx="697547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285750" indent="-28575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Font typeface="Arial" charset="0"/>
              <a:buChar char="•"/>
              <a:defRPr sz="28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D86723"/>
              </a:buClr>
              <a:buFont typeface="Arial" charset="0"/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680900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</a:pPr>
            <a:r>
              <a:rPr lang="en-US" altLang="en-US" sz="1800">
                <a:solidFill>
                  <a:schemeClr val="bg1"/>
                </a:solidFill>
              </a:rPr>
              <a:t>Archaeological features sometimes appear as unusual readings</a:t>
            </a: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523875" y="5099050"/>
            <a:ext cx="62626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285750" indent="-28575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Font typeface="Arial" charset="0"/>
              <a:buChar char="•"/>
              <a:defRPr sz="28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D86723"/>
              </a:buClr>
              <a:buFont typeface="Arial" charset="0"/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680900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</a:pPr>
            <a:r>
              <a:rPr lang="en-US" altLang="en-US" sz="1800">
                <a:solidFill>
                  <a:schemeClr val="bg1"/>
                </a:solidFill>
              </a:rPr>
              <a:t>But lots of other things produce anomalies!  = </a:t>
            </a:r>
            <a:r>
              <a:rPr lang="en-US" altLang="en-US" sz="1800" i="1">
                <a:solidFill>
                  <a:schemeClr val="bg1"/>
                </a:solidFill>
              </a:rPr>
              <a:t>equifinality</a:t>
            </a:r>
          </a:p>
        </p:txBody>
      </p:sp>
      <p:pic>
        <p:nvPicPr>
          <p:cNvPr id="23559" name="Picture 5" descr="grossmann mag only trimme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84" t="6676" r="39757" b="60083"/>
          <a:stretch>
            <a:fillRect/>
          </a:stretch>
        </p:blipFill>
        <p:spPr bwMode="auto">
          <a:xfrm>
            <a:off x="6122988" y="1214438"/>
            <a:ext cx="2014537" cy="1420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5" descr="grossmann mag only trimme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4700" y="541338"/>
            <a:ext cx="3240088" cy="2767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822"/>
          <a:stretch>
            <a:fillRect/>
          </a:stretch>
        </p:blipFill>
        <p:spPr bwMode="auto">
          <a:xfrm>
            <a:off x="5681663" y="541338"/>
            <a:ext cx="3394075" cy="3408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5751513" y="3989388"/>
            <a:ext cx="33655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Font typeface="Arial" charset="0"/>
              <a:buChar char="•"/>
              <a:defRPr sz="28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D86723"/>
              </a:buClr>
              <a:buFont typeface="Arial" charset="0"/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680900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800" i="1">
                <a:solidFill>
                  <a:schemeClr val="bg1"/>
                </a:solidFill>
              </a:rPr>
              <a:t>Lightning strike mag anomalies</a:t>
            </a:r>
          </a:p>
        </p:txBody>
      </p:sp>
    </p:spTree>
    <p:extLst>
      <p:ext uri="{BB962C8B-B14F-4D97-AF65-F5344CB8AC3E}">
        <p14:creationId xmlns:p14="http://schemas.microsoft.com/office/powerpoint/2010/main" val="2988106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 txBox="1">
            <a:spLocks noChangeArrowheads="1"/>
          </p:cNvSpPr>
          <p:nvPr/>
        </p:nvSpPr>
        <p:spPr bwMode="auto">
          <a:xfrm>
            <a:off x="1460500" y="770840"/>
            <a:ext cx="4406900" cy="642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Font typeface="Arial" charset="0"/>
              <a:buChar char="•"/>
              <a:defRPr sz="28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D86723"/>
              </a:buClr>
              <a:buFont typeface="Arial" charset="0"/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680900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altLang="en-US" sz="2800" b="1">
                <a:solidFill>
                  <a:schemeClr val="bg1"/>
                </a:solidFill>
              </a:rPr>
              <a:t>Contrast</a:t>
            </a:r>
          </a:p>
        </p:txBody>
      </p:sp>
      <p:sp>
        <p:nvSpPr>
          <p:cNvPr id="24579" name="Rectangle 4"/>
          <p:cNvSpPr>
            <a:spLocks noChangeArrowheads="1"/>
          </p:cNvSpPr>
          <p:nvPr/>
        </p:nvSpPr>
        <p:spPr bwMode="auto">
          <a:xfrm>
            <a:off x="269875" y="618440"/>
            <a:ext cx="1439863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hlink">
                    <a:alpha val="50195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0">
                <a:solidFill>
                  <a:srgbClr val="FF7C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Font typeface="Arial" charset="0"/>
              <a:buChar char="•"/>
              <a:defRPr sz="28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D86723"/>
              </a:buClr>
              <a:buFont typeface="Arial" charset="0"/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680900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2000" b="1" dirty="0">
                <a:solidFill>
                  <a:schemeClr val="bg1"/>
                </a:solidFill>
              </a:rPr>
              <a:t>Concepts:</a:t>
            </a:r>
          </a:p>
        </p:txBody>
      </p:sp>
      <p:sp>
        <p:nvSpPr>
          <p:cNvPr id="24580" name="TextBox 10"/>
          <p:cNvSpPr txBox="1">
            <a:spLocks noChangeArrowheads="1"/>
          </p:cNvSpPr>
          <p:nvPr/>
        </p:nvSpPr>
        <p:spPr bwMode="auto">
          <a:xfrm>
            <a:off x="4813300" y="496202"/>
            <a:ext cx="429577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Font typeface="Arial" charset="0"/>
              <a:buChar char="•"/>
              <a:defRPr sz="28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D86723"/>
              </a:buClr>
              <a:buFont typeface="Arial" charset="0"/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680900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800">
                <a:solidFill>
                  <a:schemeClr val="bg1"/>
                </a:solidFill>
              </a:rPr>
              <a:t>-To be detected, archaeology must differ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800">
                <a:solidFill>
                  <a:schemeClr val="bg1"/>
                </a:solidFill>
              </a:rPr>
              <a:t>   geophysically from its surroundings</a:t>
            </a:r>
          </a:p>
        </p:txBody>
      </p:sp>
      <p:pic>
        <p:nvPicPr>
          <p:cNvPr id="24581" name="Picture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875" y="1572527"/>
            <a:ext cx="5597525" cy="5057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6" name="TextBox 26"/>
          <p:cNvSpPr txBox="1">
            <a:spLocks noChangeArrowheads="1"/>
          </p:cNvSpPr>
          <p:nvPr/>
        </p:nvSpPr>
        <p:spPr bwMode="auto">
          <a:xfrm>
            <a:off x="6348413" y="1888440"/>
            <a:ext cx="2568575" cy="368300"/>
          </a:xfrm>
          <a:prstGeom prst="rect">
            <a:avLst/>
          </a:prstGeom>
          <a:solidFill>
            <a:schemeClr val="tx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Font typeface="Arial" charset="0"/>
              <a:buChar char="•"/>
              <a:defRPr sz="28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D86723"/>
              </a:buClr>
              <a:buFont typeface="Arial" charset="0"/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680900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800" b="1">
                <a:solidFill>
                  <a:schemeClr val="bg1"/>
                </a:solidFill>
              </a:rPr>
              <a:t>Geophysical Contrast</a:t>
            </a:r>
          </a:p>
        </p:txBody>
      </p:sp>
    </p:spTree>
    <p:extLst>
      <p:ext uri="{BB962C8B-B14F-4D97-AF65-F5344CB8AC3E}">
        <p14:creationId xmlns:p14="http://schemas.microsoft.com/office/powerpoint/2010/main" val="928110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3" descr="bw of tommy.jpg"/>
          <p:cNvPicPr>
            <a:picLocks noChangeAspect="1"/>
          </p:cNvPicPr>
          <p:nvPr/>
        </p:nvPicPr>
        <p:blipFill>
          <a:blip r:embed="rId2">
            <a:lum contrast="-9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bw of tommy.jpg"/>
          <p:cNvPicPr>
            <a:picLocks noChangeAspect="1"/>
          </p:cNvPicPr>
          <p:nvPr/>
        </p:nvPicPr>
        <p:blipFill>
          <a:blip r:embed="rId2">
            <a:lum contrast="-8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bw of tommy.jpg"/>
          <p:cNvPicPr>
            <a:picLocks noChangeAspect="1"/>
          </p:cNvPicPr>
          <p:nvPr/>
        </p:nvPicPr>
        <p:blipFill>
          <a:blip r:embed="rId2">
            <a:lum contrast="-6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bw of tommy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bw of tommy.jpg"/>
          <p:cNvPicPr>
            <a:picLocks noChangeAspect="1"/>
          </p:cNvPicPr>
          <p:nvPr/>
        </p:nvPicPr>
        <p:blipFill>
          <a:blip r:embed="rId2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 descr="bw of tommy.jpg"/>
          <p:cNvPicPr>
            <a:picLocks noChangeAspect="1"/>
          </p:cNvPicPr>
          <p:nvPr/>
        </p:nvPicPr>
        <p:blipFill>
          <a:blip r:embed="rId2">
            <a:lum contrast="6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bw of tommy.jpg"/>
          <p:cNvPicPr>
            <a:picLocks noChangeAspect="1"/>
          </p:cNvPicPr>
          <p:nvPr/>
        </p:nvPicPr>
        <p:blipFill>
          <a:blip r:embed="rId2">
            <a:lum contrast="10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381000" y="381000"/>
            <a:ext cx="2438400" cy="523875"/>
          </a:xfrm>
          <a:prstGeom prst="rect">
            <a:avLst/>
          </a:prstGeom>
          <a:noFill/>
          <a:effectLst>
            <a:outerShdw blurRad="50800" dist="50800" dir="2700000" algn="tl" rotWithShape="0">
              <a:prstClr val="black"/>
            </a:outerShdw>
          </a:effec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800" b="1" dirty="0">
                <a:solidFill>
                  <a:srgbClr val="FFFF00"/>
                </a:solidFill>
              </a:rPr>
              <a:t>Image Contrast</a:t>
            </a:r>
          </a:p>
        </p:txBody>
      </p:sp>
    </p:spTree>
    <p:extLst>
      <p:ext uri="{BB962C8B-B14F-4D97-AF65-F5344CB8AC3E}">
        <p14:creationId xmlns:p14="http://schemas.microsoft.com/office/powerpoint/2010/main" val="1827579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1" descr="mag5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300" y="0"/>
            <a:ext cx="8674100" cy="686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mag2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300" y="0"/>
            <a:ext cx="8674100" cy="686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 descr="Graphic1-5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300" y="0"/>
            <a:ext cx="8674100" cy="686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mag1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300" y="0"/>
            <a:ext cx="8674100" cy="686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mag0-5.jp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300" y="0"/>
            <a:ext cx="8674100" cy="686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0" y="-76200"/>
            <a:ext cx="381000" cy="70104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8763000" y="-152400"/>
            <a:ext cx="381000" cy="70104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6633" name="TextBox 8"/>
          <p:cNvSpPr txBox="1">
            <a:spLocks noChangeArrowheads="1"/>
          </p:cNvSpPr>
          <p:nvPr/>
        </p:nvSpPr>
        <p:spPr bwMode="auto">
          <a:xfrm>
            <a:off x="506413" y="5175250"/>
            <a:ext cx="207486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Font typeface="Arial" charset="0"/>
              <a:buChar char="•"/>
              <a:defRPr sz="28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D86723"/>
              </a:buClr>
              <a:buFont typeface="Arial" charset="0"/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680900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400">
                <a:solidFill>
                  <a:schemeClr val="bg1"/>
                </a:solidFill>
              </a:rPr>
              <a:t>Magnetic Gradient Data</a:t>
            </a:r>
          </a:p>
        </p:txBody>
      </p:sp>
      <p:sp>
        <p:nvSpPr>
          <p:cNvPr id="26634" name="TextBox 10"/>
          <p:cNvSpPr txBox="1">
            <a:spLocks noChangeArrowheads="1"/>
          </p:cNvSpPr>
          <p:nvPr/>
        </p:nvSpPr>
        <p:spPr bwMode="auto">
          <a:xfrm>
            <a:off x="858838" y="354013"/>
            <a:ext cx="1414462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Font typeface="Arial" charset="0"/>
              <a:buChar char="•"/>
              <a:defRPr sz="28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D86723"/>
              </a:buClr>
              <a:buFont typeface="Arial" charset="0"/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680900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800" b="1">
                <a:solidFill>
                  <a:srgbClr val="FFFF00"/>
                </a:solidFill>
              </a:rPr>
              <a:t>Image/Data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800" b="1">
                <a:solidFill>
                  <a:srgbClr val="FFFF00"/>
                </a:solidFill>
              </a:rPr>
              <a:t>Contrast</a:t>
            </a:r>
          </a:p>
        </p:txBody>
      </p:sp>
      <p:sp>
        <p:nvSpPr>
          <p:cNvPr id="26635" name="TextBox 1"/>
          <p:cNvSpPr txBox="1">
            <a:spLocks noChangeArrowheads="1"/>
          </p:cNvSpPr>
          <p:nvPr/>
        </p:nvSpPr>
        <p:spPr bwMode="auto">
          <a:xfrm>
            <a:off x="765175" y="4351338"/>
            <a:ext cx="1557338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Font typeface="Arial" charset="0"/>
              <a:buChar char="•"/>
              <a:defRPr sz="28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D86723"/>
              </a:buClr>
              <a:buFont typeface="Arial" charset="0"/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680900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800" b="1">
                <a:solidFill>
                  <a:schemeClr val="bg1"/>
                </a:solidFill>
              </a:rPr>
              <a:t>Cahokia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800" b="1">
                <a:solidFill>
                  <a:schemeClr val="bg1"/>
                </a:solidFill>
              </a:rPr>
              <a:t>Merrell Tract</a:t>
            </a:r>
          </a:p>
        </p:txBody>
      </p:sp>
    </p:spTree>
    <p:extLst>
      <p:ext uri="{BB962C8B-B14F-4D97-AF65-F5344CB8AC3E}">
        <p14:creationId xmlns:p14="http://schemas.microsoft.com/office/powerpoint/2010/main" val="1056489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 txBox="1">
            <a:spLocks noChangeArrowheads="1"/>
          </p:cNvSpPr>
          <p:nvPr/>
        </p:nvSpPr>
        <p:spPr bwMode="auto">
          <a:xfrm>
            <a:off x="1460500" y="966788"/>
            <a:ext cx="4406900" cy="642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Font typeface="Arial" charset="0"/>
              <a:buChar char="•"/>
              <a:defRPr sz="28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D86723"/>
              </a:buClr>
              <a:buFont typeface="Arial" charset="0"/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680900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altLang="en-US" sz="2800" b="1">
                <a:solidFill>
                  <a:schemeClr val="bg1"/>
                </a:solidFill>
              </a:rPr>
              <a:t>Noise and Clutter</a:t>
            </a:r>
          </a:p>
        </p:txBody>
      </p:sp>
      <p:sp>
        <p:nvSpPr>
          <p:cNvPr id="27651" name="Rectangle 4"/>
          <p:cNvSpPr>
            <a:spLocks noChangeArrowheads="1"/>
          </p:cNvSpPr>
          <p:nvPr/>
        </p:nvSpPr>
        <p:spPr bwMode="auto">
          <a:xfrm>
            <a:off x="269875" y="814388"/>
            <a:ext cx="1439863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hlink">
                    <a:alpha val="50195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0">
                <a:solidFill>
                  <a:srgbClr val="FF7C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Font typeface="Arial" charset="0"/>
              <a:buChar char="•"/>
              <a:defRPr sz="28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D86723"/>
              </a:buClr>
              <a:buFont typeface="Arial" charset="0"/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680900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2000" b="1">
                <a:solidFill>
                  <a:schemeClr val="bg1"/>
                </a:solidFill>
              </a:rPr>
              <a:t>Concepts: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06425" y="1966913"/>
            <a:ext cx="7191328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b="1" dirty="0">
                <a:solidFill>
                  <a:schemeClr val="bg1"/>
                </a:solidFill>
              </a:rPr>
              <a:t>Noise</a:t>
            </a:r>
            <a:r>
              <a:rPr lang="en-US" dirty="0">
                <a:solidFill>
                  <a:schemeClr val="bg1"/>
                </a:solidFill>
              </a:rPr>
              <a:t> = “Random” or unwanted variability in your data from the sensor,</a:t>
            </a:r>
          </a:p>
          <a:p>
            <a:pPr>
              <a:defRPr/>
            </a:pPr>
            <a:r>
              <a:rPr lang="en-US" dirty="0">
                <a:solidFill>
                  <a:schemeClr val="bg1"/>
                </a:solidFill>
              </a:rPr>
              <a:t>                    operator, or the site conditions</a:t>
            </a:r>
          </a:p>
        </p:txBody>
      </p:sp>
      <p:grpSp>
        <p:nvGrpSpPr>
          <p:cNvPr id="14" name="Group 13"/>
          <p:cNvGrpSpPr>
            <a:grpSpLocks/>
          </p:cNvGrpSpPr>
          <p:nvPr/>
        </p:nvGrpSpPr>
        <p:grpSpPr bwMode="auto">
          <a:xfrm>
            <a:off x="520700" y="2774950"/>
            <a:ext cx="8134350" cy="3519488"/>
            <a:chOff x="520995" y="2775098"/>
            <a:chExt cx="8133907" cy="3519376"/>
          </a:xfrm>
        </p:grpSpPr>
        <p:sp>
          <p:nvSpPr>
            <p:cNvPr id="13" name="Rectangle 12"/>
            <p:cNvSpPr/>
            <p:nvPr/>
          </p:nvSpPr>
          <p:spPr>
            <a:xfrm>
              <a:off x="520995" y="2775098"/>
              <a:ext cx="8133907" cy="351937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pic>
          <p:nvPicPr>
            <p:cNvPr id="27655" name="Picture 1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6055" y="2925296"/>
              <a:ext cx="7956769" cy="32684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6054054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 txBox="1">
            <a:spLocks noChangeArrowheads="1"/>
          </p:cNvSpPr>
          <p:nvPr/>
        </p:nvSpPr>
        <p:spPr bwMode="auto">
          <a:xfrm>
            <a:off x="1460500" y="966788"/>
            <a:ext cx="4406900" cy="642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Font typeface="Arial" charset="0"/>
              <a:buChar char="•"/>
              <a:defRPr sz="28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D86723"/>
              </a:buClr>
              <a:buFont typeface="Arial" charset="0"/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680900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altLang="en-US" sz="2800" b="1">
                <a:solidFill>
                  <a:schemeClr val="bg1"/>
                </a:solidFill>
              </a:rPr>
              <a:t>Noise and Clutter</a:t>
            </a:r>
          </a:p>
        </p:txBody>
      </p:sp>
      <p:sp>
        <p:nvSpPr>
          <p:cNvPr id="28675" name="Rectangle 4"/>
          <p:cNvSpPr>
            <a:spLocks noChangeArrowheads="1"/>
          </p:cNvSpPr>
          <p:nvPr/>
        </p:nvSpPr>
        <p:spPr bwMode="auto">
          <a:xfrm>
            <a:off x="269875" y="814388"/>
            <a:ext cx="1439863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hlink">
                    <a:alpha val="50195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0">
                <a:solidFill>
                  <a:srgbClr val="FF7C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Font typeface="Arial" charset="0"/>
              <a:buChar char="•"/>
              <a:defRPr sz="28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D86723"/>
              </a:buClr>
              <a:buFont typeface="Arial" charset="0"/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680900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2000" b="1">
                <a:solidFill>
                  <a:schemeClr val="bg1"/>
                </a:solidFill>
              </a:rPr>
              <a:t>Concepts:</a:t>
            </a: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606425" y="1803400"/>
            <a:ext cx="64166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285750" indent="-28575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Font typeface="Arial" charset="0"/>
              <a:buChar char="•"/>
              <a:defRPr sz="28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D86723"/>
              </a:buClr>
              <a:buFont typeface="Arial" charset="0"/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680900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</a:pPr>
            <a:r>
              <a:rPr lang="en-US" altLang="en-US" sz="1800" b="1">
                <a:solidFill>
                  <a:schemeClr val="bg1"/>
                </a:solidFill>
              </a:rPr>
              <a:t>Clutter</a:t>
            </a:r>
            <a:r>
              <a:rPr lang="en-US" altLang="en-US" sz="1800">
                <a:solidFill>
                  <a:schemeClr val="bg1"/>
                </a:solidFill>
              </a:rPr>
              <a:t> = discrete anomalies not of archaeological interest</a:t>
            </a:r>
          </a:p>
        </p:txBody>
      </p:sp>
    </p:spTree>
    <p:extLst>
      <p:ext uri="{BB962C8B-B14F-4D97-AF65-F5344CB8AC3E}">
        <p14:creationId xmlns:p14="http://schemas.microsoft.com/office/powerpoint/2010/main" val="2306210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3" descr="DSC_0578.JPG"/>
          <p:cNvPicPr>
            <a:picLocks noChangeAspect="1"/>
          </p:cNvPicPr>
          <p:nvPr/>
        </p:nvPicPr>
        <p:blipFill>
          <a:blip r:embed="rId2">
            <a:lum contras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6538" y="0"/>
            <a:ext cx="9809163" cy="5643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7" name="TextBox 4"/>
          <p:cNvSpPr txBox="1">
            <a:spLocks noChangeArrowheads="1"/>
          </p:cNvSpPr>
          <p:nvPr/>
        </p:nvSpPr>
        <p:spPr bwMode="auto">
          <a:xfrm>
            <a:off x="204788" y="757238"/>
            <a:ext cx="21558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Font typeface="Arial" charset="0"/>
              <a:buChar char="•"/>
              <a:defRPr sz="28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D86723"/>
              </a:buClr>
              <a:buFont typeface="Arial" charset="0"/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680900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800" b="1"/>
              <a:t>Mount Vernon, VA</a:t>
            </a:r>
          </a:p>
        </p:txBody>
      </p:sp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4572000" y="300038"/>
            <a:ext cx="4856163" cy="6299200"/>
            <a:chOff x="4572000" y="299545"/>
            <a:chExt cx="4855779" cy="6299878"/>
          </a:xfrm>
        </p:grpSpPr>
        <p:pic>
          <p:nvPicPr>
            <p:cNvPr id="11278" name="Picture 5" descr="Jarrod in well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40" t="10805" b="8966"/>
            <a:stretch>
              <a:fillRect/>
            </a:stretch>
          </p:blipFill>
          <p:spPr bwMode="auto">
            <a:xfrm>
              <a:off x="4572000" y="299545"/>
              <a:ext cx="4855779" cy="6299878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279" name="TextBox 6"/>
            <p:cNvSpPr txBox="1">
              <a:spLocks noChangeArrowheads="1"/>
            </p:cNvSpPr>
            <p:nvPr/>
          </p:nvSpPr>
          <p:spPr bwMode="auto">
            <a:xfrm>
              <a:off x="7381979" y="488731"/>
              <a:ext cx="1762021" cy="646331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accent1"/>
                </a:buClr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Arial" charset="0"/>
                  <a:ea typeface="ＭＳ Ｐゴシック" pitchFamily="-84" charset="-128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2"/>
                </a:buClr>
                <a:buFont typeface="Arial" charset="0"/>
                <a:buChar char="•"/>
                <a:defRPr sz="2800">
                  <a:solidFill>
                    <a:schemeClr val="tx1"/>
                  </a:solidFill>
                  <a:latin typeface="Arial" charset="0"/>
                  <a:ea typeface="ＭＳ Ｐゴシック" pitchFamily="-8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rgbClr val="D86723"/>
                </a:buClr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Arial" charset="0"/>
                  <a:ea typeface="ＭＳ Ｐゴシック" pitchFamily="-8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rgbClr val="680900"/>
                </a:buClr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Arial" charset="0"/>
                  <a:ea typeface="ＭＳ Ｐゴシック" pitchFamily="-8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tx1"/>
                </a:buClr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Arial" charset="0"/>
                  <a:ea typeface="ＭＳ Ｐゴシック" pitchFamily="-84" charset="-128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Arial" charset="0"/>
                  <a:ea typeface="ＭＳ Ｐゴシック" pitchFamily="-84" charset="-128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Arial" charset="0"/>
                  <a:ea typeface="ＭＳ Ｐゴシック" pitchFamily="-84" charset="-128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Arial" charset="0"/>
                  <a:ea typeface="ＭＳ Ｐゴシック" pitchFamily="-84" charset="-128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Arial" charset="0"/>
                  <a:ea typeface="ＭＳ Ｐゴシック" pitchFamily="-8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en-US" sz="1800">
                  <a:solidFill>
                    <a:srgbClr val="FFFF00"/>
                  </a:solidFill>
                </a:rPr>
                <a:t>McCook House</a:t>
              </a:r>
            </a:p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en-US" sz="1800">
                  <a:solidFill>
                    <a:srgbClr val="FFFF00"/>
                  </a:solidFill>
                </a:rPr>
                <a:t>Carrollton, OH</a:t>
              </a:r>
            </a:p>
          </p:txBody>
        </p:sp>
      </p:grpSp>
      <p:grpSp>
        <p:nvGrpSpPr>
          <p:cNvPr id="3" name="Group 10"/>
          <p:cNvGrpSpPr/>
          <p:nvPr/>
        </p:nvGrpSpPr>
        <p:grpSpPr>
          <a:xfrm>
            <a:off x="0" y="1540465"/>
            <a:ext cx="5202621" cy="4623790"/>
            <a:chOff x="0" y="1540465"/>
            <a:chExt cx="5202621" cy="4623790"/>
          </a:xfrm>
          <a:effectLst>
            <a:outerShdw blurRad="50800" dist="114300" dir="2700000" algn="tl" rotWithShape="0">
              <a:prstClr val="black">
                <a:alpha val="87000"/>
              </a:prstClr>
            </a:outerShdw>
          </a:effectLst>
        </p:grpSpPr>
        <p:pic>
          <p:nvPicPr>
            <p:cNvPr id="9" name="Picture 8" descr="IMG_1020.JPG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0" y="1540465"/>
              <a:ext cx="5202621" cy="4623790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63064" y="5675586"/>
              <a:ext cx="1398653" cy="369332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/>
              </a:outerShdw>
            </a:effec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b="1" dirty="0">
                  <a:solidFill>
                    <a:srgbClr val="FFFF00"/>
                  </a:solidFill>
                </a:rPr>
                <a:t>Duryea, PA</a:t>
              </a:r>
            </a:p>
          </p:txBody>
        </p:sp>
      </p:grpSp>
      <p:sp>
        <p:nvSpPr>
          <p:cNvPr id="11270" name="TextBox 11"/>
          <p:cNvSpPr txBox="1">
            <a:spLocks noChangeArrowheads="1"/>
          </p:cNvSpPr>
          <p:nvPr/>
        </p:nvSpPr>
        <p:spPr bwMode="auto">
          <a:xfrm>
            <a:off x="0" y="220663"/>
            <a:ext cx="1698625" cy="369887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Font typeface="Arial" charset="0"/>
              <a:buChar char="•"/>
              <a:defRPr sz="28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D86723"/>
              </a:buClr>
              <a:buFont typeface="Arial" charset="0"/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680900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800">
                <a:solidFill>
                  <a:schemeClr val="bg1"/>
                </a:solidFill>
              </a:rPr>
              <a:t>My Day Job….</a:t>
            </a:r>
          </a:p>
        </p:txBody>
      </p:sp>
      <p:grpSp>
        <p:nvGrpSpPr>
          <p:cNvPr id="4" name="Group 12"/>
          <p:cNvGrpSpPr>
            <a:grpSpLocks/>
          </p:cNvGrpSpPr>
          <p:nvPr/>
        </p:nvGrpSpPr>
        <p:grpSpPr bwMode="auto">
          <a:xfrm>
            <a:off x="3048000" y="1905000"/>
            <a:ext cx="6096000" cy="4572000"/>
            <a:chOff x="3048000" y="1905000"/>
            <a:chExt cx="6096000" cy="4572000"/>
          </a:xfrm>
        </p:grpSpPr>
        <p:pic>
          <p:nvPicPr>
            <p:cNvPr id="11276" name="Picture 10" descr="jarrodinAZ1.jp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48000" y="1905000"/>
              <a:ext cx="6096000" cy="4572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277" name="TextBox 11"/>
            <p:cNvSpPr txBox="1">
              <a:spLocks noChangeArrowheads="1"/>
            </p:cNvSpPr>
            <p:nvPr/>
          </p:nvSpPr>
          <p:spPr bwMode="auto">
            <a:xfrm>
              <a:off x="7391400" y="5943600"/>
              <a:ext cx="1599540" cy="369332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accent1"/>
                </a:buClr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Arial" charset="0"/>
                  <a:ea typeface="ＭＳ Ｐゴシック" pitchFamily="-84" charset="-128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2"/>
                </a:buClr>
                <a:buFont typeface="Arial" charset="0"/>
                <a:buChar char="•"/>
                <a:defRPr sz="2800">
                  <a:solidFill>
                    <a:schemeClr val="tx1"/>
                  </a:solidFill>
                  <a:latin typeface="Arial" charset="0"/>
                  <a:ea typeface="ＭＳ Ｐゴシック" pitchFamily="-8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rgbClr val="D86723"/>
                </a:buClr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Arial" charset="0"/>
                  <a:ea typeface="ＭＳ Ｐゴシック" pitchFamily="-8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rgbClr val="680900"/>
                </a:buClr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Arial" charset="0"/>
                  <a:ea typeface="ＭＳ Ｐゴシック" pitchFamily="-8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tx1"/>
                </a:buClr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Arial" charset="0"/>
                  <a:ea typeface="ＭＳ Ｐゴシック" pitchFamily="-84" charset="-128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Arial" charset="0"/>
                  <a:ea typeface="ＭＳ Ｐゴシック" pitchFamily="-84" charset="-128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Arial" charset="0"/>
                  <a:ea typeface="ＭＳ Ｐゴシック" pitchFamily="-84" charset="-128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Arial" charset="0"/>
                  <a:ea typeface="ＭＳ Ｐゴシック" pitchFamily="-84" charset="-128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Arial" charset="0"/>
                  <a:ea typeface="ＭＳ Ｐゴシック" pitchFamily="-8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en-US" sz="1800" b="1">
                  <a:solidFill>
                    <a:schemeClr val="bg1"/>
                  </a:solidFill>
                </a:rPr>
                <a:t>Kingman, AZ</a:t>
              </a:r>
            </a:p>
          </p:txBody>
        </p:sp>
      </p:grpSp>
      <p:grpSp>
        <p:nvGrpSpPr>
          <p:cNvPr id="5" name="Group 16"/>
          <p:cNvGrpSpPr>
            <a:grpSpLocks/>
          </p:cNvGrpSpPr>
          <p:nvPr/>
        </p:nvGrpSpPr>
        <p:grpSpPr bwMode="auto">
          <a:xfrm>
            <a:off x="-838200" y="0"/>
            <a:ext cx="5600700" cy="3733800"/>
            <a:chOff x="-838200" y="0"/>
            <a:chExt cx="5600700" cy="3733800"/>
          </a:xfrm>
        </p:grpSpPr>
        <p:pic>
          <p:nvPicPr>
            <p:cNvPr id="15" name="Picture 14" descr="Radar-jarrod Solomons.jpg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-838200" y="0"/>
              <a:ext cx="5600700" cy="3733800"/>
            </a:xfrm>
            <a:prstGeom prst="rect">
              <a:avLst/>
            </a:prstGeom>
            <a:ln w="127000" cap="sq">
              <a:solidFill>
                <a:srgbClr val="000000"/>
              </a:solidFill>
              <a:miter lim="800000"/>
            </a:ln>
            <a:effectLst>
              <a:outerShdw blurRad="57150" dist="50800" dir="2700000" algn="tl" rotWithShape="0">
                <a:srgbClr val="000000">
                  <a:alpha val="40000"/>
                </a:srgbClr>
              </a:outerShdw>
            </a:effectLst>
          </p:spPr>
        </p:pic>
        <p:sp>
          <p:nvSpPr>
            <p:cNvPr id="11275" name="TextBox 15"/>
            <p:cNvSpPr txBox="1">
              <a:spLocks noChangeArrowheads="1"/>
            </p:cNvSpPr>
            <p:nvPr/>
          </p:nvSpPr>
          <p:spPr bwMode="auto">
            <a:xfrm>
              <a:off x="0" y="0"/>
              <a:ext cx="3531736" cy="3693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accent1"/>
                </a:buClr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Arial" charset="0"/>
                  <a:ea typeface="ＭＳ Ｐゴシック" pitchFamily="-84" charset="-128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2"/>
                </a:buClr>
                <a:buFont typeface="Arial" charset="0"/>
                <a:buChar char="•"/>
                <a:defRPr sz="2800">
                  <a:solidFill>
                    <a:schemeClr val="tx1"/>
                  </a:solidFill>
                  <a:latin typeface="Arial" charset="0"/>
                  <a:ea typeface="ＭＳ Ｐゴシック" pitchFamily="-8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rgbClr val="D86723"/>
                </a:buClr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Arial" charset="0"/>
                  <a:ea typeface="ＭＳ Ｐゴシック" pitchFamily="-8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rgbClr val="680900"/>
                </a:buClr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Arial" charset="0"/>
                  <a:ea typeface="ＭＳ Ｐゴシック" pitchFamily="-8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tx1"/>
                </a:buClr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Arial" charset="0"/>
                  <a:ea typeface="ＭＳ Ｐゴシック" pitchFamily="-84" charset="-128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Arial" charset="0"/>
                  <a:ea typeface="ＭＳ Ｐゴシック" pitchFamily="-84" charset="-128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Arial" charset="0"/>
                  <a:ea typeface="ＭＳ Ｐゴシック" pitchFamily="-84" charset="-128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Arial" charset="0"/>
                  <a:ea typeface="ＭＳ Ｐゴシック" pitchFamily="-84" charset="-128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Arial" charset="0"/>
                  <a:ea typeface="ＭＳ Ｐゴシック" pitchFamily="-8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en-US" sz="1800" b="1"/>
                <a:t>Guadalcanal, Solomon Islands</a:t>
              </a:r>
            </a:p>
          </p:txBody>
        </p:sp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300" y="774375"/>
            <a:ext cx="8128000" cy="5389880"/>
          </a:xfrm>
          <a:prstGeom prst="rect">
            <a:avLst/>
          </a:prstGeom>
          <a:solidFill>
            <a:srgbClr val="000000">
              <a:shade val="95000"/>
            </a:srgbClr>
          </a:solidFill>
          <a:ln w="444500" cap="sq">
            <a:solidFill>
              <a:srgbClr val="000000"/>
            </a:solidFill>
            <a:miter lim="800000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85275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558800"/>
            <a:ext cx="9144000" cy="62992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29699" name="Picture 4" descr="5-15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6425" y="714375"/>
            <a:ext cx="5391150" cy="6089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20-30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6425" y="711200"/>
            <a:ext cx="5391150" cy="6089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20-30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36" t="55005" r="9016"/>
          <a:stretch>
            <a:fillRect/>
          </a:stretch>
        </p:blipFill>
        <p:spPr bwMode="auto">
          <a:xfrm>
            <a:off x="228600" y="558800"/>
            <a:ext cx="8458200" cy="6207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2" name="TextBox 2"/>
          <p:cNvSpPr txBox="1">
            <a:spLocks noChangeArrowheads="1"/>
          </p:cNvSpPr>
          <p:nvPr/>
        </p:nvSpPr>
        <p:spPr bwMode="auto">
          <a:xfrm>
            <a:off x="7019925" y="5949950"/>
            <a:ext cx="164623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Font typeface="Arial" charset="0"/>
              <a:buChar char="•"/>
              <a:defRPr sz="28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D86723"/>
              </a:buClr>
              <a:buFont typeface="Arial" charset="0"/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680900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800" b="1">
                <a:solidFill>
                  <a:srgbClr val="FFFF00"/>
                </a:solidFill>
              </a:rPr>
              <a:t>Clutter: roots</a:t>
            </a:r>
          </a:p>
        </p:txBody>
      </p:sp>
      <p:sp>
        <p:nvSpPr>
          <p:cNvPr id="29703" name="TextBox 2"/>
          <p:cNvSpPr txBox="1">
            <a:spLocks noChangeArrowheads="1"/>
          </p:cNvSpPr>
          <p:nvPr/>
        </p:nvSpPr>
        <p:spPr bwMode="auto">
          <a:xfrm>
            <a:off x="6916738" y="5289550"/>
            <a:ext cx="1890712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Font typeface="Arial" charset="0"/>
              <a:buChar char="•"/>
              <a:defRPr sz="28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D86723"/>
              </a:buClr>
              <a:buFont typeface="Arial" charset="0"/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680900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800">
                <a:solidFill>
                  <a:schemeClr val="bg1"/>
                </a:solidFill>
              </a:rPr>
              <a:t>Radar Amplitude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800">
                <a:solidFill>
                  <a:schemeClr val="bg1"/>
                </a:solidFill>
              </a:rPr>
              <a:t>Slice Maps</a:t>
            </a:r>
          </a:p>
        </p:txBody>
      </p:sp>
    </p:spTree>
    <p:extLst>
      <p:ext uri="{BB962C8B-B14F-4D97-AF65-F5344CB8AC3E}">
        <p14:creationId xmlns:p14="http://schemas.microsoft.com/office/powerpoint/2010/main" val="2235312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533400"/>
            <a:ext cx="9144000" cy="63246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30723" name="Picture 3" descr="30-40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6425" y="533400"/>
            <a:ext cx="5391150" cy="6089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40-50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6425" y="533400"/>
            <a:ext cx="5391150" cy="6089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50-60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6425" y="533400"/>
            <a:ext cx="5391150" cy="6089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60-70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6425" y="533400"/>
            <a:ext cx="5391150" cy="6089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60-70 interp.jp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6425" y="533400"/>
            <a:ext cx="5391150" cy="6089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1" name="Group 10"/>
          <p:cNvGrpSpPr>
            <a:grpSpLocks/>
          </p:cNvGrpSpPr>
          <p:nvPr/>
        </p:nvGrpSpPr>
        <p:grpSpPr bwMode="auto">
          <a:xfrm>
            <a:off x="3732213" y="5741988"/>
            <a:ext cx="1397000" cy="908050"/>
            <a:chOff x="3732028" y="5741581"/>
            <a:chExt cx="1397834" cy="907680"/>
          </a:xfrm>
        </p:grpSpPr>
        <p:sp>
          <p:nvSpPr>
            <p:cNvPr id="30730" name="TextBox 2"/>
            <p:cNvSpPr txBox="1">
              <a:spLocks noChangeArrowheads="1"/>
            </p:cNvSpPr>
            <p:nvPr/>
          </p:nvSpPr>
          <p:spPr bwMode="auto">
            <a:xfrm>
              <a:off x="4316819" y="6279929"/>
              <a:ext cx="813043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accent1"/>
                </a:buClr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Arial" charset="0"/>
                  <a:ea typeface="ＭＳ Ｐゴシック" pitchFamily="-84" charset="-128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2"/>
                </a:buClr>
                <a:buFont typeface="Arial" charset="0"/>
                <a:buChar char="•"/>
                <a:defRPr sz="2800">
                  <a:solidFill>
                    <a:schemeClr val="tx1"/>
                  </a:solidFill>
                  <a:latin typeface="Arial" charset="0"/>
                  <a:ea typeface="ＭＳ Ｐゴシック" pitchFamily="-8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rgbClr val="D86723"/>
                </a:buClr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Arial" charset="0"/>
                  <a:ea typeface="ＭＳ Ｐゴシック" pitchFamily="-8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rgbClr val="680900"/>
                </a:buClr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Arial" charset="0"/>
                  <a:ea typeface="ＭＳ Ｐゴシック" pitchFamily="-8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tx1"/>
                </a:buClr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Arial" charset="0"/>
                  <a:ea typeface="ＭＳ Ｐゴシック" pitchFamily="-84" charset="-128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Arial" charset="0"/>
                  <a:ea typeface="ＭＳ Ｐゴシック" pitchFamily="-84" charset="-128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Arial" charset="0"/>
                  <a:ea typeface="ＭＳ Ｐゴシック" pitchFamily="-84" charset="-128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Arial" charset="0"/>
                  <a:ea typeface="ＭＳ Ｐゴシック" pitchFamily="-84" charset="-128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Arial" charset="0"/>
                  <a:ea typeface="ＭＳ Ｐゴシック" pitchFamily="-8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en-US" sz="1800" b="1">
                  <a:solidFill>
                    <a:srgbClr val="FFFF00"/>
                  </a:solidFill>
                </a:rPr>
                <a:t>Noise</a:t>
              </a:r>
            </a:p>
          </p:txBody>
        </p:sp>
        <p:cxnSp>
          <p:nvCxnSpPr>
            <p:cNvPr id="10" name="Straight Arrow Connector 9"/>
            <p:cNvCxnSpPr/>
            <p:nvPr/>
          </p:nvCxnSpPr>
          <p:spPr>
            <a:xfrm flipH="1" flipV="1">
              <a:off x="3732028" y="5741581"/>
              <a:ext cx="584549" cy="537943"/>
            </a:xfrm>
            <a:prstGeom prst="straightConnector1">
              <a:avLst/>
            </a:prstGeom>
            <a:ln w="57150">
              <a:solidFill>
                <a:srgbClr val="FFFF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729" name="TextBox 11"/>
          <p:cNvSpPr txBox="1">
            <a:spLocks noChangeArrowheads="1"/>
          </p:cNvSpPr>
          <p:nvPr/>
        </p:nvSpPr>
        <p:spPr bwMode="auto">
          <a:xfrm>
            <a:off x="7666038" y="5751513"/>
            <a:ext cx="9286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Font typeface="Arial" charset="0"/>
              <a:buChar char="•"/>
              <a:defRPr sz="28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D86723"/>
              </a:buClr>
              <a:buFont typeface="Arial" charset="0"/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680900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800" b="1">
                <a:solidFill>
                  <a:srgbClr val="FFFF00"/>
                </a:solidFill>
              </a:rPr>
              <a:t>Clutter</a:t>
            </a:r>
          </a:p>
        </p:txBody>
      </p:sp>
    </p:spTree>
    <p:extLst>
      <p:ext uri="{BB962C8B-B14F-4D97-AF65-F5344CB8AC3E}">
        <p14:creationId xmlns:p14="http://schemas.microsoft.com/office/powerpoint/2010/main" val="3519595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6" descr="geometrics mag.gif"/>
          <p:cNvPicPr>
            <a:picLocks noChangeAspect="1"/>
          </p:cNvPicPr>
          <p:nvPr/>
        </p:nvPicPr>
        <p:blipFill>
          <a:blip r:embed="rId2">
            <a:lum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224" r="23419" b="8884"/>
          <a:stretch>
            <a:fillRect/>
          </a:stretch>
        </p:blipFill>
        <p:spPr bwMode="auto">
          <a:xfrm>
            <a:off x="0" y="152400"/>
            <a:ext cx="426720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1" name="Picture 5" descr="magnetometer Bartington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-304800"/>
            <a:ext cx="4244975" cy="408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2" name="Picture 1" descr="Ferex Mag at Hahn Village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3665538"/>
            <a:ext cx="4800600" cy="3192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3" name="Picture 4" descr="May 17 - 19 2011 033.jpg"/>
          <p:cNvPicPr>
            <a:picLocks noChangeAspect="1"/>
          </p:cNvPicPr>
          <p:nvPr/>
        </p:nvPicPr>
        <p:blipFill>
          <a:blip r:embed="rId5" cstate="print">
            <a:lum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45" t="22887"/>
          <a:stretch>
            <a:fillRect/>
          </a:stretch>
        </p:blipFill>
        <p:spPr bwMode="auto">
          <a:xfrm>
            <a:off x="304800" y="2755900"/>
            <a:ext cx="3048000" cy="410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254" name="TextBox 7"/>
          <p:cNvSpPr txBox="1">
            <a:spLocks noChangeArrowheads="1"/>
          </p:cNvSpPr>
          <p:nvPr/>
        </p:nvSpPr>
        <p:spPr bwMode="auto">
          <a:xfrm>
            <a:off x="2438400" y="3200400"/>
            <a:ext cx="3976688" cy="708025"/>
          </a:xfrm>
          <a:prstGeom prst="rect">
            <a:avLst/>
          </a:prstGeom>
          <a:solidFill>
            <a:schemeClr val="tx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Font typeface="Arial" charset="0"/>
              <a:buChar char="•"/>
              <a:defRPr sz="28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D86723"/>
              </a:buClr>
              <a:buFont typeface="Arial" charset="0"/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680900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4000" b="1">
                <a:solidFill>
                  <a:schemeClr val="bg1"/>
                </a:solidFill>
                <a:cs typeface="Arial" charset="0"/>
              </a:rPr>
              <a:t>Magnetometers</a:t>
            </a:r>
          </a:p>
        </p:txBody>
      </p:sp>
    </p:spTree>
    <p:extLst>
      <p:ext uri="{BB962C8B-B14F-4D97-AF65-F5344CB8AC3E}">
        <p14:creationId xmlns:p14="http://schemas.microsoft.com/office/powerpoint/2010/main" val="851116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3" descr="magnetometer Bartington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9025" y="2030413"/>
            <a:ext cx="4244975" cy="408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299" name="Picture 4" descr="May 17 - 19 2011 033.jpg"/>
          <p:cNvPicPr>
            <a:picLocks noChangeAspect="1"/>
          </p:cNvPicPr>
          <p:nvPr/>
        </p:nvPicPr>
        <p:blipFill>
          <a:blip r:embed="rId3" cstate="print">
            <a:lum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45" t="22887"/>
          <a:stretch>
            <a:fillRect/>
          </a:stretch>
        </p:blipFill>
        <p:spPr bwMode="auto">
          <a:xfrm>
            <a:off x="0" y="2016125"/>
            <a:ext cx="3048000" cy="410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300" name="TextBox 5"/>
          <p:cNvSpPr txBox="1">
            <a:spLocks noChangeArrowheads="1"/>
          </p:cNvSpPr>
          <p:nvPr/>
        </p:nvSpPr>
        <p:spPr bwMode="auto">
          <a:xfrm>
            <a:off x="2593975" y="730250"/>
            <a:ext cx="3236913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Font typeface="Arial" charset="0"/>
              <a:buChar char="•"/>
              <a:defRPr sz="28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D86723"/>
              </a:buClr>
              <a:buFont typeface="Arial" charset="0"/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680900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800" b="1">
                <a:solidFill>
                  <a:schemeClr val="bg1"/>
                </a:solidFill>
              </a:rPr>
              <a:t>Magnetometer Components</a:t>
            </a:r>
          </a:p>
        </p:txBody>
      </p:sp>
      <p:grpSp>
        <p:nvGrpSpPr>
          <p:cNvPr id="21" name="Group 20"/>
          <p:cNvGrpSpPr>
            <a:grpSpLocks/>
          </p:cNvGrpSpPr>
          <p:nvPr/>
        </p:nvGrpSpPr>
        <p:grpSpPr bwMode="auto">
          <a:xfrm>
            <a:off x="1911350" y="3335338"/>
            <a:ext cx="5964238" cy="2252662"/>
            <a:chOff x="1911093" y="3335111"/>
            <a:chExt cx="5964219" cy="2252608"/>
          </a:xfrm>
        </p:grpSpPr>
        <p:sp>
          <p:nvSpPr>
            <p:cNvPr id="55307" name="TextBox 6"/>
            <p:cNvSpPr txBox="1">
              <a:spLocks noChangeArrowheads="1"/>
            </p:cNvSpPr>
            <p:nvPr/>
          </p:nvSpPr>
          <p:spPr bwMode="auto">
            <a:xfrm>
              <a:off x="3345554" y="5218387"/>
              <a:ext cx="1095172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accent1"/>
                </a:buClr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Arial" charset="0"/>
                  <a:ea typeface="ＭＳ Ｐゴシック" pitchFamily="-84" charset="-128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2"/>
                </a:buClr>
                <a:buFont typeface="Arial" charset="0"/>
                <a:buChar char="•"/>
                <a:defRPr sz="2800">
                  <a:solidFill>
                    <a:schemeClr val="tx1"/>
                  </a:solidFill>
                  <a:latin typeface="Arial" charset="0"/>
                  <a:ea typeface="ＭＳ Ｐゴシック" pitchFamily="-8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rgbClr val="D86723"/>
                </a:buClr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Arial" charset="0"/>
                  <a:ea typeface="ＭＳ Ｐゴシック" pitchFamily="-8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rgbClr val="680900"/>
                </a:buClr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Arial" charset="0"/>
                  <a:ea typeface="ＭＳ Ｐゴシック" pitchFamily="-8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tx1"/>
                </a:buClr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Arial" charset="0"/>
                  <a:ea typeface="ＭＳ Ｐゴシック" pitchFamily="-84" charset="-128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Arial" charset="0"/>
                  <a:ea typeface="ＭＳ Ｐゴシック" pitchFamily="-84" charset="-128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Arial" charset="0"/>
                  <a:ea typeface="ＭＳ Ｐゴシック" pitchFamily="-84" charset="-128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Arial" charset="0"/>
                  <a:ea typeface="ＭＳ Ｐゴシック" pitchFamily="-84" charset="-128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Arial" charset="0"/>
                  <a:ea typeface="ＭＳ Ｐゴシック" pitchFamily="-8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en-US" sz="1800" b="1">
                  <a:solidFill>
                    <a:schemeClr val="bg1"/>
                  </a:solidFill>
                </a:rPr>
                <a:t>Sensors</a:t>
              </a:r>
            </a:p>
          </p:txBody>
        </p:sp>
        <p:grpSp>
          <p:nvGrpSpPr>
            <p:cNvPr id="55308" name="Group 14"/>
            <p:cNvGrpSpPr>
              <a:grpSpLocks/>
            </p:cNvGrpSpPr>
            <p:nvPr/>
          </p:nvGrpSpPr>
          <p:grpSpPr bwMode="auto">
            <a:xfrm>
              <a:off x="1911093" y="3579477"/>
              <a:ext cx="627993" cy="1441839"/>
              <a:chOff x="1911093" y="3579477"/>
              <a:chExt cx="627993" cy="1441839"/>
            </a:xfrm>
          </p:grpSpPr>
          <p:sp>
            <p:nvSpPr>
              <p:cNvPr id="8" name="Oval 7"/>
              <p:cNvSpPr/>
              <p:nvPr/>
            </p:nvSpPr>
            <p:spPr>
              <a:xfrm>
                <a:off x="2019043" y="4532057"/>
                <a:ext cx="520698" cy="488938"/>
              </a:xfrm>
              <a:prstGeom prst="ellipse">
                <a:avLst/>
              </a:prstGeom>
              <a:noFill/>
              <a:ln w="571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9" name="Oval 8"/>
              <p:cNvSpPr/>
              <p:nvPr/>
            </p:nvSpPr>
            <p:spPr>
              <a:xfrm>
                <a:off x="1911093" y="3579580"/>
                <a:ext cx="520698" cy="488938"/>
              </a:xfrm>
              <a:prstGeom prst="ellipse">
                <a:avLst/>
              </a:prstGeom>
              <a:noFill/>
              <a:ln w="571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55309" name="Group 13"/>
            <p:cNvGrpSpPr>
              <a:grpSpLocks/>
            </p:cNvGrpSpPr>
            <p:nvPr/>
          </p:nvGrpSpPr>
          <p:grpSpPr bwMode="auto">
            <a:xfrm>
              <a:off x="5799518" y="3335111"/>
              <a:ext cx="2075794" cy="2073167"/>
              <a:chOff x="5799518" y="3335111"/>
              <a:chExt cx="2075794" cy="2073167"/>
            </a:xfrm>
          </p:grpSpPr>
          <p:sp>
            <p:nvSpPr>
              <p:cNvPr id="10" name="Oval 9"/>
              <p:cNvSpPr/>
              <p:nvPr/>
            </p:nvSpPr>
            <p:spPr>
              <a:xfrm>
                <a:off x="5830619" y="3335111"/>
                <a:ext cx="520698" cy="488938"/>
              </a:xfrm>
              <a:prstGeom prst="ellipse">
                <a:avLst/>
              </a:prstGeom>
              <a:noFill/>
              <a:ln w="571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11" name="Oval 10"/>
              <p:cNvSpPr/>
              <p:nvPr/>
            </p:nvSpPr>
            <p:spPr>
              <a:xfrm>
                <a:off x="5798869" y="4919398"/>
                <a:ext cx="520698" cy="488938"/>
              </a:xfrm>
              <a:prstGeom prst="ellipse">
                <a:avLst/>
              </a:prstGeom>
              <a:noFill/>
              <a:ln w="571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12" name="Oval 11"/>
              <p:cNvSpPr/>
              <p:nvPr/>
            </p:nvSpPr>
            <p:spPr>
              <a:xfrm>
                <a:off x="7354614" y="4914635"/>
                <a:ext cx="520698" cy="488938"/>
              </a:xfrm>
              <a:prstGeom prst="ellipse">
                <a:avLst/>
              </a:prstGeom>
              <a:noFill/>
              <a:ln w="571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13" name="Oval 12"/>
              <p:cNvSpPr/>
              <p:nvPr/>
            </p:nvSpPr>
            <p:spPr>
              <a:xfrm>
                <a:off x="7354614" y="3365272"/>
                <a:ext cx="520698" cy="488938"/>
              </a:xfrm>
              <a:prstGeom prst="ellipse">
                <a:avLst/>
              </a:prstGeom>
              <a:noFill/>
              <a:ln w="571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>
                  <a:solidFill>
                    <a:schemeClr val="bg1"/>
                  </a:solidFill>
                </a:endParaRPr>
              </a:p>
            </p:txBody>
          </p:sp>
        </p:grpSp>
        <p:cxnSp>
          <p:nvCxnSpPr>
            <p:cNvPr id="17" name="Straight Arrow Connector 16"/>
            <p:cNvCxnSpPr/>
            <p:nvPr/>
          </p:nvCxnSpPr>
          <p:spPr>
            <a:xfrm flipH="1" flipV="1">
              <a:off x="2593716" y="4776526"/>
              <a:ext cx="752473" cy="441314"/>
            </a:xfrm>
            <a:prstGeom prst="straightConnector1">
              <a:avLst/>
            </a:prstGeom>
            <a:ln w="57150"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/>
            <p:cNvCxnSpPr/>
            <p:nvPr/>
          </p:nvCxnSpPr>
          <p:spPr>
            <a:xfrm flipV="1">
              <a:off x="4635234" y="5159104"/>
              <a:ext cx="962022" cy="244469"/>
            </a:xfrm>
            <a:prstGeom prst="straightConnector1">
              <a:avLst/>
            </a:prstGeom>
            <a:ln w="57150"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" name="Group 27"/>
          <p:cNvGrpSpPr>
            <a:grpSpLocks/>
          </p:cNvGrpSpPr>
          <p:nvPr/>
        </p:nvGrpSpPr>
        <p:grpSpPr bwMode="auto">
          <a:xfrm>
            <a:off x="1911350" y="3579813"/>
            <a:ext cx="4835525" cy="646112"/>
            <a:chOff x="1911094" y="3579476"/>
            <a:chExt cx="4836547" cy="646331"/>
          </a:xfrm>
        </p:grpSpPr>
        <p:sp>
          <p:nvSpPr>
            <p:cNvPr id="55304" name="TextBox 21"/>
            <p:cNvSpPr txBox="1">
              <a:spLocks noChangeArrowheads="1"/>
            </p:cNvSpPr>
            <p:nvPr/>
          </p:nvSpPr>
          <p:spPr bwMode="auto">
            <a:xfrm>
              <a:off x="3203660" y="3579476"/>
              <a:ext cx="1518364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accent1"/>
                </a:buClr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Arial" charset="0"/>
                  <a:ea typeface="ＭＳ Ｐゴシック" pitchFamily="-84" charset="-128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2"/>
                </a:buClr>
                <a:buFont typeface="Arial" charset="0"/>
                <a:buChar char="•"/>
                <a:defRPr sz="2800">
                  <a:solidFill>
                    <a:schemeClr val="tx1"/>
                  </a:solidFill>
                  <a:latin typeface="Arial" charset="0"/>
                  <a:ea typeface="ＭＳ Ｐゴシック" pitchFamily="-8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rgbClr val="D86723"/>
                </a:buClr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Arial" charset="0"/>
                  <a:ea typeface="ＭＳ Ｐゴシック" pitchFamily="-8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rgbClr val="680900"/>
                </a:buClr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Arial" charset="0"/>
                  <a:ea typeface="ＭＳ Ｐゴシック" pitchFamily="-8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tx1"/>
                </a:buClr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Arial" charset="0"/>
                  <a:ea typeface="ＭＳ Ｐゴシック" pitchFamily="-84" charset="-128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Arial" charset="0"/>
                  <a:ea typeface="ＭＳ Ｐゴシック" pitchFamily="-84" charset="-128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Arial" charset="0"/>
                  <a:ea typeface="ＭＳ Ｐゴシック" pitchFamily="-84" charset="-128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Arial" charset="0"/>
                  <a:ea typeface="ＭＳ Ｐゴシック" pitchFamily="-84" charset="-128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Arial" charset="0"/>
                  <a:ea typeface="ＭＳ Ｐゴシック" pitchFamily="-8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en-US" sz="1800" b="1">
                  <a:solidFill>
                    <a:schemeClr val="bg1"/>
                  </a:solidFill>
                </a:rPr>
                <a:t>Control Unit</a:t>
              </a:r>
            </a:p>
            <a:p>
              <a:pPr algn="ctr"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en-US" sz="1800" b="1">
                  <a:solidFill>
                    <a:schemeClr val="bg1"/>
                  </a:solidFill>
                </a:rPr>
                <a:t>&amp; Battery</a:t>
              </a:r>
            </a:p>
          </p:txBody>
        </p:sp>
        <p:cxnSp>
          <p:nvCxnSpPr>
            <p:cNvPr id="24" name="Straight Arrow Connector 23"/>
            <p:cNvCxnSpPr>
              <a:stCxn id="55304" idx="1"/>
            </p:cNvCxnSpPr>
            <p:nvPr/>
          </p:nvCxnSpPr>
          <p:spPr>
            <a:xfrm flipH="1">
              <a:off x="1911094" y="3903436"/>
              <a:ext cx="1292498" cy="171508"/>
            </a:xfrm>
            <a:prstGeom prst="straightConnector1">
              <a:avLst/>
            </a:prstGeom>
            <a:ln>
              <a:solidFill>
                <a:srgbClr val="FFFF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/>
            <p:cNvCxnSpPr/>
            <p:nvPr/>
          </p:nvCxnSpPr>
          <p:spPr>
            <a:xfrm>
              <a:off x="4743793" y="3846266"/>
              <a:ext cx="2003848" cy="111163"/>
            </a:xfrm>
            <a:prstGeom prst="straightConnector1">
              <a:avLst/>
            </a:prstGeom>
            <a:ln>
              <a:solidFill>
                <a:srgbClr val="FFFF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5303" name="TextBox 28"/>
          <p:cNvSpPr txBox="1">
            <a:spLocks noChangeArrowheads="1"/>
          </p:cNvSpPr>
          <p:nvPr/>
        </p:nvSpPr>
        <p:spPr bwMode="auto">
          <a:xfrm>
            <a:off x="438150" y="1398588"/>
            <a:ext cx="590391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Font typeface="Arial" charset="0"/>
              <a:buChar char="•"/>
              <a:defRPr sz="28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D86723"/>
              </a:buClr>
              <a:buFont typeface="Arial" charset="0"/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680900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800">
                <a:solidFill>
                  <a:schemeClr val="bg1"/>
                </a:solidFill>
              </a:rPr>
              <a:t>-Fluxgate Gradiometers: Most Common for Archaeology</a:t>
            </a:r>
          </a:p>
        </p:txBody>
      </p:sp>
    </p:spTree>
    <p:extLst>
      <p:ext uri="{BB962C8B-B14F-4D97-AF65-F5344CB8AC3E}">
        <p14:creationId xmlns:p14="http://schemas.microsoft.com/office/powerpoint/2010/main" val="3690593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 descr="mag-reinhar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9811" name="Line 3"/>
          <p:cNvSpPr>
            <a:spLocks noChangeShapeType="1"/>
          </p:cNvSpPr>
          <p:nvPr/>
        </p:nvSpPr>
        <p:spPr bwMode="auto">
          <a:xfrm flipH="1">
            <a:off x="5638800" y="3657600"/>
            <a:ext cx="1981200" cy="121920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9812" name="Line 4"/>
          <p:cNvSpPr>
            <a:spLocks noChangeShapeType="1"/>
          </p:cNvSpPr>
          <p:nvPr/>
        </p:nvSpPr>
        <p:spPr bwMode="auto">
          <a:xfrm flipV="1">
            <a:off x="4191000" y="3733800"/>
            <a:ext cx="2057400" cy="83820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9611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9811" grpId="0" animBg="1"/>
      <p:bldP spid="119811" grpId="1" animBg="1"/>
      <p:bldP spid="119812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0" y="733425"/>
            <a:ext cx="8128000" cy="539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" name="Group 7"/>
          <p:cNvGrpSpPr>
            <a:grpSpLocks/>
          </p:cNvGrpSpPr>
          <p:nvPr/>
        </p:nvGrpSpPr>
        <p:grpSpPr bwMode="auto">
          <a:xfrm>
            <a:off x="4035425" y="1828800"/>
            <a:ext cx="2697163" cy="1119188"/>
            <a:chOff x="4035972" y="1828797"/>
            <a:chExt cx="2695898" cy="1119355"/>
          </a:xfrm>
        </p:grpSpPr>
        <p:cxnSp>
          <p:nvCxnSpPr>
            <p:cNvPr id="4" name="Straight Arrow Connector 3"/>
            <p:cNvCxnSpPr/>
            <p:nvPr/>
          </p:nvCxnSpPr>
          <p:spPr>
            <a:xfrm flipH="1">
              <a:off x="4035972" y="1939939"/>
              <a:ext cx="284030" cy="1008213"/>
            </a:xfrm>
            <a:prstGeom prst="straightConnector1">
              <a:avLst/>
            </a:prstGeom>
            <a:ln w="76200">
              <a:solidFill>
                <a:srgbClr val="FFFF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Straight Arrow Connector 4"/>
            <p:cNvCxnSpPr/>
            <p:nvPr/>
          </p:nvCxnSpPr>
          <p:spPr>
            <a:xfrm flipH="1">
              <a:off x="4881713" y="1924061"/>
              <a:ext cx="284029" cy="1008213"/>
            </a:xfrm>
            <a:prstGeom prst="straightConnector1">
              <a:avLst/>
            </a:prstGeom>
            <a:ln w="76200">
              <a:solidFill>
                <a:srgbClr val="FFFF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Arrow Connector 5"/>
            <p:cNvCxnSpPr/>
            <p:nvPr/>
          </p:nvCxnSpPr>
          <p:spPr>
            <a:xfrm flipH="1">
              <a:off x="5681438" y="1908184"/>
              <a:ext cx="282442" cy="1008213"/>
            </a:xfrm>
            <a:prstGeom prst="straightConnector1">
              <a:avLst/>
            </a:prstGeom>
            <a:ln w="76200">
              <a:solidFill>
                <a:srgbClr val="FFFF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Arrow Connector 6"/>
            <p:cNvCxnSpPr/>
            <p:nvPr/>
          </p:nvCxnSpPr>
          <p:spPr>
            <a:xfrm flipH="1">
              <a:off x="6447840" y="1828797"/>
              <a:ext cx="284030" cy="1008213"/>
            </a:xfrm>
            <a:prstGeom prst="straightConnector1">
              <a:avLst/>
            </a:prstGeom>
            <a:ln w="76200">
              <a:solidFill>
                <a:srgbClr val="FFFF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240513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5" descr="mag demo just soil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213" y="0"/>
            <a:ext cx="75850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395" name="Text Box 3"/>
          <p:cNvSpPr txBox="1">
            <a:spLocks noChangeArrowheads="1"/>
          </p:cNvSpPr>
          <p:nvPr/>
        </p:nvSpPr>
        <p:spPr bwMode="auto">
          <a:xfrm>
            <a:off x="1139825" y="307975"/>
            <a:ext cx="2109788" cy="4572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Font typeface="Arial" charset="0"/>
              <a:buChar char="•"/>
              <a:defRPr sz="28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D86723"/>
              </a:buClr>
              <a:buFont typeface="Arial" charset="0"/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680900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2400">
                <a:solidFill>
                  <a:schemeClr val="bg1"/>
                </a:solidFill>
              </a:rPr>
              <a:t>Reading=0 nT</a:t>
            </a:r>
          </a:p>
        </p:txBody>
      </p:sp>
      <p:pic>
        <p:nvPicPr>
          <p:cNvPr id="4" name="Picture 5" descr="mag demo just soil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832" t="30263" r="32481" b="40889"/>
          <a:stretch>
            <a:fillRect/>
          </a:stretch>
        </p:blipFill>
        <p:spPr bwMode="auto">
          <a:xfrm>
            <a:off x="614363" y="866775"/>
            <a:ext cx="6302375" cy="535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7376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1" descr="mag demo all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213" y="0"/>
            <a:ext cx="75850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419" name="Text Box 3"/>
          <p:cNvSpPr txBox="1">
            <a:spLocks noChangeArrowheads="1"/>
          </p:cNvSpPr>
          <p:nvPr/>
        </p:nvSpPr>
        <p:spPr bwMode="auto">
          <a:xfrm>
            <a:off x="1139825" y="307975"/>
            <a:ext cx="2652713" cy="461963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Font typeface="Arial" charset="0"/>
              <a:buChar char="•"/>
              <a:defRPr sz="28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D86723"/>
              </a:buClr>
              <a:buFont typeface="Arial" charset="0"/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680900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2400">
                <a:solidFill>
                  <a:schemeClr val="bg1"/>
                </a:solidFill>
              </a:rPr>
              <a:t>Reading=100+ nT</a:t>
            </a:r>
          </a:p>
        </p:txBody>
      </p:sp>
    </p:spTree>
    <p:extLst>
      <p:ext uri="{BB962C8B-B14F-4D97-AF65-F5344CB8AC3E}">
        <p14:creationId xmlns:p14="http://schemas.microsoft.com/office/powerpoint/2010/main" val="2470369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 descr="magconcept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-1588"/>
            <a:ext cx="7467600" cy="685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43" name="Text Box 3"/>
          <p:cNvSpPr txBox="1">
            <a:spLocks noChangeArrowheads="1"/>
          </p:cNvSpPr>
          <p:nvPr/>
        </p:nvSpPr>
        <p:spPr bwMode="auto">
          <a:xfrm>
            <a:off x="5775325" y="496888"/>
            <a:ext cx="2109788" cy="4572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Font typeface="Arial" charset="0"/>
              <a:buChar char="•"/>
              <a:defRPr sz="28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D86723"/>
              </a:buClr>
              <a:buFont typeface="Arial" charset="0"/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680900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2400">
                <a:solidFill>
                  <a:schemeClr val="bg1"/>
                </a:solidFill>
              </a:rPr>
              <a:t>Reading=0 nT</a:t>
            </a:r>
          </a:p>
        </p:txBody>
      </p:sp>
      <p:sp>
        <p:nvSpPr>
          <p:cNvPr id="61444" name="Text Box 5"/>
          <p:cNvSpPr txBox="1">
            <a:spLocks noChangeArrowheads="1"/>
          </p:cNvSpPr>
          <p:nvPr/>
        </p:nvSpPr>
        <p:spPr bwMode="auto">
          <a:xfrm>
            <a:off x="1012825" y="341313"/>
            <a:ext cx="2178050" cy="366712"/>
          </a:xfrm>
          <a:prstGeom prst="rect">
            <a:avLst/>
          </a:prstGeom>
          <a:solidFill>
            <a:schemeClr val="tx1">
              <a:alpha val="89803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Font typeface="Arial" charset="0"/>
              <a:buChar char="•"/>
              <a:defRPr sz="28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D86723"/>
              </a:buClr>
              <a:buFont typeface="Arial" charset="0"/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680900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800" b="1">
                <a:solidFill>
                  <a:srgbClr val="FFFF00"/>
                </a:solidFill>
              </a:rPr>
              <a:t>Magnetic Gradient</a:t>
            </a:r>
          </a:p>
        </p:txBody>
      </p:sp>
      <p:sp>
        <p:nvSpPr>
          <p:cNvPr id="61445" name="TextBox 5"/>
          <p:cNvSpPr txBox="1">
            <a:spLocks noChangeArrowheads="1"/>
          </p:cNvSpPr>
          <p:nvPr/>
        </p:nvSpPr>
        <p:spPr bwMode="auto">
          <a:xfrm>
            <a:off x="6530975" y="5178425"/>
            <a:ext cx="989013" cy="3683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Font typeface="Arial" charset="0"/>
              <a:buChar char="•"/>
              <a:defRPr sz="28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D86723"/>
              </a:buClr>
              <a:buFont typeface="Arial" charset="0"/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680900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800" b="1">
                <a:solidFill>
                  <a:srgbClr val="FFFF00"/>
                </a:solidFill>
              </a:rPr>
              <a:t>Topsoil</a:t>
            </a:r>
          </a:p>
        </p:txBody>
      </p:sp>
      <p:sp>
        <p:nvSpPr>
          <p:cNvPr id="61446" name="TextBox 6"/>
          <p:cNvSpPr txBox="1">
            <a:spLocks noChangeArrowheads="1"/>
          </p:cNvSpPr>
          <p:nvPr/>
        </p:nvSpPr>
        <p:spPr bwMode="auto">
          <a:xfrm>
            <a:off x="6577013" y="5983288"/>
            <a:ext cx="1017587" cy="369887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Font typeface="Arial" charset="0"/>
              <a:buChar char="•"/>
              <a:defRPr sz="28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D86723"/>
              </a:buClr>
              <a:buFont typeface="Arial" charset="0"/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680900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800" b="1">
                <a:solidFill>
                  <a:srgbClr val="FFFF00"/>
                </a:solidFill>
              </a:rPr>
              <a:t>Subsoil</a:t>
            </a:r>
          </a:p>
        </p:txBody>
      </p:sp>
      <p:sp>
        <p:nvSpPr>
          <p:cNvPr id="61447" name="TextBox 1"/>
          <p:cNvSpPr txBox="1">
            <a:spLocks noChangeArrowheads="1"/>
          </p:cNvSpPr>
          <p:nvPr/>
        </p:nvSpPr>
        <p:spPr bwMode="auto">
          <a:xfrm>
            <a:off x="2381250" y="5176838"/>
            <a:ext cx="1814513" cy="369887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Font typeface="Arial" charset="0"/>
              <a:buChar char="•"/>
              <a:defRPr sz="28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D86723"/>
              </a:buClr>
              <a:buFont typeface="Arial" charset="0"/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680900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800" b="1">
                <a:solidFill>
                  <a:schemeClr val="bg1"/>
                </a:solidFill>
              </a:rPr>
              <a:t>More magnetic</a:t>
            </a:r>
          </a:p>
        </p:txBody>
      </p:sp>
      <p:sp>
        <p:nvSpPr>
          <p:cNvPr id="61448" name="TextBox 7"/>
          <p:cNvSpPr txBox="1">
            <a:spLocks noChangeArrowheads="1"/>
          </p:cNvSpPr>
          <p:nvPr/>
        </p:nvSpPr>
        <p:spPr bwMode="auto">
          <a:xfrm>
            <a:off x="2395538" y="6015038"/>
            <a:ext cx="1787525" cy="369887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Font typeface="Arial" charset="0"/>
              <a:buChar char="•"/>
              <a:defRPr sz="28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D86723"/>
              </a:buClr>
              <a:buFont typeface="Arial" charset="0"/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680900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800" b="1">
                <a:solidFill>
                  <a:schemeClr val="bg1"/>
                </a:solidFill>
              </a:rPr>
              <a:t>Less magnetic</a:t>
            </a:r>
          </a:p>
        </p:txBody>
      </p:sp>
    </p:spTree>
    <p:extLst>
      <p:ext uri="{BB962C8B-B14F-4D97-AF65-F5344CB8AC3E}">
        <p14:creationId xmlns:p14="http://schemas.microsoft.com/office/powerpoint/2010/main" val="48123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2" descr="magconcept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-1588"/>
            <a:ext cx="7467600" cy="685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467" name="Text Box 3"/>
          <p:cNvSpPr txBox="1">
            <a:spLocks noChangeArrowheads="1"/>
          </p:cNvSpPr>
          <p:nvPr/>
        </p:nvSpPr>
        <p:spPr bwMode="auto">
          <a:xfrm>
            <a:off x="5775325" y="496888"/>
            <a:ext cx="2316163" cy="461962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Font typeface="Arial" charset="0"/>
              <a:buChar char="•"/>
              <a:defRPr sz="28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D86723"/>
              </a:buClr>
              <a:buFont typeface="Arial" charset="0"/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680900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2400">
                <a:solidFill>
                  <a:schemeClr val="bg1"/>
                </a:solidFill>
              </a:rPr>
              <a:t>Reading= -2 nT</a:t>
            </a:r>
          </a:p>
        </p:txBody>
      </p:sp>
      <p:sp>
        <p:nvSpPr>
          <p:cNvPr id="62468" name="Text Box 5"/>
          <p:cNvSpPr txBox="1">
            <a:spLocks noChangeArrowheads="1"/>
          </p:cNvSpPr>
          <p:nvPr/>
        </p:nvSpPr>
        <p:spPr bwMode="auto">
          <a:xfrm>
            <a:off x="1012825" y="341313"/>
            <a:ext cx="2178050" cy="366712"/>
          </a:xfrm>
          <a:prstGeom prst="rect">
            <a:avLst/>
          </a:prstGeom>
          <a:solidFill>
            <a:schemeClr val="tx1">
              <a:alpha val="89803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Font typeface="Arial" charset="0"/>
              <a:buChar char="•"/>
              <a:defRPr sz="28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D86723"/>
              </a:buClr>
              <a:buFont typeface="Arial" charset="0"/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680900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800" b="1">
                <a:solidFill>
                  <a:srgbClr val="FFFF00"/>
                </a:solidFill>
              </a:rPr>
              <a:t>Magnetic Gradient</a:t>
            </a:r>
          </a:p>
        </p:txBody>
      </p:sp>
      <p:sp>
        <p:nvSpPr>
          <p:cNvPr id="62469" name="TextBox 5"/>
          <p:cNvSpPr txBox="1">
            <a:spLocks noChangeArrowheads="1"/>
          </p:cNvSpPr>
          <p:nvPr/>
        </p:nvSpPr>
        <p:spPr bwMode="auto">
          <a:xfrm>
            <a:off x="6530975" y="5178425"/>
            <a:ext cx="989013" cy="3683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Font typeface="Arial" charset="0"/>
              <a:buChar char="•"/>
              <a:defRPr sz="28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D86723"/>
              </a:buClr>
              <a:buFont typeface="Arial" charset="0"/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680900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800" b="1">
                <a:solidFill>
                  <a:srgbClr val="FFFF00"/>
                </a:solidFill>
              </a:rPr>
              <a:t>Topsoil</a:t>
            </a:r>
          </a:p>
        </p:txBody>
      </p:sp>
      <p:sp>
        <p:nvSpPr>
          <p:cNvPr id="62470" name="TextBox 6"/>
          <p:cNvSpPr txBox="1">
            <a:spLocks noChangeArrowheads="1"/>
          </p:cNvSpPr>
          <p:nvPr/>
        </p:nvSpPr>
        <p:spPr bwMode="auto">
          <a:xfrm>
            <a:off x="6577013" y="5983288"/>
            <a:ext cx="1017587" cy="369887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Font typeface="Arial" charset="0"/>
              <a:buChar char="•"/>
              <a:defRPr sz="28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D86723"/>
              </a:buClr>
              <a:buFont typeface="Arial" charset="0"/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680900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800" b="1">
                <a:solidFill>
                  <a:srgbClr val="FFFF00"/>
                </a:solidFill>
              </a:rPr>
              <a:t>Subsoil</a:t>
            </a:r>
          </a:p>
        </p:txBody>
      </p:sp>
      <p:sp>
        <p:nvSpPr>
          <p:cNvPr id="8" name="Freeform 7"/>
          <p:cNvSpPr/>
          <p:nvPr/>
        </p:nvSpPr>
        <p:spPr>
          <a:xfrm>
            <a:off x="1270000" y="5073650"/>
            <a:ext cx="3744913" cy="852488"/>
          </a:xfrm>
          <a:custGeom>
            <a:avLst/>
            <a:gdLst>
              <a:gd name="connsiteX0" fmla="*/ 0 w 3257890"/>
              <a:gd name="connsiteY0" fmla="*/ 257902 h 851668"/>
              <a:gd name="connsiteX1" fmla="*/ 0 w 3257890"/>
              <a:gd name="connsiteY1" fmla="*/ 257902 h 851668"/>
              <a:gd name="connsiteX2" fmla="*/ 95002 w 3257890"/>
              <a:gd name="connsiteY2" fmla="*/ 341029 h 851668"/>
              <a:gd name="connsiteX3" fmla="*/ 130628 w 3257890"/>
              <a:gd name="connsiteY3" fmla="*/ 364779 h 851668"/>
              <a:gd name="connsiteX4" fmla="*/ 213756 w 3257890"/>
              <a:gd name="connsiteY4" fmla="*/ 436031 h 851668"/>
              <a:gd name="connsiteX5" fmla="*/ 261257 w 3257890"/>
              <a:gd name="connsiteY5" fmla="*/ 459782 h 851668"/>
              <a:gd name="connsiteX6" fmla="*/ 296883 w 3257890"/>
              <a:gd name="connsiteY6" fmla="*/ 483533 h 851668"/>
              <a:gd name="connsiteX7" fmla="*/ 344384 w 3257890"/>
              <a:gd name="connsiteY7" fmla="*/ 495408 h 851668"/>
              <a:gd name="connsiteX8" fmla="*/ 451262 w 3257890"/>
              <a:gd name="connsiteY8" fmla="*/ 519159 h 851668"/>
              <a:gd name="connsiteX9" fmla="*/ 676893 w 3257890"/>
              <a:gd name="connsiteY9" fmla="*/ 507283 h 851668"/>
              <a:gd name="connsiteX10" fmla="*/ 819397 w 3257890"/>
              <a:gd name="connsiteY10" fmla="*/ 436031 h 851668"/>
              <a:gd name="connsiteX11" fmla="*/ 878774 w 3257890"/>
              <a:gd name="connsiteY11" fmla="*/ 388530 h 851668"/>
              <a:gd name="connsiteX12" fmla="*/ 914400 w 3257890"/>
              <a:gd name="connsiteY12" fmla="*/ 376655 h 851668"/>
              <a:gd name="connsiteX13" fmla="*/ 950026 w 3257890"/>
              <a:gd name="connsiteY13" fmla="*/ 341029 h 851668"/>
              <a:gd name="connsiteX14" fmla="*/ 985652 w 3257890"/>
              <a:gd name="connsiteY14" fmla="*/ 269777 h 851668"/>
              <a:gd name="connsiteX15" fmla="*/ 1021278 w 3257890"/>
              <a:gd name="connsiteY15" fmla="*/ 246026 h 851668"/>
              <a:gd name="connsiteX16" fmla="*/ 1045028 w 3257890"/>
              <a:gd name="connsiteY16" fmla="*/ 210400 h 851668"/>
              <a:gd name="connsiteX17" fmla="*/ 1080654 w 3257890"/>
              <a:gd name="connsiteY17" fmla="*/ 139148 h 851668"/>
              <a:gd name="connsiteX18" fmla="*/ 1116280 w 3257890"/>
              <a:gd name="connsiteY18" fmla="*/ 127273 h 851668"/>
              <a:gd name="connsiteX19" fmla="*/ 1246909 w 3257890"/>
              <a:gd name="connsiteY19" fmla="*/ 151024 h 851668"/>
              <a:gd name="connsiteX20" fmla="*/ 1330036 w 3257890"/>
              <a:gd name="connsiteY20" fmla="*/ 198525 h 851668"/>
              <a:gd name="connsiteX21" fmla="*/ 1401288 w 3257890"/>
              <a:gd name="connsiteY21" fmla="*/ 269777 h 851668"/>
              <a:gd name="connsiteX22" fmla="*/ 1436914 w 3257890"/>
              <a:gd name="connsiteY22" fmla="*/ 305403 h 851668"/>
              <a:gd name="connsiteX23" fmla="*/ 1472540 w 3257890"/>
              <a:gd name="connsiteY23" fmla="*/ 317278 h 851668"/>
              <a:gd name="connsiteX24" fmla="*/ 1496291 w 3257890"/>
              <a:gd name="connsiteY24" fmla="*/ 352904 h 851668"/>
              <a:gd name="connsiteX25" fmla="*/ 1531917 w 3257890"/>
              <a:gd name="connsiteY25" fmla="*/ 364779 h 851668"/>
              <a:gd name="connsiteX26" fmla="*/ 1615044 w 3257890"/>
              <a:gd name="connsiteY26" fmla="*/ 388530 h 851668"/>
              <a:gd name="connsiteX27" fmla="*/ 1650670 w 3257890"/>
              <a:gd name="connsiteY27" fmla="*/ 412281 h 851668"/>
              <a:gd name="connsiteX28" fmla="*/ 1721922 w 3257890"/>
              <a:gd name="connsiteY28" fmla="*/ 436031 h 851668"/>
              <a:gd name="connsiteX29" fmla="*/ 1793174 w 3257890"/>
              <a:gd name="connsiteY29" fmla="*/ 459782 h 851668"/>
              <a:gd name="connsiteX30" fmla="*/ 1864426 w 3257890"/>
              <a:gd name="connsiteY30" fmla="*/ 483533 h 851668"/>
              <a:gd name="connsiteX31" fmla="*/ 1900052 w 3257890"/>
              <a:gd name="connsiteY31" fmla="*/ 495408 h 851668"/>
              <a:gd name="connsiteX32" fmla="*/ 2101932 w 3257890"/>
              <a:gd name="connsiteY32" fmla="*/ 483533 h 851668"/>
              <a:gd name="connsiteX33" fmla="*/ 2137558 w 3257890"/>
              <a:gd name="connsiteY33" fmla="*/ 459782 h 851668"/>
              <a:gd name="connsiteX34" fmla="*/ 2173184 w 3257890"/>
              <a:gd name="connsiteY34" fmla="*/ 447907 h 851668"/>
              <a:gd name="connsiteX35" fmla="*/ 2232561 w 3257890"/>
              <a:gd name="connsiteY35" fmla="*/ 459782 h 851668"/>
              <a:gd name="connsiteX36" fmla="*/ 2244436 w 3257890"/>
              <a:gd name="connsiteY36" fmla="*/ 495408 h 851668"/>
              <a:gd name="connsiteX37" fmla="*/ 2291937 w 3257890"/>
              <a:gd name="connsiteY37" fmla="*/ 566660 h 851668"/>
              <a:gd name="connsiteX38" fmla="*/ 2363189 w 3257890"/>
              <a:gd name="connsiteY38" fmla="*/ 685413 h 851668"/>
              <a:gd name="connsiteX39" fmla="*/ 2386940 w 3257890"/>
              <a:gd name="connsiteY39" fmla="*/ 721039 h 851668"/>
              <a:gd name="connsiteX40" fmla="*/ 2434441 w 3257890"/>
              <a:gd name="connsiteY40" fmla="*/ 756665 h 851668"/>
              <a:gd name="connsiteX41" fmla="*/ 2470067 w 3257890"/>
              <a:gd name="connsiteY41" fmla="*/ 792291 h 851668"/>
              <a:gd name="connsiteX42" fmla="*/ 2529444 w 3257890"/>
              <a:gd name="connsiteY42" fmla="*/ 804166 h 851668"/>
              <a:gd name="connsiteX43" fmla="*/ 2600696 w 3257890"/>
              <a:gd name="connsiteY43" fmla="*/ 827917 h 851668"/>
              <a:gd name="connsiteX44" fmla="*/ 2743200 w 3257890"/>
              <a:gd name="connsiteY44" fmla="*/ 851668 h 851668"/>
              <a:gd name="connsiteX45" fmla="*/ 3111335 w 3257890"/>
              <a:gd name="connsiteY45" fmla="*/ 839792 h 851668"/>
              <a:gd name="connsiteX46" fmla="*/ 3158836 w 3257890"/>
              <a:gd name="connsiteY46" fmla="*/ 816042 h 851668"/>
              <a:gd name="connsiteX47" fmla="*/ 3206337 w 3257890"/>
              <a:gd name="connsiteY47" fmla="*/ 744790 h 851668"/>
              <a:gd name="connsiteX48" fmla="*/ 3218213 w 3257890"/>
              <a:gd name="connsiteY48" fmla="*/ 649787 h 851668"/>
              <a:gd name="connsiteX49" fmla="*/ 3241963 w 3257890"/>
              <a:gd name="connsiteY49" fmla="*/ 614161 h 851668"/>
              <a:gd name="connsiteX50" fmla="*/ 3253839 w 3257890"/>
              <a:gd name="connsiteY50" fmla="*/ 436031 h 851668"/>
              <a:gd name="connsiteX51" fmla="*/ 3241963 w 3257890"/>
              <a:gd name="connsiteY51" fmla="*/ 257902 h 851668"/>
              <a:gd name="connsiteX52" fmla="*/ 3194462 w 3257890"/>
              <a:gd name="connsiteY52" fmla="*/ 222276 h 851668"/>
              <a:gd name="connsiteX53" fmla="*/ 3146961 w 3257890"/>
              <a:gd name="connsiteY53" fmla="*/ 210400 h 851668"/>
              <a:gd name="connsiteX54" fmla="*/ 3111335 w 3257890"/>
              <a:gd name="connsiteY54" fmla="*/ 198525 h 851668"/>
              <a:gd name="connsiteX55" fmla="*/ 2873828 w 3257890"/>
              <a:gd name="connsiteY55" fmla="*/ 222276 h 851668"/>
              <a:gd name="connsiteX56" fmla="*/ 2802576 w 3257890"/>
              <a:gd name="connsiteY56" fmla="*/ 246026 h 851668"/>
              <a:gd name="connsiteX57" fmla="*/ 2707574 w 3257890"/>
              <a:gd name="connsiteY57" fmla="*/ 293527 h 851668"/>
              <a:gd name="connsiteX58" fmla="*/ 2410691 w 3257890"/>
              <a:gd name="connsiteY58" fmla="*/ 317278 h 851668"/>
              <a:gd name="connsiteX59" fmla="*/ 2375065 w 3257890"/>
              <a:gd name="connsiteY59" fmla="*/ 293527 h 851668"/>
              <a:gd name="connsiteX60" fmla="*/ 2315688 w 3257890"/>
              <a:gd name="connsiteY60" fmla="*/ 281652 h 851668"/>
              <a:gd name="connsiteX61" fmla="*/ 2256311 w 3257890"/>
              <a:gd name="connsiteY61" fmla="*/ 257902 h 851668"/>
              <a:gd name="connsiteX62" fmla="*/ 2185059 w 3257890"/>
              <a:gd name="connsiteY62" fmla="*/ 234151 h 851668"/>
              <a:gd name="connsiteX63" fmla="*/ 2101932 w 3257890"/>
              <a:gd name="connsiteY63" fmla="*/ 174774 h 851668"/>
              <a:gd name="connsiteX64" fmla="*/ 2054431 w 3257890"/>
              <a:gd name="connsiteY64" fmla="*/ 162899 h 851668"/>
              <a:gd name="connsiteX65" fmla="*/ 2006930 w 3257890"/>
              <a:gd name="connsiteY65" fmla="*/ 139148 h 851668"/>
              <a:gd name="connsiteX66" fmla="*/ 1971304 w 3257890"/>
              <a:gd name="connsiteY66" fmla="*/ 115398 h 851668"/>
              <a:gd name="connsiteX67" fmla="*/ 1923802 w 3257890"/>
              <a:gd name="connsiteY67" fmla="*/ 103522 h 851668"/>
              <a:gd name="connsiteX68" fmla="*/ 1888176 w 3257890"/>
              <a:gd name="connsiteY68" fmla="*/ 91647 h 851668"/>
              <a:gd name="connsiteX69" fmla="*/ 1520041 w 3257890"/>
              <a:gd name="connsiteY69" fmla="*/ 56021 h 851668"/>
              <a:gd name="connsiteX70" fmla="*/ 1448789 w 3257890"/>
              <a:gd name="connsiteY70" fmla="*/ 8520 h 851668"/>
              <a:gd name="connsiteX71" fmla="*/ 748145 w 3257890"/>
              <a:gd name="connsiteY71" fmla="*/ 20395 h 851668"/>
              <a:gd name="connsiteX72" fmla="*/ 688768 w 3257890"/>
              <a:gd name="connsiteY72" fmla="*/ 32270 h 851668"/>
              <a:gd name="connsiteX73" fmla="*/ 605641 w 3257890"/>
              <a:gd name="connsiteY73" fmla="*/ 91647 h 851668"/>
              <a:gd name="connsiteX74" fmla="*/ 570015 w 3257890"/>
              <a:gd name="connsiteY74" fmla="*/ 127273 h 851668"/>
              <a:gd name="connsiteX75" fmla="*/ 522514 w 3257890"/>
              <a:gd name="connsiteY75" fmla="*/ 139148 h 851668"/>
              <a:gd name="connsiteX76" fmla="*/ 415636 w 3257890"/>
              <a:gd name="connsiteY76" fmla="*/ 115398 h 851668"/>
              <a:gd name="connsiteX77" fmla="*/ 344384 w 3257890"/>
              <a:gd name="connsiteY77" fmla="*/ 67896 h 851668"/>
              <a:gd name="connsiteX78" fmla="*/ 261257 w 3257890"/>
              <a:gd name="connsiteY78" fmla="*/ 91647 h 851668"/>
              <a:gd name="connsiteX79" fmla="*/ 237506 w 3257890"/>
              <a:gd name="connsiteY79" fmla="*/ 127273 h 851668"/>
              <a:gd name="connsiteX80" fmla="*/ 201880 w 3257890"/>
              <a:gd name="connsiteY80" fmla="*/ 234151 h 851668"/>
              <a:gd name="connsiteX81" fmla="*/ 154379 w 3257890"/>
              <a:gd name="connsiteY81" fmla="*/ 305403 h 851668"/>
              <a:gd name="connsiteX82" fmla="*/ 154379 w 3257890"/>
              <a:gd name="connsiteY82" fmla="*/ 305403 h 8516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</a:cxnLst>
            <a:rect l="l" t="t" r="r" b="b"/>
            <a:pathLst>
              <a:path w="3257890" h="851668">
                <a:moveTo>
                  <a:pt x="0" y="257902"/>
                </a:moveTo>
                <a:lnTo>
                  <a:pt x="0" y="257902"/>
                </a:lnTo>
                <a:cubicBezTo>
                  <a:pt x="31667" y="285611"/>
                  <a:pt x="62435" y="314383"/>
                  <a:pt x="95002" y="341029"/>
                </a:cubicBezTo>
                <a:cubicBezTo>
                  <a:pt x="106048" y="350067"/>
                  <a:pt x="119664" y="355642"/>
                  <a:pt x="130628" y="364779"/>
                </a:cubicBezTo>
                <a:cubicBezTo>
                  <a:pt x="188928" y="413362"/>
                  <a:pt x="142591" y="391552"/>
                  <a:pt x="213756" y="436031"/>
                </a:cubicBezTo>
                <a:cubicBezTo>
                  <a:pt x="228768" y="445413"/>
                  <a:pt x="245887" y="450999"/>
                  <a:pt x="261257" y="459782"/>
                </a:cubicBezTo>
                <a:cubicBezTo>
                  <a:pt x="273649" y="466863"/>
                  <a:pt x="283765" y="477911"/>
                  <a:pt x="296883" y="483533"/>
                </a:cubicBezTo>
                <a:cubicBezTo>
                  <a:pt x="311884" y="489962"/>
                  <a:pt x="328691" y="490924"/>
                  <a:pt x="344384" y="495408"/>
                </a:cubicBezTo>
                <a:cubicBezTo>
                  <a:pt x="426242" y="518796"/>
                  <a:pt x="322672" y="497726"/>
                  <a:pt x="451262" y="519159"/>
                </a:cubicBezTo>
                <a:cubicBezTo>
                  <a:pt x="526472" y="515200"/>
                  <a:pt x="602115" y="516256"/>
                  <a:pt x="676893" y="507283"/>
                </a:cubicBezTo>
                <a:cubicBezTo>
                  <a:pt x="732624" y="500595"/>
                  <a:pt x="775887" y="467674"/>
                  <a:pt x="819397" y="436031"/>
                </a:cubicBezTo>
                <a:cubicBezTo>
                  <a:pt x="839896" y="421123"/>
                  <a:pt x="857280" y="401963"/>
                  <a:pt x="878774" y="388530"/>
                </a:cubicBezTo>
                <a:cubicBezTo>
                  <a:pt x="889389" y="381896"/>
                  <a:pt x="902525" y="380613"/>
                  <a:pt x="914400" y="376655"/>
                </a:cubicBezTo>
                <a:cubicBezTo>
                  <a:pt x="926275" y="364780"/>
                  <a:pt x="940710" y="355003"/>
                  <a:pt x="950026" y="341029"/>
                </a:cubicBezTo>
                <a:cubicBezTo>
                  <a:pt x="988661" y="283076"/>
                  <a:pt x="929592" y="325837"/>
                  <a:pt x="985652" y="269777"/>
                </a:cubicBezTo>
                <a:cubicBezTo>
                  <a:pt x="995744" y="259685"/>
                  <a:pt x="1009403" y="253943"/>
                  <a:pt x="1021278" y="246026"/>
                </a:cubicBezTo>
                <a:cubicBezTo>
                  <a:pt x="1029195" y="234151"/>
                  <a:pt x="1038645" y="223165"/>
                  <a:pt x="1045028" y="210400"/>
                </a:cubicBezTo>
                <a:cubicBezTo>
                  <a:pt x="1059369" y="181719"/>
                  <a:pt x="1052296" y="161834"/>
                  <a:pt x="1080654" y="139148"/>
                </a:cubicBezTo>
                <a:cubicBezTo>
                  <a:pt x="1090429" y="131328"/>
                  <a:pt x="1104405" y="131231"/>
                  <a:pt x="1116280" y="127273"/>
                </a:cubicBezTo>
                <a:cubicBezTo>
                  <a:pt x="1119544" y="127739"/>
                  <a:pt x="1228243" y="140358"/>
                  <a:pt x="1246909" y="151024"/>
                </a:cubicBezTo>
                <a:cubicBezTo>
                  <a:pt x="1356962" y="213912"/>
                  <a:pt x="1205128" y="167299"/>
                  <a:pt x="1330036" y="198525"/>
                </a:cubicBezTo>
                <a:lnTo>
                  <a:pt x="1401288" y="269777"/>
                </a:lnTo>
                <a:cubicBezTo>
                  <a:pt x="1413163" y="281652"/>
                  <a:pt x="1420982" y="300092"/>
                  <a:pt x="1436914" y="305403"/>
                </a:cubicBezTo>
                <a:lnTo>
                  <a:pt x="1472540" y="317278"/>
                </a:lnTo>
                <a:cubicBezTo>
                  <a:pt x="1480457" y="329153"/>
                  <a:pt x="1485146" y="343988"/>
                  <a:pt x="1496291" y="352904"/>
                </a:cubicBezTo>
                <a:cubicBezTo>
                  <a:pt x="1506066" y="360724"/>
                  <a:pt x="1519881" y="361340"/>
                  <a:pt x="1531917" y="364779"/>
                </a:cubicBezTo>
                <a:cubicBezTo>
                  <a:pt x="1636296" y="394602"/>
                  <a:pt x="1529625" y="360058"/>
                  <a:pt x="1615044" y="388530"/>
                </a:cubicBezTo>
                <a:cubicBezTo>
                  <a:pt x="1626919" y="396447"/>
                  <a:pt x="1637628" y="406484"/>
                  <a:pt x="1650670" y="412281"/>
                </a:cubicBezTo>
                <a:cubicBezTo>
                  <a:pt x="1673548" y="422449"/>
                  <a:pt x="1698171" y="428114"/>
                  <a:pt x="1721922" y="436031"/>
                </a:cubicBezTo>
                <a:lnTo>
                  <a:pt x="1793174" y="459782"/>
                </a:lnTo>
                <a:lnTo>
                  <a:pt x="1864426" y="483533"/>
                </a:lnTo>
                <a:lnTo>
                  <a:pt x="1900052" y="495408"/>
                </a:lnTo>
                <a:cubicBezTo>
                  <a:pt x="1967345" y="491450"/>
                  <a:pt x="2035268" y="493533"/>
                  <a:pt x="2101932" y="483533"/>
                </a:cubicBezTo>
                <a:cubicBezTo>
                  <a:pt x="2116047" y="481416"/>
                  <a:pt x="2124792" y="466165"/>
                  <a:pt x="2137558" y="459782"/>
                </a:cubicBezTo>
                <a:cubicBezTo>
                  <a:pt x="2148754" y="454184"/>
                  <a:pt x="2161309" y="451865"/>
                  <a:pt x="2173184" y="447907"/>
                </a:cubicBezTo>
                <a:cubicBezTo>
                  <a:pt x="2192976" y="451865"/>
                  <a:pt x="2215767" y="448586"/>
                  <a:pt x="2232561" y="459782"/>
                </a:cubicBezTo>
                <a:cubicBezTo>
                  <a:pt x="2242976" y="466726"/>
                  <a:pt x="2238357" y="484466"/>
                  <a:pt x="2244436" y="495408"/>
                </a:cubicBezTo>
                <a:cubicBezTo>
                  <a:pt x="2258298" y="520361"/>
                  <a:pt x="2277251" y="542183"/>
                  <a:pt x="2291937" y="566660"/>
                </a:cubicBezTo>
                <a:cubicBezTo>
                  <a:pt x="2315688" y="606244"/>
                  <a:pt x="2337582" y="647003"/>
                  <a:pt x="2363189" y="685413"/>
                </a:cubicBezTo>
                <a:cubicBezTo>
                  <a:pt x="2371106" y="697288"/>
                  <a:pt x="2376848" y="710947"/>
                  <a:pt x="2386940" y="721039"/>
                </a:cubicBezTo>
                <a:cubicBezTo>
                  <a:pt x="2400935" y="735034"/>
                  <a:pt x="2419414" y="743784"/>
                  <a:pt x="2434441" y="756665"/>
                </a:cubicBezTo>
                <a:cubicBezTo>
                  <a:pt x="2447192" y="767595"/>
                  <a:pt x="2455046" y="784780"/>
                  <a:pt x="2470067" y="792291"/>
                </a:cubicBezTo>
                <a:cubicBezTo>
                  <a:pt x="2488120" y="801318"/>
                  <a:pt x="2509971" y="798855"/>
                  <a:pt x="2529444" y="804166"/>
                </a:cubicBezTo>
                <a:cubicBezTo>
                  <a:pt x="2553597" y="810753"/>
                  <a:pt x="2576001" y="823801"/>
                  <a:pt x="2600696" y="827917"/>
                </a:cubicBezTo>
                <a:lnTo>
                  <a:pt x="2743200" y="851668"/>
                </a:lnTo>
                <a:cubicBezTo>
                  <a:pt x="2865912" y="847709"/>
                  <a:pt x="2989008" y="850277"/>
                  <a:pt x="3111335" y="839792"/>
                </a:cubicBezTo>
                <a:cubicBezTo>
                  <a:pt x="3128973" y="838280"/>
                  <a:pt x="3146318" y="828560"/>
                  <a:pt x="3158836" y="816042"/>
                </a:cubicBezTo>
                <a:cubicBezTo>
                  <a:pt x="3179020" y="795858"/>
                  <a:pt x="3206337" y="744790"/>
                  <a:pt x="3206337" y="744790"/>
                </a:cubicBezTo>
                <a:cubicBezTo>
                  <a:pt x="3210296" y="713122"/>
                  <a:pt x="3209816" y="680577"/>
                  <a:pt x="3218213" y="649787"/>
                </a:cubicBezTo>
                <a:cubicBezTo>
                  <a:pt x="3221968" y="636018"/>
                  <a:pt x="3239617" y="628239"/>
                  <a:pt x="3241963" y="614161"/>
                </a:cubicBezTo>
                <a:cubicBezTo>
                  <a:pt x="3251746" y="555462"/>
                  <a:pt x="3249880" y="495408"/>
                  <a:pt x="3253839" y="436031"/>
                </a:cubicBezTo>
                <a:cubicBezTo>
                  <a:pt x="3249880" y="376655"/>
                  <a:pt x="3257890" y="315239"/>
                  <a:pt x="3241963" y="257902"/>
                </a:cubicBezTo>
                <a:cubicBezTo>
                  <a:pt x="3236666" y="238832"/>
                  <a:pt x="3212165" y="231127"/>
                  <a:pt x="3194462" y="222276"/>
                </a:cubicBezTo>
                <a:cubicBezTo>
                  <a:pt x="3179864" y="214977"/>
                  <a:pt x="3162654" y="214884"/>
                  <a:pt x="3146961" y="210400"/>
                </a:cubicBezTo>
                <a:cubicBezTo>
                  <a:pt x="3134925" y="206961"/>
                  <a:pt x="3123210" y="202483"/>
                  <a:pt x="3111335" y="198525"/>
                </a:cubicBezTo>
                <a:cubicBezTo>
                  <a:pt x="2994293" y="205840"/>
                  <a:pt x="2959938" y="196443"/>
                  <a:pt x="2873828" y="222276"/>
                </a:cubicBezTo>
                <a:cubicBezTo>
                  <a:pt x="2849848" y="229470"/>
                  <a:pt x="2824968" y="234830"/>
                  <a:pt x="2802576" y="246026"/>
                </a:cubicBezTo>
                <a:lnTo>
                  <a:pt x="2707574" y="293527"/>
                </a:lnTo>
                <a:cubicBezTo>
                  <a:pt x="2613871" y="387230"/>
                  <a:pt x="2670219" y="348421"/>
                  <a:pt x="2410691" y="317278"/>
                </a:cubicBezTo>
                <a:cubicBezTo>
                  <a:pt x="2396520" y="315578"/>
                  <a:pt x="2388429" y="298538"/>
                  <a:pt x="2375065" y="293527"/>
                </a:cubicBezTo>
                <a:cubicBezTo>
                  <a:pt x="2356166" y="286440"/>
                  <a:pt x="2335021" y="287452"/>
                  <a:pt x="2315688" y="281652"/>
                </a:cubicBezTo>
                <a:cubicBezTo>
                  <a:pt x="2295270" y="275527"/>
                  <a:pt x="2276345" y="265187"/>
                  <a:pt x="2256311" y="257902"/>
                </a:cubicBezTo>
                <a:cubicBezTo>
                  <a:pt x="2232783" y="249346"/>
                  <a:pt x="2208810" y="242068"/>
                  <a:pt x="2185059" y="234151"/>
                </a:cubicBezTo>
                <a:cubicBezTo>
                  <a:pt x="2179653" y="230096"/>
                  <a:pt x="2115437" y="180562"/>
                  <a:pt x="2101932" y="174774"/>
                </a:cubicBezTo>
                <a:cubicBezTo>
                  <a:pt x="2086931" y="168345"/>
                  <a:pt x="2070265" y="166857"/>
                  <a:pt x="2054431" y="162899"/>
                </a:cubicBezTo>
                <a:cubicBezTo>
                  <a:pt x="2038597" y="154982"/>
                  <a:pt x="2022300" y="147931"/>
                  <a:pt x="2006930" y="139148"/>
                </a:cubicBezTo>
                <a:cubicBezTo>
                  <a:pt x="1994538" y="132067"/>
                  <a:pt x="1984422" y="121020"/>
                  <a:pt x="1971304" y="115398"/>
                </a:cubicBezTo>
                <a:cubicBezTo>
                  <a:pt x="1956302" y="108969"/>
                  <a:pt x="1939495" y="108006"/>
                  <a:pt x="1923802" y="103522"/>
                </a:cubicBezTo>
                <a:cubicBezTo>
                  <a:pt x="1911766" y="100083"/>
                  <a:pt x="1900051" y="95605"/>
                  <a:pt x="1888176" y="91647"/>
                </a:cubicBezTo>
                <a:cubicBezTo>
                  <a:pt x="1750708" y="0"/>
                  <a:pt x="1941120" y="117944"/>
                  <a:pt x="1520041" y="56021"/>
                </a:cubicBezTo>
                <a:cubicBezTo>
                  <a:pt x="1491800" y="51868"/>
                  <a:pt x="1448789" y="8520"/>
                  <a:pt x="1448789" y="8520"/>
                </a:cubicBezTo>
                <a:lnTo>
                  <a:pt x="748145" y="20395"/>
                </a:lnTo>
                <a:cubicBezTo>
                  <a:pt x="727971" y="21025"/>
                  <a:pt x="707667" y="25183"/>
                  <a:pt x="688768" y="32270"/>
                </a:cubicBezTo>
                <a:cubicBezTo>
                  <a:pt x="677633" y="36446"/>
                  <a:pt x="607760" y="89830"/>
                  <a:pt x="605641" y="91647"/>
                </a:cubicBezTo>
                <a:cubicBezTo>
                  <a:pt x="592890" y="102577"/>
                  <a:pt x="584597" y="118941"/>
                  <a:pt x="570015" y="127273"/>
                </a:cubicBezTo>
                <a:cubicBezTo>
                  <a:pt x="555844" y="135370"/>
                  <a:pt x="538348" y="135190"/>
                  <a:pt x="522514" y="139148"/>
                </a:cubicBezTo>
                <a:cubicBezTo>
                  <a:pt x="486888" y="131231"/>
                  <a:pt x="449521" y="128952"/>
                  <a:pt x="415636" y="115398"/>
                </a:cubicBezTo>
                <a:cubicBezTo>
                  <a:pt x="389133" y="104797"/>
                  <a:pt x="344384" y="67896"/>
                  <a:pt x="344384" y="67896"/>
                </a:cubicBezTo>
                <a:cubicBezTo>
                  <a:pt x="316675" y="75813"/>
                  <a:pt x="286448" y="77652"/>
                  <a:pt x="261257" y="91647"/>
                </a:cubicBezTo>
                <a:cubicBezTo>
                  <a:pt x="248781" y="98578"/>
                  <a:pt x="245070" y="115170"/>
                  <a:pt x="237506" y="127273"/>
                </a:cubicBezTo>
                <a:cubicBezTo>
                  <a:pt x="193734" y="197309"/>
                  <a:pt x="201880" y="165571"/>
                  <a:pt x="201880" y="234151"/>
                </a:cubicBezTo>
                <a:lnTo>
                  <a:pt x="154379" y="305403"/>
                </a:lnTo>
                <a:lnTo>
                  <a:pt x="154379" y="305403"/>
                </a:lnTo>
              </a:path>
            </a:pathLst>
          </a:custGeom>
          <a:solidFill>
            <a:schemeClr val="bg1"/>
          </a:solidFill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62472" name="TextBox 8"/>
          <p:cNvSpPr txBox="1">
            <a:spLocks noChangeArrowheads="1"/>
          </p:cNvSpPr>
          <p:nvPr/>
        </p:nvSpPr>
        <p:spPr bwMode="auto">
          <a:xfrm>
            <a:off x="3973513" y="5438775"/>
            <a:ext cx="96678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Font typeface="Arial" charset="0"/>
              <a:buChar char="•"/>
              <a:defRPr sz="28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D86723"/>
              </a:buClr>
              <a:buFont typeface="Arial" charset="0"/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680900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800" b="1"/>
              <a:t>burrow</a:t>
            </a:r>
          </a:p>
        </p:txBody>
      </p:sp>
    </p:spTree>
    <p:extLst>
      <p:ext uri="{BB962C8B-B14F-4D97-AF65-F5344CB8AC3E}">
        <p14:creationId xmlns:p14="http://schemas.microsoft.com/office/powerpoint/2010/main" val="2850763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50" r="10435" b="20563"/>
          <a:stretch>
            <a:fillRect/>
          </a:stretch>
        </p:blipFill>
        <p:spPr bwMode="auto">
          <a:xfrm>
            <a:off x="-12700" y="631825"/>
            <a:ext cx="9186863" cy="5716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1" name="TextBox 4"/>
          <p:cNvSpPr txBox="1">
            <a:spLocks noChangeArrowheads="1"/>
          </p:cNvSpPr>
          <p:nvPr/>
        </p:nvSpPr>
        <p:spPr bwMode="auto">
          <a:xfrm>
            <a:off x="0" y="835025"/>
            <a:ext cx="20478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Font typeface="Arial" charset="0"/>
              <a:buChar char="•"/>
              <a:defRPr sz="28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D86723"/>
              </a:buClr>
              <a:buFont typeface="Arial" charset="0"/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680900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600"/>
              <a:t>LiDAR-based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600"/>
              <a:t>Digital Terrain Model</a:t>
            </a:r>
          </a:p>
        </p:txBody>
      </p:sp>
      <p:sp>
        <p:nvSpPr>
          <p:cNvPr id="7172" name="TextBox 5"/>
          <p:cNvSpPr txBox="1">
            <a:spLocks noChangeArrowheads="1"/>
          </p:cNvSpPr>
          <p:nvPr/>
        </p:nvSpPr>
        <p:spPr bwMode="auto">
          <a:xfrm>
            <a:off x="6961188" y="862013"/>
            <a:ext cx="1778000" cy="73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Font typeface="Arial" charset="0"/>
              <a:buChar char="•"/>
              <a:defRPr sz="28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D86723"/>
              </a:buClr>
              <a:buFont typeface="Arial" charset="0"/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680900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400" b="1"/>
              <a:t>Fort Ancient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400"/>
              <a:t>Hopewell Earthwork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400"/>
              <a:t>Southern Ohio</a:t>
            </a:r>
          </a:p>
        </p:txBody>
      </p:sp>
      <p:grpSp>
        <p:nvGrpSpPr>
          <p:cNvPr id="22" name="Group 21"/>
          <p:cNvGrpSpPr>
            <a:grpSpLocks/>
          </p:cNvGrpSpPr>
          <p:nvPr/>
        </p:nvGrpSpPr>
        <p:grpSpPr bwMode="auto">
          <a:xfrm>
            <a:off x="1828800" y="741363"/>
            <a:ext cx="5132388" cy="3287712"/>
            <a:chOff x="1828799" y="741227"/>
            <a:chExt cx="5132534" cy="3287434"/>
          </a:xfrm>
        </p:grpSpPr>
        <p:cxnSp>
          <p:nvCxnSpPr>
            <p:cNvPr id="8" name="Straight Arrow Connector 7"/>
            <p:cNvCxnSpPr/>
            <p:nvPr/>
          </p:nvCxnSpPr>
          <p:spPr>
            <a:xfrm flipV="1">
              <a:off x="3021046" y="3776270"/>
              <a:ext cx="795360" cy="252391"/>
            </a:xfrm>
            <a:prstGeom prst="straightConnector1">
              <a:avLst/>
            </a:prstGeom>
            <a:ln w="76200"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/>
            <p:cNvCxnSpPr/>
            <p:nvPr/>
          </p:nvCxnSpPr>
          <p:spPr>
            <a:xfrm>
              <a:off x="3286165" y="2928617"/>
              <a:ext cx="954115" cy="417477"/>
            </a:xfrm>
            <a:prstGeom prst="straightConnector1">
              <a:avLst/>
            </a:prstGeom>
            <a:ln w="76200"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/>
            <p:cNvCxnSpPr/>
            <p:nvPr/>
          </p:nvCxnSpPr>
          <p:spPr>
            <a:xfrm>
              <a:off x="3379831" y="2498440"/>
              <a:ext cx="954114" cy="0"/>
            </a:xfrm>
            <a:prstGeom prst="straightConnector1">
              <a:avLst/>
            </a:prstGeom>
            <a:ln w="76200"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/>
            <p:cNvCxnSpPr/>
            <p:nvPr/>
          </p:nvCxnSpPr>
          <p:spPr>
            <a:xfrm>
              <a:off x="1828799" y="1841271"/>
              <a:ext cx="954115" cy="0"/>
            </a:xfrm>
            <a:prstGeom prst="straightConnector1">
              <a:avLst/>
            </a:prstGeom>
            <a:ln w="76200"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/>
            <p:cNvCxnSpPr/>
            <p:nvPr/>
          </p:nvCxnSpPr>
          <p:spPr>
            <a:xfrm flipH="1">
              <a:off x="4438723" y="741227"/>
              <a:ext cx="730271" cy="490496"/>
            </a:xfrm>
            <a:prstGeom prst="straightConnector1">
              <a:avLst/>
            </a:prstGeom>
            <a:ln w="76200"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/>
            <p:cNvCxnSpPr/>
            <p:nvPr/>
          </p:nvCxnSpPr>
          <p:spPr>
            <a:xfrm flipH="1" flipV="1">
              <a:off x="4533976" y="2090488"/>
              <a:ext cx="912839" cy="109528"/>
            </a:xfrm>
            <a:prstGeom prst="straightConnector1">
              <a:avLst/>
            </a:prstGeom>
            <a:ln w="76200"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/>
            <p:cNvCxnSpPr/>
            <p:nvPr/>
          </p:nvCxnSpPr>
          <p:spPr>
            <a:xfrm flipH="1">
              <a:off x="5689709" y="2928617"/>
              <a:ext cx="817586" cy="125401"/>
            </a:xfrm>
            <a:prstGeom prst="straightConnector1">
              <a:avLst/>
            </a:prstGeom>
            <a:ln w="76200"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/>
            <p:cNvCxnSpPr/>
            <p:nvPr/>
          </p:nvCxnSpPr>
          <p:spPr>
            <a:xfrm flipH="1">
              <a:off x="6143747" y="3839765"/>
              <a:ext cx="817586" cy="125401"/>
            </a:xfrm>
            <a:prstGeom prst="straightConnector1">
              <a:avLst/>
            </a:prstGeom>
            <a:ln w="76200"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4" name="Picture 2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463" y="2809875"/>
            <a:ext cx="2638425" cy="3768725"/>
          </a:xfrm>
          <a:prstGeom prst="rect">
            <a:avLst/>
          </a:prstGeom>
          <a:effectLst>
            <a:outerShdw blurRad="50800" dist="101600" dir="2700000" algn="tl" rotWithShape="0">
              <a:prstClr val="black">
                <a:alpha val="5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07543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2" descr="magconcept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-1588"/>
            <a:ext cx="7467600" cy="685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3491" name="Text Box 3"/>
          <p:cNvSpPr txBox="1">
            <a:spLocks noChangeArrowheads="1"/>
          </p:cNvSpPr>
          <p:nvPr/>
        </p:nvSpPr>
        <p:spPr bwMode="auto">
          <a:xfrm>
            <a:off x="5775325" y="496888"/>
            <a:ext cx="2308225" cy="461962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Font typeface="Arial" charset="0"/>
              <a:buChar char="•"/>
              <a:defRPr sz="28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D86723"/>
              </a:buClr>
              <a:buFont typeface="Arial" charset="0"/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680900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2400">
                <a:solidFill>
                  <a:schemeClr val="bg1"/>
                </a:solidFill>
              </a:rPr>
              <a:t>Reading=+4 nT</a:t>
            </a:r>
          </a:p>
        </p:txBody>
      </p:sp>
      <p:sp>
        <p:nvSpPr>
          <p:cNvPr id="63492" name="TextBox 3"/>
          <p:cNvSpPr txBox="1">
            <a:spLocks noChangeArrowheads="1"/>
          </p:cNvSpPr>
          <p:nvPr/>
        </p:nvSpPr>
        <p:spPr bwMode="auto">
          <a:xfrm>
            <a:off x="6530975" y="5178425"/>
            <a:ext cx="989013" cy="3683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Font typeface="Arial" charset="0"/>
              <a:buChar char="•"/>
              <a:defRPr sz="28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D86723"/>
              </a:buClr>
              <a:buFont typeface="Arial" charset="0"/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680900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800" b="1">
                <a:solidFill>
                  <a:srgbClr val="FFFF00"/>
                </a:solidFill>
              </a:rPr>
              <a:t>Topsoil</a:t>
            </a:r>
          </a:p>
        </p:txBody>
      </p:sp>
      <p:sp>
        <p:nvSpPr>
          <p:cNvPr id="63493" name="TextBox 4"/>
          <p:cNvSpPr txBox="1">
            <a:spLocks noChangeArrowheads="1"/>
          </p:cNvSpPr>
          <p:nvPr/>
        </p:nvSpPr>
        <p:spPr bwMode="auto">
          <a:xfrm>
            <a:off x="6577013" y="5983288"/>
            <a:ext cx="1017587" cy="369887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Font typeface="Arial" charset="0"/>
              <a:buChar char="•"/>
              <a:defRPr sz="28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D86723"/>
              </a:buClr>
              <a:buFont typeface="Arial" charset="0"/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680900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800" b="1">
                <a:solidFill>
                  <a:srgbClr val="FFFF00"/>
                </a:solidFill>
              </a:rPr>
              <a:t>Subsoil</a:t>
            </a:r>
          </a:p>
        </p:txBody>
      </p:sp>
    </p:spTree>
    <p:extLst>
      <p:ext uri="{BB962C8B-B14F-4D97-AF65-F5344CB8AC3E}">
        <p14:creationId xmlns:p14="http://schemas.microsoft.com/office/powerpoint/2010/main" val="1370611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2" descr="magconcept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0"/>
            <a:ext cx="7464425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515" name="Text Box 3"/>
          <p:cNvSpPr txBox="1">
            <a:spLocks noChangeArrowheads="1"/>
          </p:cNvSpPr>
          <p:nvPr/>
        </p:nvSpPr>
        <p:spPr bwMode="auto">
          <a:xfrm>
            <a:off x="5775325" y="496888"/>
            <a:ext cx="2479675" cy="461962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Font typeface="Arial" charset="0"/>
              <a:buChar char="•"/>
              <a:defRPr sz="28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D86723"/>
              </a:buClr>
              <a:buFont typeface="Arial" charset="0"/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680900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2400">
                <a:solidFill>
                  <a:schemeClr val="bg1"/>
                </a:solidFill>
              </a:rPr>
              <a:t>Reading=+12 nT</a:t>
            </a:r>
          </a:p>
        </p:txBody>
      </p:sp>
      <p:sp>
        <p:nvSpPr>
          <p:cNvPr id="64516" name="Line 4"/>
          <p:cNvSpPr>
            <a:spLocks noChangeShapeType="1"/>
          </p:cNvSpPr>
          <p:nvPr/>
        </p:nvSpPr>
        <p:spPr bwMode="auto">
          <a:xfrm flipH="1">
            <a:off x="3405188" y="5410200"/>
            <a:ext cx="69850" cy="157163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4517" name="TextBox 4"/>
          <p:cNvSpPr txBox="1">
            <a:spLocks noChangeArrowheads="1"/>
          </p:cNvSpPr>
          <p:nvPr/>
        </p:nvSpPr>
        <p:spPr bwMode="auto">
          <a:xfrm>
            <a:off x="6530975" y="5178425"/>
            <a:ext cx="989013" cy="3683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Font typeface="Arial" charset="0"/>
              <a:buChar char="•"/>
              <a:defRPr sz="28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D86723"/>
              </a:buClr>
              <a:buFont typeface="Arial" charset="0"/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680900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800" b="1">
                <a:solidFill>
                  <a:srgbClr val="FFFF00"/>
                </a:solidFill>
              </a:rPr>
              <a:t>Topsoil</a:t>
            </a:r>
          </a:p>
        </p:txBody>
      </p:sp>
      <p:sp>
        <p:nvSpPr>
          <p:cNvPr id="64518" name="TextBox 5"/>
          <p:cNvSpPr txBox="1">
            <a:spLocks noChangeArrowheads="1"/>
          </p:cNvSpPr>
          <p:nvPr/>
        </p:nvSpPr>
        <p:spPr bwMode="auto">
          <a:xfrm>
            <a:off x="6577013" y="5983288"/>
            <a:ext cx="1017587" cy="369887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Font typeface="Arial" charset="0"/>
              <a:buChar char="•"/>
              <a:defRPr sz="28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D86723"/>
              </a:buClr>
              <a:buFont typeface="Arial" charset="0"/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680900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800" b="1">
                <a:solidFill>
                  <a:srgbClr val="FFFF00"/>
                </a:solidFill>
              </a:rPr>
              <a:t>Subsoil</a:t>
            </a:r>
          </a:p>
        </p:txBody>
      </p:sp>
    </p:spTree>
    <p:extLst>
      <p:ext uri="{BB962C8B-B14F-4D97-AF65-F5344CB8AC3E}">
        <p14:creationId xmlns:p14="http://schemas.microsoft.com/office/powerpoint/2010/main" val="3450449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2" descr="mag-reinhar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0000">
              <a:alpha val="83922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65540" name="TextBox 5"/>
          <p:cNvSpPr txBox="1">
            <a:spLocks noChangeArrowheads="1"/>
          </p:cNvSpPr>
          <p:nvPr/>
        </p:nvSpPr>
        <p:spPr bwMode="auto">
          <a:xfrm>
            <a:off x="361950" y="377825"/>
            <a:ext cx="74866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Font typeface="Arial" charset="0"/>
              <a:buChar char="•"/>
              <a:defRPr sz="28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D86723"/>
              </a:buClr>
              <a:buFont typeface="Arial" charset="0"/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680900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2400" b="1" u="sng">
                <a:solidFill>
                  <a:srgbClr val="FFFF00"/>
                </a:solidFill>
              </a:rPr>
              <a:t>Survey Conditions and Summary: Magnetometry</a:t>
            </a:r>
          </a:p>
        </p:txBody>
      </p:sp>
      <p:sp>
        <p:nvSpPr>
          <p:cNvPr id="65541" name="TextBox 6"/>
          <p:cNvSpPr txBox="1">
            <a:spLocks noChangeArrowheads="1"/>
          </p:cNvSpPr>
          <p:nvPr/>
        </p:nvSpPr>
        <p:spPr bwMode="auto">
          <a:xfrm>
            <a:off x="252413" y="1482725"/>
            <a:ext cx="855980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Font typeface="Arial" charset="0"/>
              <a:buChar char="•"/>
              <a:defRPr sz="28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D86723"/>
              </a:buClr>
              <a:buFont typeface="Arial" charset="0"/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680900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</a:pPr>
            <a:r>
              <a:rPr lang="en-US" altLang="en-US" sz="2400">
                <a:solidFill>
                  <a:schemeClr val="bg1"/>
                </a:solidFill>
              </a:rPr>
              <a:t>   Works good for:</a:t>
            </a: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798513" y="2092325"/>
            <a:ext cx="747553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Font typeface="Arial" charset="0"/>
              <a:buChar char="•"/>
              <a:defRPr sz="28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D86723"/>
              </a:buClr>
              <a:buFont typeface="Arial" charset="0"/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680900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2000" b="1">
                <a:solidFill>
                  <a:srgbClr val="FFFF00"/>
                </a:solidFill>
              </a:rPr>
              <a:t>- Thermal Features: </a:t>
            </a:r>
            <a:r>
              <a:rPr lang="en-US" altLang="en-US" sz="2000" b="1">
                <a:solidFill>
                  <a:schemeClr val="bg1"/>
                </a:solidFill>
              </a:rPr>
              <a:t>hearths, earth ovens, burned structures</a:t>
            </a:r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809625" y="2574925"/>
            <a:ext cx="837723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Font typeface="Arial" charset="0"/>
              <a:buChar char="•"/>
              <a:defRPr sz="28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D86723"/>
              </a:buClr>
              <a:buFont typeface="Arial" charset="0"/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680900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2000" b="1">
                <a:solidFill>
                  <a:srgbClr val="FFFF00"/>
                </a:solidFill>
              </a:rPr>
              <a:t>- Buried Pits with topsoil or midden: </a:t>
            </a:r>
            <a:r>
              <a:rPr lang="en-US" altLang="en-US" sz="2000" b="1">
                <a:solidFill>
                  <a:schemeClr val="bg1"/>
                </a:solidFill>
              </a:rPr>
              <a:t>trash pits, storage pits, burials</a:t>
            </a: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803275" y="3074988"/>
            <a:ext cx="17938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Font typeface="Arial" charset="0"/>
              <a:buChar char="•"/>
              <a:defRPr sz="28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D86723"/>
              </a:buClr>
              <a:buFont typeface="Arial" charset="0"/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680900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2000" b="1">
                <a:solidFill>
                  <a:srgbClr val="FFFF00"/>
                </a:solidFill>
              </a:rPr>
              <a:t>- Iron objects</a:t>
            </a:r>
            <a:endParaRPr lang="en-US" altLang="en-US" sz="2000" b="1">
              <a:solidFill>
                <a:schemeClr val="bg1"/>
              </a:solidFill>
            </a:endParaRPr>
          </a:p>
        </p:txBody>
      </p:sp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814388" y="3589338"/>
            <a:ext cx="693261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Font typeface="Arial" charset="0"/>
              <a:buChar char="•"/>
              <a:defRPr sz="28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D86723"/>
              </a:buClr>
              <a:buFont typeface="Arial" charset="0"/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680900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2000" b="1">
                <a:solidFill>
                  <a:srgbClr val="FFFF00"/>
                </a:solidFill>
              </a:rPr>
              <a:t>- Magnetic Rocks: </a:t>
            </a:r>
            <a:r>
              <a:rPr lang="en-US" altLang="en-US" sz="2000" b="1">
                <a:solidFill>
                  <a:schemeClr val="bg1"/>
                </a:solidFill>
              </a:rPr>
              <a:t>e.g., volcanic/igneous building stone</a:t>
            </a:r>
          </a:p>
        </p:txBody>
      </p:sp>
      <p:sp>
        <p:nvSpPr>
          <p:cNvPr id="65546" name="TextBox 16"/>
          <p:cNvSpPr txBox="1">
            <a:spLocks noChangeArrowheads="1"/>
          </p:cNvSpPr>
          <p:nvPr/>
        </p:nvSpPr>
        <p:spPr bwMode="auto">
          <a:xfrm>
            <a:off x="293688" y="4141788"/>
            <a:ext cx="8561387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Font typeface="Arial" charset="0"/>
              <a:buChar char="•"/>
              <a:defRPr sz="28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D86723"/>
              </a:buClr>
              <a:buFont typeface="Arial" charset="0"/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680900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</a:pPr>
            <a:r>
              <a:rPr lang="en-US" altLang="en-US" sz="2400">
                <a:solidFill>
                  <a:schemeClr val="bg1"/>
                </a:solidFill>
              </a:rPr>
              <a:t>   Works good in:</a:t>
            </a:r>
          </a:p>
        </p:txBody>
      </p:sp>
      <p:sp>
        <p:nvSpPr>
          <p:cNvPr id="18" name="TextBox 17"/>
          <p:cNvSpPr txBox="1">
            <a:spLocks noChangeArrowheads="1"/>
          </p:cNvSpPr>
          <p:nvPr/>
        </p:nvSpPr>
        <p:spPr bwMode="auto">
          <a:xfrm>
            <a:off x="773113" y="4792663"/>
            <a:ext cx="391001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Font typeface="Arial" charset="0"/>
              <a:buChar char="•"/>
              <a:defRPr sz="28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D86723"/>
              </a:buClr>
              <a:buFont typeface="Arial" charset="0"/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680900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2000" b="1">
                <a:solidFill>
                  <a:srgbClr val="FFFF00"/>
                </a:solidFill>
              </a:rPr>
              <a:t>- Open Areas, or Woods</a:t>
            </a:r>
          </a:p>
        </p:txBody>
      </p:sp>
      <p:sp>
        <p:nvSpPr>
          <p:cNvPr id="19" name="TextBox 18"/>
          <p:cNvSpPr txBox="1">
            <a:spLocks noChangeArrowheads="1"/>
          </p:cNvSpPr>
          <p:nvPr/>
        </p:nvSpPr>
        <p:spPr bwMode="auto">
          <a:xfrm>
            <a:off x="782638" y="5181600"/>
            <a:ext cx="391001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Font typeface="Arial" charset="0"/>
              <a:buChar char="•"/>
              <a:defRPr sz="28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D86723"/>
              </a:buClr>
              <a:buFont typeface="Arial" charset="0"/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680900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2000" b="1">
                <a:solidFill>
                  <a:srgbClr val="FFFF00"/>
                </a:solidFill>
              </a:rPr>
              <a:t>- All seasons</a:t>
            </a:r>
          </a:p>
        </p:txBody>
      </p:sp>
      <p:sp>
        <p:nvSpPr>
          <p:cNvPr id="20" name="TextBox 19"/>
          <p:cNvSpPr txBox="1">
            <a:spLocks noChangeArrowheads="1"/>
          </p:cNvSpPr>
          <p:nvPr/>
        </p:nvSpPr>
        <p:spPr bwMode="auto">
          <a:xfrm>
            <a:off x="793750" y="5618163"/>
            <a:ext cx="391001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Font typeface="Arial" charset="0"/>
              <a:buChar char="•"/>
              <a:defRPr sz="28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D86723"/>
              </a:buClr>
              <a:buFont typeface="Arial" charset="0"/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680900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2000" b="1">
                <a:solidFill>
                  <a:srgbClr val="FFFF00"/>
                </a:solidFill>
              </a:rPr>
              <a:t>- Rain or shine!</a:t>
            </a:r>
          </a:p>
        </p:txBody>
      </p:sp>
    </p:spTree>
    <p:extLst>
      <p:ext uri="{BB962C8B-B14F-4D97-AF65-F5344CB8AC3E}">
        <p14:creationId xmlns:p14="http://schemas.microsoft.com/office/powerpoint/2010/main" val="1426393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5" grpId="0"/>
      <p:bldP spid="18" grpId="0"/>
      <p:bldP spid="19" grpId="0"/>
      <p:bldP spid="20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805062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914" y="-112443"/>
            <a:ext cx="8686800" cy="7082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134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busy dat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9605" y="0"/>
            <a:ext cx="6083300" cy="7086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96686" y="865929"/>
            <a:ext cx="15813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FF00"/>
                </a:solidFill>
              </a:rPr>
              <a:t>Magnetic Data</a:t>
            </a:r>
            <a:endParaRPr lang="en-US" b="1" dirty="0">
              <a:solidFill>
                <a:srgbClr val="FFFF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37031" y="2006931"/>
            <a:ext cx="21006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Lots of Unknown</a:t>
            </a:r>
          </a:p>
          <a:p>
            <a:pPr algn="ctr"/>
            <a:r>
              <a:rPr lang="en-US" dirty="0" smtClean="0">
                <a:solidFill>
                  <a:schemeClr val="bg1"/>
                </a:solidFill>
              </a:rPr>
              <a:t>Magnetic Anomalies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8219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 flipH="1" flipV="1">
            <a:off x="261254" y="914399"/>
            <a:ext cx="8697686" cy="496388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456" y="1023256"/>
            <a:ext cx="8481010" cy="4637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134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2" descr="Figure_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53689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5" descr="Figure_7"/>
          <p:cNvPicPr>
            <a:picLocks noChangeAspect="1" noChangeArrowheads="1"/>
          </p:cNvPicPr>
          <p:nvPr/>
        </p:nvPicPr>
        <p:blipFill>
          <a:blip r:embed="rId2" cstate="print"/>
          <a:srcRect l="24127" t="26668" r="48906" b="54445"/>
          <a:stretch>
            <a:fillRect/>
          </a:stretch>
        </p:blipFill>
        <p:spPr bwMode="auto">
          <a:xfrm>
            <a:off x="3352800" y="1375745"/>
            <a:ext cx="5791200" cy="5183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6326274" y="356259"/>
            <a:ext cx="182056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Typical Cemetery</a:t>
            </a:r>
          </a:p>
          <a:p>
            <a:pPr algn="ctr"/>
            <a:r>
              <a:rPr lang="en-US" b="1" dirty="0" smtClean="0">
                <a:solidFill>
                  <a:schemeClr val="bg1"/>
                </a:solidFill>
              </a:rPr>
              <a:t>Columbus, OH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956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1" descr="mag data results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8938" y="0"/>
            <a:ext cx="47561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 descr="mag data results.jpg"/>
          <p:cNvPicPr>
            <a:picLocks noChangeAspect="1"/>
          </p:cNvPicPr>
          <p:nvPr/>
        </p:nvPicPr>
        <p:blipFill>
          <a:blip r:embed="rId3" cstate="print"/>
          <a:srcRect l="5592" t="21991" r="33727" b="21906"/>
          <a:stretch>
            <a:fillRect/>
          </a:stretch>
        </p:blipFill>
        <p:spPr bwMode="auto">
          <a:xfrm>
            <a:off x="3022518" y="855026"/>
            <a:ext cx="6210300" cy="828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6127667" y="104345"/>
            <a:ext cx="208351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19</a:t>
            </a:r>
            <a:r>
              <a:rPr lang="en-US" b="1" baseline="30000" dirty="0" smtClean="0">
                <a:solidFill>
                  <a:schemeClr val="bg1"/>
                </a:solidFill>
              </a:rPr>
              <a:t>th</a:t>
            </a:r>
            <a:r>
              <a:rPr lang="en-US" b="1" dirty="0" smtClean="0">
                <a:solidFill>
                  <a:schemeClr val="bg1"/>
                </a:solidFill>
              </a:rPr>
              <a:t> Cent. Cemetery</a:t>
            </a:r>
          </a:p>
          <a:p>
            <a:pPr algn="ctr"/>
            <a:r>
              <a:rPr lang="en-US" b="1" dirty="0" smtClean="0">
                <a:solidFill>
                  <a:schemeClr val="bg1"/>
                </a:solidFill>
              </a:rPr>
              <a:t>Parkersburg, WV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2811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1" descr="Bell magnetic data image.jpg"/>
          <p:cNvPicPr>
            <a:picLocks noChangeAspect="1"/>
          </p:cNvPicPr>
          <p:nvPr/>
        </p:nvPicPr>
        <p:blipFill rotWithShape="1">
          <a:blip r:embed="rId2" cstate="print"/>
          <a:srcRect t="4127"/>
          <a:stretch/>
        </p:blipFill>
        <p:spPr bwMode="auto">
          <a:xfrm>
            <a:off x="239449" y="73500"/>
            <a:ext cx="5668509" cy="6773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6582001" y="805543"/>
            <a:ext cx="19301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Modern Cemetery</a:t>
            </a:r>
          </a:p>
          <a:p>
            <a:pPr algn="ctr"/>
            <a:r>
              <a:rPr lang="en-US" dirty="0" smtClean="0">
                <a:solidFill>
                  <a:schemeClr val="bg1"/>
                </a:solidFill>
              </a:rPr>
              <a:t>early 1900s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749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bb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8742" y="3175"/>
            <a:ext cx="8777287" cy="685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6444342" y="2275113"/>
            <a:ext cx="228966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Hopewell Settlements</a:t>
            </a:r>
          </a:p>
          <a:p>
            <a:pPr algn="ctr"/>
            <a:r>
              <a:rPr lang="en-US" dirty="0" smtClean="0">
                <a:solidFill>
                  <a:schemeClr val="bg1"/>
                </a:solidFill>
              </a:rPr>
              <a:t>ca. 1700 years old</a:t>
            </a:r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6" name="Straight Arrow Connector 5"/>
          <p:cNvCxnSpPr/>
          <p:nvPr/>
        </p:nvCxnSpPr>
        <p:spPr>
          <a:xfrm flipH="1">
            <a:off x="2569463" y="3823854"/>
            <a:ext cx="997527" cy="1282536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/>
          <p:cNvSpPr/>
          <p:nvPr/>
        </p:nvSpPr>
        <p:spPr>
          <a:xfrm rot="2517501">
            <a:off x="352518" y="2036733"/>
            <a:ext cx="1864426" cy="1769423"/>
          </a:xfrm>
          <a:prstGeom prst="rect">
            <a:avLst/>
          </a:prstGeom>
          <a:solidFill>
            <a:srgbClr val="FF0000">
              <a:alpha val="69804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Group 11"/>
          <p:cNvGrpSpPr/>
          <p:nvPr/>
        </p:nvGrpSpPr>
        <p:grpSpPr>
          <a:xfrm>
            <a:off x="2778826" y="4821382"/>
            <a:ext cx="707233" cy="1624940"/>
            <a:chOff x="2778826" y="4821382"/>
            <a:chExt cx="707233" cy="1624940"/>
          </a:xfrm>
        </p:grpSpPr>
        <p:sp>
          <p:nvSpPr>
            <p:cNvPr id="9" name="Oval 8"/>
            <p:cNvSpPr/>
            <p:nvPr/>
          </p:nvSpPr>
          <p:spPr>
            <a:xfrm>
              <a:off x="3196659" y="4821382"/>
              <a:ext cx="289400" cy="285008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/>
            <p:cNvSpPr/>
            <p:nvPr/>
          </p:nvSpPr>
          <p:spPr>
            <a:xfrm>
              <a:off x="2778826" y="5876306"/>
              <a:ext cx="289400" cy="285008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/>
            <p:cNvSpPr/>
            <p:nvPr/>
          </p:nvSpPr>
          <p:spPr>
            <a:xfrm>
              <a:off x="3196659" y="6161314"/>
              <a:ext cx="289400" cy="285008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70134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97" t="20869" b="13683"/>
          <a:stretch>
            <a:fillRect/>
          </a:stretch>
        </p:blipFill>
        <p:spPr bwMode="auto">
          <a:xfrm>
            <a:off x="217719" y="185151"/>
            <a:ext cx="8689295" cy="6585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5" name="TextBox 3"/>
          <p:cNvSpPr txBox="1">
            <a:spLocks noChangeArrowheads="1"/>
          </p:cNvSpPr>
          <p:nvPr/>
        </p:nvSpPr>
        <p:spPr bwMode="auto">
          <a:xfrm>
            <a:off x="6573838" y="476471"/>
            <a:ext cx="1893887" cy="646112"/>
          </a:xfrm>
          <a:prstGeom prst="rect">
            <a:avLst/>
          </a:prstGeom>
          <a:solidFill>
            <a:schemeClr val="tx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Font typeface="Arial" charset="0"/>
              <a:buChar char="•"/>
              <a:defRPr sz="28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D86723"/>
              </a:buClr>
              <a:buFont typeface="Arial" charset="0"/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680900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800" b="1">
                <a:solidFill>
                  <a:schemeClr val="bg1"/>
                </a:solidFill>
              </a:rPr>
              <a:t>Steel Group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800" b="1">
                <a:solidFill>
                  <a:schemeClr val="bg1"/>
                </a:solidFill>
              </a:rPr>
              <a:t>Southern Ohio</a:t>
            </a:r>
          </a:p>
        </p:txBody>
      </p:sp>
      <p:sp>
        <p:nvSpPr>
          <p:cNvPr id="8196" name="TextBox 5"/>
          <p:cNvSpPr txBox="1">
            <a:spLocks noChangeArrowheads="1"/>
          </p:cNvSpPr>
          <p:nvPr/>
        </p:nvSpPr>
        <p:spPr bwMode="auto">
          <a:xfrm>
            <a:off x="630238" y="551083"/>
            <a:ext cx="1976437" cy="5842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Font typeface="Arial" charset="0"/>
              <a:buChar char="•"/>
              <a:defRPr sz="28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D86723"/>
              </a:buClr>
              <a:buFont typeface="Arial" charset="0"/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680900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600" b="1">
                <a:solidFill>
                  <a:srgbClr val="FFFF00"/>
                </a:solidFill>
              </a:rPr>
              <a:t>Magnetic Gradient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600" b="1">
                <a:solidFill>
                  <a:srgbClr val="FFFF00"/>
                </a:solidFill>
              </a:rPr>
              <a:t>Data</a:t>
            </a:r>
          </a:p>
        </p:txBody>
      </p:sp>
      <p:sp>
        <p:nvSpPr>
          <p:cNvPr id="8197" name="TextBox 4"/>
          <p:cNvSpPr txBox="1">
            <a:spLocks noChangeArrowheads="1"/>
          </p:cNvSpPr>
          <p:nvPr/>
        </p:nvSpPr>
        <p:spPr bwMode="auto">
          <a:xfrm>
            <a:off x="6454775" y="1778221"/>
            <a:ext cx="2132013" cy="73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Font typeface="Arial" charset="0"/>
              <a:buChar char="•"/>
              <a:defRPr sz="28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D86723"/>
              </a:buClr>
              <a:buFont typeface="Arial" charset="0"/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680900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400" b="1" dirty="0">
                <a:solidFill>
                  <a:schemeClr val="bg1"/>
                </a:solidFill>
              </a:rPr>
              <a:t>Hopewell (c. A.D. 100) 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400" b="1" dirty="0">
                <a:solidFill>
                  <a:schemeClr val="bg1"/>
                </a:solidFill>
              </a:rPr>
              <a:t>ditch and embankment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400" b="1" dirty="0">
                <a:solidFill>
                  <a:schemeClr val="bg1"/>
                </a:solidFill>
              </a:rPr>
              <a:t>earthworks</a:t>
            </a:r>
          </a:p>
        </p:txBody>
      </p:sp>
    </p:spTree>
    <p:extLst>
      <p:ext uri="{BB962C8B-B14F-4D97-AF65-F5344CB8AC3E}">
        <p14:creationId xmlns:p14="http://schemas.microsoft.com/office/powerpoint/2010/main" val="1209191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995" y="239485"/>
            <a:ext cx="9160139" cy="6291943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3585387" y="3657599"/>
            <a:ext cx="853097" cy="843148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67904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502" y="0"/>
            <a:ext cx="9227103" cy="6640287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331028" y="3690257"/>
            <a:ext cx="925285" cy="936171"/>
          </a:xfrm>
          <a:prstGeom prst="rect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79" t="57706" r="53047" b="31147"/>
          <a:stretch/>
        </p:blipFill>
        <p:spPr>
          <a:xfrm>
            <a:off x="534284" y="146284"/>
            <a:ext cx="8093529" cy="6711716"/>
          </a:xfrm>
          <a:prstGeom prst="rect">
            <a:avLst/>
          </a:prstGeom>
          <a:solidFill>
            <a:srgbClr val="000000">
              <a:shade val="95000"/>
            </a:srgbClr>
          </a:solidFill>
          <a:ln w="444500" cap="sq">
            <a:solidFill>
              <a:srgbClr val="000000"/>
            </a:solidFill>
            <a:miter lim="800000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</p:spPr>
      </p:pic>
      <p:sp>
        <p:nvSpPr>
          <p:cNvPr id="5" name="Oval 4"/>
          <p:cNvSpPr/>
          <p:nvPr/>
        </p:nvSpPr>
        <p:spPr>
          <a:xfrm>
            <a:off x="1534890" y="631363"/>
            <a:ext cx="2884713" cy="2982686"/>
          </a:xfrm>
          <a:prstGeom prst="ellipse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51344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opewells&amp;d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5889" y="0"/>
            <a:ext cx="8952222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18654" y="249381"/>
            <a:ext cx="2775119" cy="615553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Hopewell Mound Group</a:t>
            </a:r>
          </a:p>
          <a:p>
            <a:r>
              <a:rPr lang="en-US" sz="1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Squier and Davis c. 1846</a:t>
            </a:r>
            <a:endParaRPr lang="en-US" sz="16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5388429" y="1752600"/>
            <a:ext cx="816427" cy="2177142"/>
            <a:chOff x="5388429" y="1752600"/>
            <a:chExt cx="816427" cy="2177142"/>
          </a:xfrm>
        </p:grpSpPr>
        <p:sp>
          <p:nvSpPr>
            <p:cNvPr id="4" name="Oval 3"/>
            <p:cNvSpPr/>
            <p:nvPr/>
          </p:nvSpPr>
          <p:spPr>
            <a:xfrm>
              <a:off x="5388429" y="1752600"/>
              <a:ext cx="468086" cy="435428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Oval 4"/>
            <p:cNvSpPr/>
            <p:nvPr/>
          </p:nvSpPr>
          <p:spPr>
            <a:xfrm>
              <a:off x="5622471" y="3429000"/>
              <a:ext cx="582385" cy="500742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246960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Hopewell.jpg"/>
          <p:cNvPicPr>
            <a:picLocks noChangeAspect="1"/>
          </p:cNvPicPr>
          <p:nvPr/>
        </p:nvPicPr>
        <p:blipFill>
          <a:blip r:embed="rId2" cstate="print"/>
          <a:srcRect l="25307" t="11111" r="13989" b="42222"/>
          <a:stretch>
            <a:fillRect/>
          </a:stretch>
        </p:blipFill>
        <p:spPr>
          <a:xfrm>
            <a:off x="-685801" y="-228600"/>
            <a:ext cx="9954987" cy="708660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28600" y="228600"/>
            <a:ext cx="3005375" cy="923330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sz="2200" b="1" dirty="0" smtClean="0">
                <a:solidFill>
                  <a:srgbClr val="FFFF00"/>
                </a:solidFill>
              </a:rPr>
              <a:t>Hopewell Mound Group</a:t>
            </a:r>
          </a:p>
          <a:p>
            <a:r>
              <a:rPr lang="en-US" sz="1600" b="1" dirty="0" smtClean="0">
                <a:solidFill>
                  <a:schemeClr val="bg1"/>
                </a:solidFill>
              </a:rPr>
              <a:t>Shaded Relief Map</a:t>
            </a:r>
          </a:p>
          <a:p>
            <a:r>
              <a:rPr lang="en-US" sz="1600" b="1" dirty="0" err="1" smtClean="0">
                <a:solidFill>
                  <a:schemeClr val="bg1"/>
                </a:solidFill>
              </a:rPr>
              <a:t>LiDAR</a:t>
            </a:r>
            <a:r>
              <a:rPr lang="en-US" sz="1600" b="1" dirty="0" smtClean="0">
                <a:solidFill>
                  <a:schemeClr val="bg1"/>
                </a:solidFill>
              </a:rPr>
              <a:t> Data (2006)</a:t>
            </a:r>
            <a:endParaRPr lang="en-US" sz="1600" b="1" dirty="0">
              <a:solidFill>
                <a:schemeClr val="bg1"/>
              </a:solidFill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5513617" y="2590811"/>
            <a:ext cx="751111" cy="1752588"/>
            <a:chOff x="5453745" y="2177154"/>
            <a:chExt cx="751111" cy="1752588"/>
          </a:xfrm>
        </p:grpSpPr>
        <p:sp>
          <p:nvSpPr>
            <p:cNvPr id="7" name="Oval 6"/>
            <p:cNvSpPr/>
            <p:nvPr/>
          </p:nvSpPr>
          <p:spPr>
            <a:xfrm>
              <a:off x="5453745" y="2177154"/>
              <a:ext cx="468086" cy="435428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Oval 7"/>
            <p:cNvSpPr/>
            <p:nvPr/>
          </p:nvSpPr>
          <p:spPr>
            <a:xfrm>
              <a:off x="5622471" y="3429000"/>
              <a:ext cx="582385" cy="500742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055982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MG Final Prelim Mag Data.jpg"/>
          <p:cNvPicPr>
            <a:picLocks noChangeAspect="1"/>
          </p:cNvPicPr>
          <p:nvPr/>
        </p:nvPicPr>
        <p:blipFill>
          <a:blip r:embed="rId2" cstate="print"/>
          <a:srcRect l="8911" t="5556" b="5556"/>
          <a:stretch>
            <a:fillRect/>
          </a:stretch>
        </p:blipFill>
        <p:spPr>
          <a:xfrm>
            <a:off x="794655" y="-20485"/>
            <a:ext cx="7696200" cy="6896276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3894362" y="1621971"/>
            <a:ext cx="538841" cy="576943"/>
          </a:xfrm>
          <a:prstGeom prst="ellipse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Arrow Connector 6"/>
          <p:cNvCxnSpPr/>
          <p:nvPr/>
        </p:nvCxnSpPr>
        <p:spPr>
          <a:xfrm flipH="1">
            <a:off x="4642755" y="3427653"/>
            <a:ext cx="810191" cy="1010532"/>
          </a:xfrm>
          <a:prstGeom prst="straightConnector1">
            <a:avLst/>
          </a:prstGeom>
          <a:ln w="762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HMG Final Prelim Mag Data.jpg"/>
          <p:cNvPicPr>
            <a:picLocks noChangeAspect="1"/>
          </p:cNvPicPr>
          <p:nvPr/>
        </p:nvPicPr>
        <p:blipFill rotWithShape="1">
          <a:blip r:embed="rId2" cstate="print"/>
          <a:srcRect l="48850" t="60259" r="42389" b="30901"/>
          <a:stretch/>
        </p:blipFill>
        <p:spPr>
          <a:xfrm>
            <a:off x="1567539" y="1127866"/>
            <a:ext cx="5192486" cy="4810682"/>
          </a:xfrm>
          <a:prstGeom prst="rect">
            <a:avLst/>
          </a:prstGeom>
          <a:solidFill>
            <a:srgbClr val="000000">
              <a:shade val="95000"/>
            </a:srgbClr>
          </a:solidFill>
          <a:ln w="444500" cap="sq">
            <a:solidFill>
              <a:srgbClr val="000000"/>
            </a:solidFill>
            <a:miter lim="800000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816600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399" y="152400"/>
            <a:ext cx="6246873" cy="65532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705600" y="381000"/>
            <a:ext cx="21216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FF00"/>
                </a:solidFill>
              </a:rPr>
              <a:t>Aiken Mound Group</a:t>
            </a:r>
            <a:endParaRPr lang="en-US" b="1" dirty="0">
              <a:solidFill>
                <a:srgbClr val="FFFF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955978" y="1709057"/>
            <a:ext cx="15813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Magnetic Data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5486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1140" y="95576"/>
            <a:ext cx="5486400" cy="631850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82787"/>
            <a:ext cx="3617758" cy="463221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88187" y="424544"/>
            <a:ext cx="28916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Beloit College Mound Group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729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956" y="0"/>
            <a:ext cx="6026985" cy="682026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284"/>
          <a:stretch/>
        </p:blipFill>
        <p:spPr>
          <a:xfrm>
            <a:off x="-155870" y="-178258"/>
            <a:ext cx="9455987" cy="713904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6375" y="-178258"/>
            <a:ext cx="6049715" cy="7139043"/>
          </a:xfrm>
          <a:prstGeom prst="rect">
            <a:avLst/>
          </a:prstGeom>
          <a:solidFill>
            <a:srgbClr val="000000">
              <a:shade val="95000"/>
            </a:srgbClr>
          </a:solidFill>
          <a:ln w="444500" cap="sq">
            <a:solidFill>
              <a:srgbClr val="000000"/>
            </a:solidFill>
            <a:miter lim="800000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61916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erex Mag at Hahn Village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628" y="443366"/>
            <a:ext cx="8843785" cy="58812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0" y="359229"/>
            <a:ext cx="9144000" cy="6139542"/>
          </a:xfrm>
          <a:prstGeom prst="rect">
            <a:avLst/>
          </a:prstGeom>
          <a:solidFill>
            <a:srgbClr val="000000">
              <a:alpha val="6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566057" y="751114"/>
            <a:ext cx="21365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u="sng" dirty="0" smtClean="0">
                <a:solidFill>
                  <a:srgbClr val="FFFF00"/>
                </a:solidFill>
              </a:rPr>
              <a:t>Magnetics Summary</a:t>
            </a:r>
            <a:endParaRPr lang="en-US" b="1" u="sng" dirty="0">
              <a:solidFill>
                <a:srgbClr val="FFFF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17711" y="1654629"/>
            <a:ext cx="8783302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rabicParenBoth"/>
            </a:pPr>
            <a:r>
              <a:rPr lang="en-US" b="1" dirty="0" smtClean="0">
                <a:solidFill>
                  <a:schemeClr val="bg1"/>
                </a:solidFill>
              </a:rPr>
              <a:t>Good at detecting burned features and pits filled with topsoil/midden</a:t>
            </a:r>
          </a:p>
          <a:p>
            <a:pPr marL="342900" indent="-342900">
              <a:buAutoNum type="arabicParenBoth"/>
            </a:pPr>
            <a:endParaRPr lang="en-US" b="1" dirty="0">
              <a:solidFill>
                <a:schemeClr val="bg1"/>
              </a:solidFill>
            </a:endParaRPr>
          </a:p>
          <a:p>
            <a:pPr marL="342900" indent="-342900">
              <a:buAutoNum type="arabicParenBoth"/>
            </a:pPr>
            <a:r>
              <a:rPr lang="en-US" b="1" dirty="0" smtClean="0">
                <a:solidFill>
                  <a:schemeClr val="bg1"/>
                </a:solidFill>
              </a:rPr>
              <a:t>Can detect unburned graves, recent and ancient, but its rare—conditions must be right</a:t>
            </a:r>
          </a:p>
          <a:p>
            <a:pPr marL="342900" indent="-342900">
              <a:buAutoNum type="arabicParenBoth"/>
            </a:pPr>
            <a:endParaRPr lang="en-US" b="1" dirty="0">
              <a:solidFill>
                <a:schemeClr val="bg1"/>
              </a:solidFill>
            </a:endParaRPr>
          </a:p>
          <a:p>
            <a:pPr marL="342900" indent="-342900">
              <a:buAutoNum type="arabicParenBoth"/>
            </a:pPr>
            <a:r>
              <a:rPr lang="en-US" b="1" dirty="0" smtClean="0">
                <a:solidFill>
                  <a:schemeClr val="bg1"/>
                </a:solidFill>
              </a:rPr>
              <a:t>A good tool for studying mound sites</a:t>
            </a:r>
          </a:p>
          <a:p>
            <a:pPr marL="342900" indent="-342900">
              <a:buAutoNum type="arabicParenBoth"/>
            </a:pPr>
            <a:endParaRPr lang="en-US" b="1" dirty="0">
              <a:solidFill>
                <a:schemeClr val="bg1"/>
              </a:solidFill>
            </a:endParaRPr>
          </a:p>
          <a:p>
            <a:pPr marL="342900" indent="-342900">
              <a:buAutoNum type="arabicParenBoth"/>
            </a:pP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3534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146" name="Picture 11" descr="radiodetection-rd100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3352800"/>
            <a:ext cx="3708400" cy="370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4147" name="Picture 10" descr="ids-gpr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14700"/>
            <a:ext cx="4724400" cy="354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4148" name="Picture 9" descr="GSSI radar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0400" y="0"/>
            <a:ext cx="4673600" cy="35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4149" name="Picture 8" descr="IMG_3302.JPG"/>
          <p:cNvPicPr>
            <a:picLocks noChangeAspect="1"/>
          </p:cNvPicPr>
          <p:nvPr/>
        </p:nvPicPr>
        <p:blipFill>
          <a:blip r:embed="rId5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38" t="57196" r="59244" b="18884"/>
          <a:stretch>
            <a:fillRect/>
          </a:stretch>
        </p:blipFill>
        <p:spPr bwMode="auto">
          <a:xfrm>
            <a:off x="0" y="-228600"/>
            <a:ext cx="4495800" cy="358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4150" name="TextBox 7"/>
          <p:cNvSpPr txBox="1">
            <a:spLocks noChangeArrowheads="1"/>
          </p:cNvSpPr>
          <p:nvPr/>
        </p:nvSpPr>
        <p:spPr bwMode="auto">
          <a:xfrm>
            <a:off x="990600" y="3124200"/>
            <a:ext cx="6594475" cy="708025"/>
          </a:xfrm>
          <a:prstGeom prst="rect">
            <a:avLst/>
          </a:prstGeom>
          <a:solidFill>
            <a:schemeClr val="tx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Font typeface="Arial" charset="0"/>
              <a:buChar char="•"/>
              <a:defRPr sz="28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D86723"/>
              </a:buClr>
              <a:buFont typeface="Arial" charset="0"/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680900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4000" b="1" dirty="0" smtClean="0">
                <a:solidFill>
                  <a:schemeClr val="bg1"/>
                </a:solidFill>
                <a:cs typeface="Arial" charset="0"/>
              </a:rPr>
              <a:t>Ground-Penetrating </a:t>
            </a:r>
            <a:r>
              <a:rPr lang="en-US" altLang="en-US" sz="4000" b="1" dirty="0">
                <a:solidFill>
                  <a:schemeClr val="bg1"/>
                </a:solidFill>
                <a:cs typeface="Arial" charset="0"/>
              </a:rPr>
              <a:t>Radar</a:t>
            </a:r>
          </a:p>
        </p:txBody>
      </p:sp>
    </p:spTree>
    <p:extLst>
      <p:ext uri="{BB962C8B-B14F-4D97-AF65-F5344CB8AC3E}">
        <p14:creationId xmlns:p14="http://schemas.microsoft.com/office/powerpoint/2010/main" val="914398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57200"/>
            <a:ext cx="9144000" cy="64008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pic>
        <p:nvPicPr>
          <p:cNvPr id="10243" name="Picture 2" descr="middlebas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64" b="7228"/>
          <a:stretch>
            <a:fillRect/>
          </a:stretch>
        </p:blipFill>
        <p:spPr bwMode="auto">
          <a:xfrm>
            <a:off x="1371600" y="914400"/>
            <a:ext cx="7239000" cy="553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4" name="Text Box 3"/>
          <p:cNvSpPr txBox="1">
            <a:spLocks noChangeArrowheads="1"/>
          </p:cNvSpPr>
          <p:nvPr/>
        </p:nvSpPr>
        <p:spPr bwMode="auto">
          <a:xfrm>
            <a:off x="604838" y="1616075"/>
            <a:ext cx="3560762" cy="339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Font typeface="Arial" charset="0"/>
              <a:buChar char="•"/>
              <a:defRPr sz="28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D86723"/>
              </a:buClr>
              <a:buFont typeface="Arial" charset="0"/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680900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600" b="1">
                <a:solidFill>
                  <a:schemeClr val="bg1"/>
                </a:solidFill>
              </a:rPr>
              <a:t>19</a:t>
            </a:r>
            <a:r>
              <a:rPr lang="en-US" altLang="en-US" sz="1600" b="1" baseline="30000">
                <a:solidFill>
                  <a:schemeClr val="bg1"/>
                </a:solidFill>
              </a:rPr>
              <a:t>th</a:t>
            </a:r>
            <a:r>
              <a:rPr lang="en-US" altLang="en-US" sz="1600" b="1">
                <a:solidFill>
                  <a:schemeClr val="bg1"/>
                </a:solidFill>
              </a:rPr>
              <a:t> Century Hotel and Club House</a:t>
            </a:r>
          </a:p>
        </p:txBody>
      </p:sp>
      <p:sp>
        <p:nvSpPr>
          <p:cNvPr id="10245" name="Text Box 4"/>
          <p:cNvSpPr txBox="1">
            <a:spLocks noChangeArrowheads="1"/>
          </p:cNvSpPr>
          <p:nvPr/>
        </p:nvSpPr>
        <p:spPr bwMode="auto">
          <a:xfrm>
            <a:off x="1143000" y="3048000"/>
            <a:ext cx="608013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Font typeface="Arial" charset="0"/>
              <a:buChar char="•"/>
              <a:defRPr sz="28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D86723"/>
              </a:buClr>
              <a:buFont typeface="Arial" charset="0"/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680900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600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10246" name="Text Box 5"/>
          <p:cNvSpPr txBox="1">
            <a:spLocks noChangeArrowheads="1"/>
          </p:cNvSpPr>
          <p:nvPr/>
        </p:nvSpPr>
        <p:spPr bwMode="auto">
          <a:xfrm>
            <a:off x="274638" y="698500"/>
            <a:ext cx="3449637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Font typeface="Arial" charset="0"/>
              <a:buChar char="•"/>
              <a:defRPr sz="28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D86723"/>
              </a:buClr>
              <a:buFont typeface="Arial" charset="0"/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680900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2400" b="1">
                <a:solidFill>
                  <a:srgbClr val="FFFF00"/>
                </a:solidFill>
              </a:rPr>
              <a:t>…less obvious results</a:t>
            </a:r>
          </a:p>
        </p:txBody>
      </p:sp>
      <p:sp>
        <p:nvSpPr>
          <p:cNvPr id="10247" name="Text Box 7"/>
          <p:cNvSpPr txBox="1">
            <a:spLocks noChangeArrowheads="1"/>
          </p:cNvSpPr>
          <p:nvPr/>
        </p:nvSpPr>
        <p:spPr bwMode="auto">
          <a:xfrm>
            <a:off x="904875" y="1997075"/>
            <a:ext cx="3021013" cy="30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Font typeface="Arial" charset="0"/>
              <a:buChar char="•"/>
              <a:defRPr sz="28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D86723"/>
              </a:buClr>
              <a:buFont typeface="Arial" charset="0"/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680900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400">
                <a:solidFill>
                  <a:schemeClr val="bg1"/>
                </a:solidFill>
              </a:rPr>
              <a:t>Middle Bass Island, Lake Erie, Ohio</a:t>
            </a:r>
          </a:p>
        </p:txBody>
      </p:sp>
      <p:sp>
        <p:nvSpPr>
          <p:cNvPr id="10248" name="TextBox 8"/>
          <p:cNvSpPr txBox="1">
            <a:spLocks noChangeArrowheads="1"/>
          </p:cNvSpPr>
          <p:nvPr/>
        </p:nvSpPr>
        <p:spPr bwMode="auto">
          <a:xfrm>
            <a:off x="4879975" y="514350"/>
            <a:ext cx="27622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Font typeface="Arial" charset="0"/>
              <a:buChar char="•"/>
              <a:defRPr sz="28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D86723"/>
              </a:buClr>
              <a:buFont typeface="Arial" charset="0"/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680900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800" b="1">
                <a:solidFill>
                  <a:schemeClr val="bg1"/>
                </a:solidFill>
              </a:rPr>
              <a:t>Magnetic Gradient Data</a:t>
            </a:r>
          </a:p>
        </p:txBody>
      </p:sp>
      <p:pic>
        <p:nvPicPr>
          <p:cNvPr id="10249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64" t="2924" r="58047" b="2904"/>
          <a:stretch>
            <a:fillRect/>
          </a:stretch>
        </p:blipFill>
        <p:spPr bwMode="auto">
          <a:xfrm>
            <a:off x="8113713" y="4102100"/>
            <a:ext cx="333375" cy="1363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50" name="TextBox 10"/>
          <p:cNvSpPr txBox="1">
            <a:spLocks noChangeArrowheads="1"/>
          </p:cNvSpPr>
          <p:nvPr/>
        </p:nvSpPr>
        <p:spPr bwMode="auto">
          <a:xfrm>
            <a:off x="8447088" y="3943350"/>
            <a:ext cx="595312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Font typeface="Arial" charset="0"/>
              <a:buChar char="•"/>
              <a:defRPr sz="28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D86723"/>
              </a:buClr>
              <a:buFont typeface="Arial" charset="0"/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680900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800" b="1">
                <a:solidFill>
                  <a:schemeClr val="bg1"/>
                </a:solidFill>
              </a:rPr>
              <a:t>5nT</a:t>
            </a:r>
          </a:p>
        </p:txBody>
      </p:sp>
      <p:sp>
        <p:nvSpPr>
          <p:cNvPr id="10251" name="TextBox 11"/>
          <p:cNvSpPr txBox="1">
            <a:spLocks noChangeArrowheads="1"/>
          </p:cNvSpPr>
          <p:nvPr/>
        </p:nvSpPr>
        <p:spPr bwMode="auto">
          <a:xfrm>
            <a:off x="8428038" y="5181600"/>
            <a:ext cx="67151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Font typeface="Arial" charset="0"/>
              <a:buChar char="•"/>
              <a:defRPr sz="28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D86723"/>
              </a:buClr>
              <a:buFont typeface="Arial" charset="0"/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680900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800" b="1">
                <a:solidFill>
                  <a:schemeClr val="bg1"/>
                </a:solidFill>
              </a:rPr>
              <a:t>-5nT</a:t>
            </a:r>
          </a:p>
        </p:txBody>
      </p:sp>
    </p:spTree>
    <p:extLst>
      <p:ext uri="{BB962C8B-B14F-4D97-AF65-F5344CB8AC3E}">
        <p14:creationId xmlns:p14="http://schemas.microsoft.com/office/powerpoint/2010/main" val="4128333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194" name="Picture 6" descr="GP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28600"/>
            <a:ext cx="6172200" cy="650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3" name="Group 22"/>
          <p:cNvGrpSpPr>
            <a:grpSpLocks/>
          </p:cNvGrpSpPr>
          <p:nvPr/>
        </p:nvGrpSpPr>
        <p:grpSpPr bwMode="auto">
          <a:xfrm>
            <a:off x="2819400" y="5715000"/>
            <a:ext cx="2889250" cy="476250"/>
            <a:chOff x="2819400" y="5715000"/>
            <a:chExt cx="2888463" cy="476088"/>
          </a:xfrm>
        </p:grpSpPr>
        <p:sp>
          <p:nvSpPr>
            <p:cNvPr id="136207" name="TextBox 4"/>
            <p:cNvSpPr txBox="1">
              <a:spLocks noChangeArrowheads="1"/>
            </p:cNvSpPr>
            <p:nvPr/>
          </p:nvSpPr>
          <p:spPr bwMode="auto">
            <a:xfrm>
              <a:off x="4495800" y="5791200"/>
              <a:ext cx="1212063" cy="399888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accent1"/>
                </a:buClr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Arial" charset="0"/>
                  <a:ea typeface="ＭＳ Ｐゴシック" pitchFamily="-84" charset="-128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2"/>
                </a:buClr>
                <a:buFont typeface="Arial" charset="0"/>
                <a:buChar char="•"/>
                <a:defRPr sz="2800">
                  <a:solidFill>
                    <a:schemeClr val="tx1"/>
                  </a:solidFill>
                  <a:latin typeface="Arial" charset="0"/>
                  <a:ea typeface="ＭＳ Ｐゴシック" pitchFamily="-8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rgbClr val="D86723"/>
                </a:buClr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Arial" charset="0"/>
                  <a:ea typeface="ＭＳ Ｐゴシック" pitchFamily="-8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rgbClr val="680900"/>
                </a:buClr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Arial" charset="0"/>
                  <a:ea typeface="ＭＳ Ｐゴシック" pitchFamily="-8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tx1"/>
                </a:buClr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Arial" charset="0"/>
                  <a:ea typeface="ＭＳ Ｐゴシック" pitchFamily="-84" charset="-128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Arial" charset="0"/>
                  <a:ea typeface="ＭＳ Ｐゴシック" pitchFamily="-84" charset="-128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Arial" charset="0"/>
                  <a:ea typeface="ＭＳ Ｐゴシック" pitchFamily="-84" charset="-128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Arial" charset="0"/>
                  <a:ea typeface="ＭＳ Ｐゴシック" pitchFamily="-84" charset="-128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Arial" charset="0"/>
                  <a:ea typeface="ＭＳ Ｐゴシック" pitchFamily="-8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en-US" sz="2000" b="1">
                  <a:solidFill>
                    <a:schemeClr val="bg1"/>
                  </a:solidFill>
                </a:rPr>
                <a:t>Antenna</a:t>
              </a:r>
            </a:p>
          </p:txBody>
        </p:sp>
        <p:cxnSp>
          <p:nvCxnSpPr>
            <p:cNvPr id="7" name="Straight Arrow Connector 6"/>
            <p:cNvCxnSpPr/>
            <p:nvPr/>
          </p:nvCxnSpPr>
          <p:spPr>
            <a:xfrm rot="10800000">
              <a:off x="2819400" y="5715000"/>
              <a:ext cx="1523585" cy="380870"/>
            </a:xfrm>
            <a:prstGeom prst="straightConnector1">
              <a:avLst/>
            </a:prstGeom>
            <a:ln w="25400">
              <a:solidFill>
                <a:schemeClr val="bg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5" name="Group 24"/>
          <p:cNvGrpSpPr>
            <a:grpSpLocks/>
          </p:cNvGrpSpPr>
          <p:nvPr/>
        </p:nvGrpSpPr>
        <p:grpSpPr bwMode="auto">
          <a:xfrm>
            <a:off x="762000" y="2743200"/>
            <a:ext cx="2590800" cy="2057400"/>
            <a:chOff x="762000" y="2743200"/>
            <a:chExt cx="2590800" cy="2057400"/>
          </a:xfrm>
        </p:grpSpPr>
        <p:cxnSp>
          <p:nvCxnSpPr>
            <p:cNvPr id="9" name="Straight Arrow Connector 8"/>
            <p:cNvCxnSpPr/>
            <p:nvPr/>
          </p:nvCxnSpPr>
          <p:spPr>
            <a:xfrm rot="16200000" flipH="1">
              <a:off x="1790700" y="3238500"/>
              <a:ext cx="1676400" cy="1447800"/>
            </a:xfrm>
            <a:prstGeom prst="straightConnector1">
              <a:avLst/>
            </a:prstGeom>
            <a:ln w="25400">
              <a:solidFill>
                <a:schemeClr val="bg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6206" name="TextBox 13"/>
            <p:cNvSpPr txBox="1">
              <a:spLocks noChangeArrowheads="1"/>
            </p:cNvSpPr>
            <p:nvPr/>
          </p:nvSpPr>
          <p:spPr bwMode="auto">
            <a:xfrm>
              <a:off x="762000" y="2743200"/>
              <a:ext cx="1067921" cy="40011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accent1"/>
                </a:buClr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Arial" charset="0"/>
                  <a:ea typeface="ＭＳ Ｐゴシック" pitchFamily="-84" charset="-128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2"/>
                </a:buClr>
                <a:buFont typeface="Arial" charset="0"/>
                <a:buChar char="•"/>
                <a:defRPr sz="2800">
                  <a:solidFill>
                    <a:schemeClr val="tx1"/>
                  </a:solidFill>
                  <a:latin typeface="Arial" charset="0"/>
                  <a:ea typeface="ＭＳ Ｐゴシック" pitchFamily="-8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rgbClr val="D86723"/>
                </a:buClr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Arial" charset="0"/>
                  <a:ea typeface="ＭＳ Ｐゴシック" pitchFamily="-8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rgbClr val="680900"/>
                </a:buClr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Arial" charset="0"/>
                  <a:ea typeface="ＭＳ Ｐゴシック" pitchFamily="-8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tx1"/>
                </a:buClr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Arial" charset="0"/>
                  <a:ea typeface="ＭＳ Ｐゴシック" pitchFamily="-84" charset="-128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Arial" charset="0"/>
                  <a:ea typeface="ＭＳ Ｐゴシック" pitchFamily="-84" charset="-128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Arial" charset="0"/>
                  <a:ea typeface="ＭＳ Ｐゴシック" pitchFamily="-84" charset="-128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Arial" charset="0"/>
                  <a:ea typeface="ＭＳ Ｐゴシック" pitchFamily="-84" charset="-128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Arial" charset="0"/>
                  <a:ea typeface="ＭＳ Ｐゴシック" pitchFamily="-8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en-US" sz="2000" b="1">
                  <a:solidFill>
                    <a:schemeClr val="bg1"/>
                  </a:solidFill>
                </a:rPr>
                <a:t>Battery</a:t>
              </a:r>
            </a:p>
          </p:txBody>
        </p:sp>
      </p:grpSp>
      <p:grpSp>
        <p:nvGrpSpPr>
          <p:cNvPr id="26" name="Group 25"/>
          <p:cNvGrpSpPr>
            <a:grpSpLocks/>
          </p:cNvGrpSpPr>
          <p:nvPr/>
        </p:nvGrpSpPr>
        <p:grpSpPr bwMode="auto">
          <a:xfrm>
            <a:off x="838200" y="1828800"/>
            <a:ext cx="2438400" cy="685800"/>
            <a:chOff x="838200" y="1828800"/>
            <a:chExt cx="2438400" cy="685800"/>
          </a:xfrm>
        </p:grpSpPr>
        <p:sp>
          <p:nvSpPr>
            <p:cNvPr id="136203" name="TextBox 7"/>
            <p:cNvSpPr txBox="1">
              <a:spLocks noChangeArrowheads="1"/>
            </p:cNvSpPr>
            <p:nvPr/>
          </p:nvSpPr>
          <p:spPr bwMode="auto">
            <a:xfrm>
              <a:off x="838200" y="1828800"/>
              <a:ext cx="1665841" cy="40011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accent1"/>
                </a:buClr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Arial" charset="0"/>
                  <a:ea typeface="ＭＳ Ｐゴシック" pitchFamily="-84" charset="-128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2"/>
                </a:buClr>
                <a:buFont typeface="Arial" charset="0"/>
                <a:buChar char="•"/>
                <a:defRPr sz="2800">
                  <a:solidFill>
                    <a:schemeClr val="tx1"/>
                  </a:solidFill>
                  <a:latin typeface="Arial" charset="0"/>
                  <a:ea typeface="ＭＳ Ｐゴシック" pitchFamily="-8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rgbClr val="D86723"/>
                </a:buClr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Arial" charset="0"/>
                  <a:ea typeface="ＭＳ Ｐゴシック" pitchFamily="-8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rgbClr val="680900"/>
                </a:buClr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Arial" charset="0"/>
                  <a:ea typeface="ＭＳ Ｐゴシック" pitchFamily="-8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tx1"/>
                </a:buClr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Arial" charset="0"/>
                  <a:ea typeface="ＭＳ Ｐゴシック" pitchFamily="-84" charset="-128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Arial" charset="0"/>
                  <a:ea typeface="ＭＳ Ｐゴシック" pitchFamily="-84" charset="-128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Arial" charset="0"/>
                  <a:ea typeface="ＭＳ Ｐゴシック" pitchFamily="-84" charset="-128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Arial" charset="0"/>
                  <a:ea typeface="ＭＳ Ｐゴシック" pitchFamily="-84" charset="-128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Arial" charset="0"/>
                  <a:ea typeface="ＭＳ Ｐゴシック" pitchFamily="-8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en-US" sz="2000" b="1">
                  <a:solidFill>
                    <a:schemeClr val="bg1"/>
                  </a:solidFill>
                </a:rPr>
                <a:t>Control Unit</a:t>
              </a:r>
            </a:p>
          </p:txBody>
        </p:sp>
        <p:cxnSp>
          <p:nvCxnSpPr>
            <p:cNvPr id="17" name="Straight Arrow Connector 16"/>
            <p:cNvCxnSpPr/>
            <p:nvPr/>
          </p:nvCxnSpPr>
          <p:spPr>
            <a:xfrm>
              <a:off x="2590800" y="2286000"/>
              <a:ext cx="685800" cy="228600"/>
            </a:xfrm>
            <a:prstGeom prst="straightConnector1">
              <a:avLst/>
            </a:prstGeom>
            <a:ln w="25400">
              <a:solidFill>
                <a:schemeClr val="bg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" name="Group 23"/>
          <p:cNvGrpSpPr>
            <a:grpSpLocks/>
          </p:cNvGrpSpPr>
          <p:nvPr/>
        </p:nvGrpSpPr>
        <p:grpSpPr bwMode="auto">
          <a:xfrm>
            <a:off x="3886200" y="4267200"/>
            <a:ext cx="2438400" cy="685800"/>
            <a:chOff x="3886200" y="4267200"/>
            <a:chExt cx="2437780" cy="685800"/>
          </a:xfrm>
        </p:grpSpPr>
        <p:sp>
          <p:nvSpPr>
            <p:cNvPr id="136201" name="TextBox 18"/>
            <p:cNvSpPr txBox="1">
              <a:spLocks noChangeArrowheads="1"/>
            </p:cNvSpPr>
            <p:nvPr/>
          </p:nvSpPr>
          <p:spPr bwMode="auto">
            <a:xfrm>
              <a:off x="4724399" y="4267200"/>
              <a:ext cx="1599581" cy="40011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accent1"/>
                </a:buClr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Arial" charset="0"/>
                  <a:ea typeface="ＭＳ Ｐゴシック" pitchFamily="-84" charset="-128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2"/>
                </a:buClr>
                <a:buFont typeface="Arial" charset="0"/>
                <a:buChar char="•"/>
                <a:defRPr sz="2800">
                  <a:solidFill>
                    <a:schemeClr val="tx1"/>
                  </a:solidFill>
                  <a:latin typeface="Arial" charset="0"/>
                  <a:ea typeface="ＭＳ Ｐゴシック" pitchFamily="-8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rgbClr val="D86723"/>
                </a:buClr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Arial" charset="0"/>
                  <a:ea typeface="ＭＳ Ｐゴシック" pitchFamily="-8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rgbClr val="680900"/>
                </a:buClr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Arial" charset="0"/>
                  <a:ea typeface="ＭＳ Ｐゴシック" pitchFamily="-8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tx1"/>
                </a:buClr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Arial" charset="0"/>
                  <a:ea typeface="ＭＳ Ｐゴシック" pitchFamily="-84" charset="-128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Arial" charset="0"/>
                  <a:ea typeface="ＭＳ Ｐゴシック" pitchFamily="-84" charset="-128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Arial" charset="0"/>
                  <a:ea typeface="ＭＳ Ｐゴシック" pitchFamily="-84" charset="-128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Arial" charset="0"/>
                  <a:ea typeface="ＭＳ Ｐゴシック" pitchFamily="-84" charset="-128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Arial" charset="0"/>
                  <a:ea typeface="ＭＳ Ｐゴシック" pitchFamily="-8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en-US" sz="2000" b="1">
                  <a:solidFill>
                    <a:schemeClr val="bg1"/>
                  </a:solidFill>
                </a:rPr>
                <a:t>Odometer</a:t>
              </a:r>
            </a:p>
          </p:txBody>
        </p:sp>
        <p:cxnSp>
          <p:nvCxnSpPr>
            <p:cNvPr id="20" name="Straight Arrow Connector 19"/>
            <p:cNvCxnSpPr/>
            <p:nvPr/>
          </p:nvCxnSpPr>
          <p:spPr>
            <a:xfrm rot="10800000" flipV="1">
              <a:off x="3886200" y="4724400"/>
              <a:ext cx="761806" cy="228600"/>
            </a:xfrm>
            <a:prstGeom prst="straightConnector1">
              <a:avLst/>
            </a:prstGeom>
            <a:ln w="25400">
              <a:solidFill>
                <a:schemeClr val="bg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7" name="Picture 5" descr="m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2763" y="731838"/>
            <a:ext cx="6091237" cy="442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29869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89038"/>
            <a:ext cx="9144000" cy="458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1714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Rectangle 2"/>
          <p:cNvSpPr>
            <a:spLocks noChangeArrowheads="1"/>
          </p:cNvSpPr>
          <p:nvPr/>
        </p:nvSpPr>
        <p:spPr bwMode="auto">
          <a:xfrm>
            <a:off x="1182688" y="2066925"/>
            <a:ext cx="1866900" cy="1838325"/>
          </a:xfrm>
          <a:prstGeom prst="rect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Font typeface="Arial" charset="0"/>
              <a:buChar char="•"/>
              <a:defRPr sz="28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D86723"/>
              </a:buClr>
              <a:buFont typeface="Arial" charset="0"/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680900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en-US" sz="1800"/>
          </a:p>
        </p:txBody>
      </p:sp>
      <p:sp>
        <p:nvSpPr>
          <p:cNvPr id="138243" name="Rectangle 3"/>
          <p:cNvSpPr>
            <a:spLocks noChangeArrowheads="1"/>
          </p:cNvSpPr>
          <p:nvPr/>
        </p:nvSpPr>
        <p:spPr bwMode="auto">
          <a:xfrm>
            <a:off x="1182688" y="3905250"/>
            <a:ext cx="1866900" cy="1930400"/>
          </a:xfrm>
          <a:prstGeom prst="rect">
            <a:avLst/>
          </a:prstGeom>
          <a:blipFill dpi="0" rotWithShape="0">
            <a:blip r:embed="rId3">
              <a:lum contrast="36000"/>
            </a:blip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Font typeface="Arial" charset="0"/>
              <a:buChar char="•"/>
              <a:defRPr sz="28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D86723"/>
              </a:buClr>
              <a:buFont typeface="Arial" charset="0"/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680900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en-US" sz="1800"/>
          </a:p>
        </p:txBody>
      </p:sp>
      <p:sp>
        <p:nvSpPr>
          <p:cNvPr id="4" name="Freeform 4"/>
          <p:cNvSpPr>
            <a:spLocks/>
          </p:cNvSpPr>
          <p:nvPr/>
        </p:nvSpPr>
        <p:spPr bwMode="auto">
          <a:xfrm>
            <a:off x="1524000" y="2085975"/>
            <a:ext cx="896938" cy="542925"/>
          </a:xfrm>
          <a:custGeom>
            <a:avLst/>
            <a:gdLst>
              <a:gd name="T0" fmla="*/ 2147483647 w 565"/>
              <a:gd name="T1" fmla="*/ 0 h 342"/>
              <a:gd name="T2" fmla="*/ 2147483647 w 565"/>
              <a:gd name="T3" fmla="*/ 2147483647 h 342"/>
              <a:gd name="T4" fmla="*/ 2147483647 w 565"/>
              <a:gd name="T5" fmla="*/ 2147483647 h 342"/>
              <a:gd name="T6" fmla="*/ 2147483647 w 565"/>
              <a:gd name="T7" fmla="*/ 2147483647 h 342"/>
              <a:gd name="T8" fmla="*/ 2147483647 w 565"/>
              <a:gd name="T9" fmla="*/ 2147483647 h 34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565"/>
              <a:gd name="T16" fmla="*/ 0 h 342"/>
              <a:gd name="T17" fmla="*/ 565 w 565"/>
              <a:gd name="T18" fmla="*/ 342 h 342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565" h="342">
                <a:moveTo>
                  <a:pt x="271" y="0"/>
                </a:moveTo>
                <a:cubicBezTo>
                  <a:pt x="234" y="14"/>
                  <a:pt x="0" y="57"/>
                  <a:pt x="49" y="84"/>
                </a:cubicBezTo>
                <a:cubicBezTo>
                  <a:pt x="98" y="111"/>
                  <a:pt x="565" y="132"/>
                  <a:pt x="565" y="162"/>
                </a:cubicBezTo>
                <a:cubicBezTo>
                  <a:pt x="565" y="192"/>
                  <a:pt x="92" y="234"/>
                  <a:pt x="49" y="264"/>
                </a:cubicBezTo>
                <a:cubicBezTo>
                  <a:pt x="6" y="294"/>
                  <a:pt x="264" y="329"/>
                  <a:pt x="307" y="342"/>
                </a:cubicBezTo>
              </a:path>
            </a:pathLst>
          </a:custGeom>
          <a:noFill/>
          <a:ln w="15875">
            <a:solidFill>
              <a:srgbClr val="8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>
            <a:spLocks/>
          </p:cNvSpPr>
          <p:nvPr/>
        </p:nvSpPr>
        <p:spPr bwMode="auto">
          <a:xfrm>
            <a:off x="1533525" y="3657600"/>
            <a:ext cx="896938" cy="542925"/>
          </a:xfrm>
          <a:custGeom>
            <a:avLst/>
            <a:gdLst>
              <a:gd name="T0" fmla="*/ 2147483647 w 565"/>
              <a:gd name="T1" fmla="*/ 0 h 342"/>
              <a:gd name="T2" fmla="*/ 2147483647 w 565"/>
              <a:gd name="T3" fmla="*/ 2147483647 h 342"/>
              <a:gd name="T4" fmla="*/ 2147483647 w 565"/>
              <a:gd name="T5" fmla="*/ 2147483647 h 342"/>
              <a:gd name="T6" fmla="*/ 2147483647 w 565"/>
              <a:gd name="T7" fmla="*/ 2147483647 h 342"/>
              <a:gd name="T8" fmla="*/ 2147483647 w 565"/>
              <a:gd name="T9" fmla="*/ 2147483647 h 34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565"/>
              <a:gd name="T16" fmla="*/ 0 h 342"/>
              <a:gd name="T17" fmla="*/ 565 w 565"/>
              <a:gd name="T18" fmla="*/ 342 h 342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565" h="342">
                <a:moveTo>
                  <a:pt x="271" y="0"/>
                </a:moveTo>
                <a:cubicBezTo>
                  <a:pt x="234" y="14"/>
                  <a:pt x="0" y="57"/>
                  <a:pt x="49" y="84"/>
                </a:cubicBezTo>
                <a:cubicBezTo>
                  <a:pt x="98" y="111"/>
                  <a:pt x="565" y="132"/>
                  <a:pt x="565" y="162"/>
                </a:cubicBezTo>
                <a:cubicBezTo>
                  <a:pt x="565" y="192"/>
                  <a:pt x="92" y="234"/>
                  <a:pt x="49" y="264"/>
                </a:cubicBezTo>
                <a:cubicBezTo>
                  <a:pt x="6" y="294"/>
                  <a:pt x="264" y="329"/>
                  <a:pt x="307" y="342"/>
                </a:cubicBezTo>
              </a:path>
            </a:pathLst>
          </a:cu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>
            <a:spLocks/>
          </p:cNvSpPr>
          <p:nvPr/>
        </p:nvSpPr>
        <p:spPr bwMode="auto">
          <a:xfrm flipH="1">
            <a:off x="1758950" y="3657600"/>
            <a:ext cx="469900" cy="542925"/>
          </a:xfrm>
          <a:custGeom>
            <a:avLst/>
            <a:gdLst>
              <a:gd name="T0" fmla="*/ 2147483647 w 296"/>
              <a:gd name="T1" fmla="*/ 0 h 342"/>
              <a:gd name="T2" fmla="*/ 2147483647 w 296"/>
              <a:gd name="T3" fmla="*/ 2147483647 h 342"/>
              <a:gd name="T4" fmla="*/ 2147483647 w 296"/>
              <a:gd name="T5" fmla="*/ 2147483647 h 342"/>
              <a:gd name="T6" fmla="*/ 2147483647 w 296"/>
              <a:gd name="T7" fmla="*/ 2147483647 h 342"/>
              <a:gd name="T8" fmla="*/ 2147483647 w 296"/>
              <a:gd name="T9" fmla="*/ 2147483647 h 34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96"/>
              <a:gd name="T16" fmla="*/ 0 h 342"/>
              <a:gd name="T17" fmla="*/ 296 w 296"/>
              <a:gd name="T18" fmla="*/ 342 h 342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96" h="342">
                <a:moveTo>
                  <a:pt x="141" y="0"/>
                </a:moveTo>
                <a:cubicBezTo>
                  <a:pt x="163" y="11"/>
                  <a:pt x="296" y="42"/>
                  <a:pt x="273" y="68"/>
                </a:cubicBezTo>
                <a:cubicBezTo>
                  <a:pt x="250" y="94"/>
                  <a:pt x="2" y="125"/>
                  <a:pt x="1" y="156"/>
                </a:cubicBezTo>
                <a:cubicBezTo>
                  <a:pt x="0" y="187"/>
                  <a:pt x="252" y="225"/>
                  <a:pt x="269" y="256"/>
                </a:cubicBezTo>
                <a:cubicBezTo>
                  <a:pt x="286" y="287"/>
                  <a:pt x="139" y="324"/>
                  <a:pt x="105" y="342"/>
                </a:cubicBezTo>
              </a:path>
            </a:pathLst>
          </a:custGeom>
          <a:noFill/>
          <a:ln w="15875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8247" name="Rectangle 7"/>
          <p:cNvSpPr>
            <a:spLocks noChangeArrowheads="1"/>
          </p:cNvSpPr>
          <p:nvPr/>
        </p:nvSpPr>
        <p:spPr bwMode="auto">
          <a:xfrm>
            <a:off x="1447800" y="1246188"/>
            <a:ext cx="1311275" cy="768350"/>
          </a:xfrm>
          <a:prstGeom prst="rect">
            <a:avLst/>
          </a:prstGeom>
          <a:solidFill>
            <a:srgbClr val="FF66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Font typeface="Arial" charset="0"/>
              <a:buChar char="•"/>
              <a:defRPr sz="28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D86723"/>
              </a:buClr>
              <a:buFont typeface="Arial" charset="0"/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680900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en-US" sz="1800"/>
          </a:p>
        </p:txBody>
      </p:sp>
      <p:sp>
        <p:nvSpPr>
          <p:cNvPr id="138248" name="Text Box 8"/>
          <p:cNvSpPr txBox="1">
            <a:spLocks noChangeArrowheads="1"/>
          </p:cNvSpPr>
          <p:nvPr/>
        </p:nvSpPr>
        <p:spPr bwMode="auto">
          <a:xfrm>
            <a:off x="1547813" y="1400175"/>
            <a:ext cx="113188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Font typeface="Arial" charset="0"/>
              <a:buChar char="•"/>
              <a:defRPr sz="28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D86723"/>
              </a:buClr>
              <a:buFont typeface="Arial" charset="0"/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680900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2000"/>
              <a:t>Antenna</a:t>
            </a:r>
          </a:p>
        </p:txBody>
      </p:sp>
      <p:sp>
        <p:nvSpPr>
          <p:cNvPr id="9" name="Freeform 10"/>
          <p:cNvSpPr>
            <a:spLocks/>
          </p:cNvSpPr>
          <p:nvPr/>
        </p:nvSpPr>
        <p:spPr bwMode="auto">
          <a:xfrm>
            <a:off x="3687763" y="2114550"/>
            <a:ext cx="741362" cy="4743450"/>
          </a:xfrm>
          <a:custGeom>
            <a:avLst/>
            <a:gdLst>
              <a:gd name="T0" fmla="*/ 2147483647 w 467"/>
              <a:gd name="T1" fmla="*/ 0 h 2988"/>
              <a:gd name="T2" fmla="*/ 2147483647 w 467"/>
              <a:gd name="T3" fmla="*/ 2147483647 h 2988"/>
              <a:gd name="T4" fmla="*/ 2147483647 w 467"/>
              <a:gd name="T5" fmla="*/ 2147483647 h 2988"/>
              <a:gd name="T6" fmla="*/ 2147483647 w 467"/>
              <a:gd name="T7" fmla="*/ 2147483647 h 2988"/>
              <a:gd name="T8" fmla="*/ 2147483647 w 467"/>
              <a:gd name="T9" fmla="*/ 2147483647 h 2988"/>
              <a:gd name="T10" fmla="*/ 2147483647 w 467"/>
              <a:gd name="T11" fmla="*/ 2147483647 h 2988"/>
              <a:gd name="T12" fmla="*/ 2147483647 w 467"/>
              <a:gd name="T13" fmla="*/ 2147483647 h 2988"/>
              <a:gd name="T14" fmla="*/ 2147483647 w 467"/>
              <a:gd name="T15" fmla="*/ 2147483647 h 2988"/>
              <a:gd name="T16" fmla="*/ 2147483647 w 467"/>
              <a:gd name="T17" fmla="*/ 2147483647 h 2988"/>
              <a:gd name="T18" fmla="*/ 2147483647 w 467"/>
              <a:gd name="T19" fmla="*/ 2147483647 h 2988"/>
              <a:gd name="T20" fmla="*/ 2147483647 w 467"/>
              <a:gd name="T21" fmla="*/ 2147483647 h 2988"/>
              <a:gd name="T22" fmla="*/ 2147483647 w 467"/>
              <a:gd name="T23" fmla="*/ 2147483647 h 2988"/>
              <a:gd name="T24" fmla="*/ 2147483647 w 467"/>
              <a:gd name="T25" fmla="*/ 2147483647 h 2988"/>
              <a:gd name="T26" fmla="*/ 2147483647 w 467"/>
              <a:gd name="T27" fmla="*/ 2147483647 h 2988"/>
              <a:gd name="T28" fmla="*/ 2147483647 w 467"/>
              <a:gd name="T29" fmla="*/ 2147483647 h 2988"/>
              <a:gd name="T30" fmla="*/ 2147483647 w 467"/>
              <a:gd name="T31" fmla="*/ 2147483647 h 2988"/>
              <a:gd name="T32" fmla="*/ 2147483647 w 467"/>
              <a:gd name="T33" fmla="*/ 2147483647 h 2988"/>
              <a:gd name="T34" fmla="*/ 2147483647 w 467"/>
              <a:gd name="T35" fmla="*/ 2147483647 h 2988"/>
              <a:gd name="T36" fmla="*/ 2147483647 w 467"/>
              <a:gd name="T37" fmla="*/ 2147483647 h 2988"/>
              <a:gd name="T38" fmla="*/ 2147483647 w 467"/>
              <a:gd name="T39" fmla="*/ 2147483647 h 2988"/>
              <a:gd name="T40" fmla="*/ 2147483647 w 467"/>
              <a:gd name="T41" fmla="*/ 2147483647 h 2988"/>
              <a:gd name="T42" fmla="*/ 2147483647 w 467"/>
              <a:gd name="T43" fmla="*/ 2147483647 h 2988"/>
              <a:gd name="T44" fmla="*/ 2147483647 w 467"/>
              <a:gd name="T45" fmla="*/ 2147483647 h 2988"/>
              <a:gd name="T46" fmla="*/ 2147483647 w 467"/>
              <a:gd name="T47" fmla="*/ 2147483647 h 2988"/>
              <a:gd name="T48" fmla="*/ 2147483647 w 467"/>
              <a:gd name="T49" fmla="*/ 2147483647 h 2988"/>
              <a:gd name="T50" fmla="*/ 2147483647 w 467"/>
              <a:gd name="T51" fmla="*/ 2147483647 h 2988"/>
              <a:gd name="T52" fmla="*/ 2147483647 w 467"/>
              <a:gd name="T53" fmla="*/ 2147483647 h 2988"/>
              <a:gd name="T54" fmla="*/ 2147483647 w 467"/>
              <a:gd name="T55" fmla="*/ 2147483647 h 2988"/>
              <a:gd name="T56" fmla="*/ 2147483647 w 467"/>
              <a:gd name="T57" fmla="*/ 2147483647 h 2988"/>
              <a:gd name="T58" fmla="*/ 2147483647 w 467"/>
              <a:gd name="T59" fmla="*/ 2147483647 h 2988"/>
              <a:gd name="T60" fmla="*/ 2147483647 w 467"/>
              <a:gd name="T61" fmla="*/ 2147483647 h 2988"/>
              <a:gd name="T62" fmla="*/ 2147483647 w 467"/>
              <a:gd name="T63" fmla="*/ 2147483647 h 2988"/>
              <a:gd name="T64" fmla="*/ 2147483647 w 467"/>
              <a:gd name="T65" fmla="*/ 2147483647 h 2988"/>
              <a:gd name="T66" fmla="*/ 2147483647 w 467"/>
              <a:gd name="T67" fmla="*/ 2147483647 h 2988"/>
              <a:gd name="T68" fmla="*/ 2147483647 w 467"/>
              <a:gd name="T69" fmla="*/ 2147483647 h 2988"/>
              <a:gd name="T70" fmla="*/ 2147483647 w 467"/>
              <a:gd name="T71" fmla="*/ 2147483647 h 2988"/>
              <a:gd name="T72" fmla="*/ 2147483647 w 467"/>
              <a:gd name="T73" fmla="*/ 2147483647 h 2988"/>
              <a:gd name="T74" fmla="*/ 2147483647 w 467"/>
              <a:gd name="T75" fmla="*/ 2147483647 h 2988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w 467"/>
              <a:gd name="T115" fmla="*/ 0 h 2988"/>
              <a:gd name="T116" fmla="*/ 467 w 467"/>
              <a:gd name="T117" fmla="*/ 2988 h 2988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T114" t="T115" r="T116" b="T117"/>
            <a:pathLst>
              <a:path w="467" h="2988">
                <a:moveTo>
                  <a:pt x="146" y="0"/>
                </a:moveTo>
                <a:cubicBezTo>
                  <a:pt x="83" y="13"/>
                  <a:pt x="21" y="29"/>
                  <a:pt x="74" y="40"/>
                </a:cubicBezTo>
                <a:cubicBezTo>
                  <a:pt x="127" y="52"/>
                  <a:pt x="467" y="57"/>
                  <a:pt x="464" y="75"/>
                </a:cubicBezTo>
                <a:cubicBezTo>
                  <a:pt x="461" y="94"/>
                  <a:pt x="112" y="132"/>
                  <a:pt x="56" y="151"/>
                </a:cubicBezTo>
                <a:cubicBezTo>
                  <a:pt x="0" y="169"/>
                  <a:pt x="113" y="183"/>
                  <a:pt x="128" y="191"/>
                </a:cubicBezTo>
                <a:cubicBezTo>
                  <a:pt x="143" y="200"/>
                  <a:pt x="143" y="188"/>
                  <a:pt x="146" y="196"/>
                </a:cubicBezTo>
                <a:cubicBezTo>
                  <a:pt x="149" y="205"/>
                  <a:pt x="146" y="159"/>
                  <a:pt x="146" y="246"/>
                </a:cubicBezTo>
                <a:cubicBezTo>
                  <a:pt x="146" y="334"/>
                  <a:pt x="144" y="622"/>
                  <a:pt x="143" y="724"/>
                </a:cubicBezTo>
                <a:cubicBezTo>
                  <a:pt x="142" y="827"/>
                  <a:pt x="144" y="830"/>
                  <a:pt x="143" y="860"/>
                </a:cubicBezTo>
                <a:cubicBezTo>
                  <a:pt x="142" y="890"/>
                  <a:pt x="142" y="892"/>
                  <a:pt x="140" y="905"/>
                </a:cubicBezTo>
                <a:cubicBezTo>
                  <a:pt x="138" y="919"/>
                  <a:pt x="135" y="931"/>
                  <a:pt x="134" y="941"/>
                </a:cubicBezTo>
                <a:cubicBezTo>
                  <a:pt x="133" y="951"/>
                  <a:pt x="137" y="963"/>
                  <a:pt x="134" y="971"/>
                </a:cubicBezTo>
                <a:cubicBezTo>
                  <a:pt x="131" y="979"/>
                  <a:pt x="115" y="975"/>
                  <a:pt x="114" y="990"/>
                </a:cubicBezTo>
                <a:cubicBezTo>
                  <a:pt x="113" y="1005"/>
                  <a:pt x="101" y="1039"/>
                  <a:pt x="126" y="1062"/>
                </a:cubicBezTo>
                <a:cubicBezTo>
                  <a:pt x="151" y="1085"/>
                  <a:pt x="261" y="1097"/>
                  <a:pt x="264" y="1128"/>
                </a:cubicBezTo>
                <a:cubicBezTo>
                  <a:pt x="267" y="1159"/>
                  <a:pt x="164" y="1208"/>
                  <a:pt x="144" y="1248"/>
                </a:cubicBezTo>
                <a:cubicBezTo>
                  <a:pt x="124" y="1288"/>
                  <a:pt x="146" y="1342"/>
                  <a:pt x="146" y="1368"/>
                </a:cubicBezTo>
                <a:cubicBezTo>
                  <a:pt x="146" y="1394"/>
                  <a:pt x="148" y="1387"/>
                  <a:pt x="146" y="1403"/>
                </a:cubicBezTo>
                <a:cubicBezTo>
                  <a:pt x="144" y="1419"/>
                  <a:pt x="131" y="1448"/>
                  <a:pt x="131" y="1464"/>
                </a:cubicBezTo>
                <a:cubicBezTo>
                  <a:pt x="131" y="1480"/>
                  <a:pt x="143" y="1471"/>
                  <a:pt x="146" y="1499"/>
                </a:cubicBezTo>
                <a:cubicBezTo>
                  <a:pt x="149" y="1528"/>
                  <a:pt x="149" y="1595"/>
                  <a:pt x="149" y="1635"/>
                </a:cubicBezTo>
                <a:cubicBezTo>
                  <a:pt x="149" y="1675"/>
                  <a:pt x="143" y="1710"/>
                  <a:pt x="143" y="1746"/>
                </a:cubicBezTo>
                <a:cubicBezTo>
                  <a:pt x="143" y="1781"/>
                  <a:pt x="146" y="1828"/>
                  <a:pt x="146" y="1851"/>
                </a:cubicBezTo>
                <a:cubicBezTo>
                  <a:pt x="146" y="1875"/>
                  <a:pt x="140" y="1862"/>
                  <a:pt x="140" y="1886"/>
                </a:cubicBezTo>
                <a:cubicBezTo>
                  <a:pt x="140" y="1910"/>
                  <a:pt x="148" y="1944"/>
                  <a:pt x="149" y="1997"/>
                </a:cubicBezTo>
                <a:cubicBezTo>
                  <a:pt x="150" y="2050"/>
                  <a:pt x="150" y="2151"/>
                  <a:pt x="149" y="2203"/>
                </a:cubicBezTo>
                <a:cubicBezTo>
                  <a:pt x="148" y="2255"/>
                  <a:pt x="146" y="2275"/>
                  <a:pt x="146" y="2309"/>
                </a:cubicBezTo>
                <a:cubicBezTo>
                  <a:pt x="146" y="2342"/>
                  <a:pt x="146" y="2371"/>
                  <a:pt x="146" y="2404"/>
                </a:cubicBezTo>
                <a:cubicBezTo>
                  <a:pt x="146" y="2437"/>
                  <a:pt x="151" y="2483"/>
                  <a:pt x="149" y="2505"/>
                </a:cubicBezTo>
                <a:cubicBezTo>
                  <a:pt x="147" y="2527"/>
                  <a:pt x="134" y="2524"/>
                  <a:pt x="134" y="2535"/>
                </a:cubicBezTo>
                <a:cubicBezTo>
                  <a:pt x="134" y="2547"/>
                  <a:pt x="147" y="2564"/>
                  <a:pt x="149" y="2576"/>
                </a:cubicBezTo>
                <a:cubicBezTo>
                  <a:pt x="151" y="2587"/>
                  <a:pt x="150" y="2594"/>
                  <a:pt x="149" y="2611"/>
                </a:cubicBezTo>
                <a:cubicBezTo>
                  <a:pt x="148" y="2627"/>
                  <a:pt x="142" y="2659"/>
                  <a:pt x="143" y="2676"/>
                </a:cubicBezTo>
                <a:cubicBezTo>
                  <a:pt x="144" y="2693"/>
                  <a:pt x="152" y="2693"/>
                  <a:pt x="152" y="2711"/>
                </a:cubicBezTo>
                <a:cubicBezTo>
                  <a:pt x="152" y="2730"/>
                  <a:pt x="147" y="2767"/>
                  <a:pt x="146" y="2787"/>
                </a:cubicBezTo>
                <a:cubicBezTo>
                  <a:pt x="145" y="2807"/>
                  <a:pt x="148" y="2804"/>
                  <a:pt x="146" y="2832"/>
                </a:cubicBezTo>
                <a:cubicBezTo>
                  <a:pt x="144" y="2861"/>
                  <a:pt x="137" y="2933"/>
                  <a:pt x="137" y="2958"/>
                </a:cubicBezTo>
                <a:cubicBezTo>
                  <a:pt x="137" y="2983"/>
                  <a:pt x="141" y="2985"/>
                  <a:pt x="146" y="2988"/>
                </a:cubicBezTo>
              </a:path>
            </a:pathLst>
          </a:custGeom>
          <a:noFill/>
          <a:ln w="127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10" name="Picture 12"/>
          <p:cNvPicPr>
            <a:picLocks noChangeAspect="1" noChangeArrowheads="1"/>
          </p:cNvPicPr>
          <p:nvPr/>
        </p:nvPicPr>
        <p:blipFill>
          <a:blip r:embed="rId4">
            <a:lum contrast="3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70" r="43993"/>
          <a:stretch>
            <a:fillRect/>
          </a:stretch>
        </p:blipFill>
        <p:spPr bwMode="auto">
          <a:xfrm>
            <a:off x="4953000" y="3581400"/>
            <a:ext cx="3937000" cy="3189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4" t="6335" r="12775"/>
          <a:stretch>
            <a:fillRect/>
          </a:stretch>
        </p:blipFill>
        <p:spPr bwMode="auto">
          <a:xfrm>
            <a:off x="4714875" y="762000"/>
            <a:ext cx="4429125" cy="258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8252" name="TextBox 14"/>
          <p:cNvSpPr txBox="1">
            <a:spLocks noChangeArrowheads="1"/>
          </p:cNvSpPr>
          <p:nvPr/>
        </p:nvSpPr>
        <p:spPr bwMode="auto">
          <a:xfrm>
            <a:off x="274638" y="2620963"/>
            <a:ext cx="736600" cy="63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Font typeface="Arial" charset="0"/>
              <a:buChar char="•"/>
              <a:defRPr sz="28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D86723"/>
              </a:buClr>
              <a:buFont typeface="Arial" charset="0"/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680900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400" b="1"/>
              <a:t>Soil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400" b="1"/>
              <a:t>Type 1</a:t>
            </a:r>
          </a:p>
        </p:txBody>
      </p:sp>
      <p:sp>
        <p:nvSpPr>
          <p:cNvPr id="138253" name="TextBox 15"/>
          <p:cNvSpPr txBox="1">
            <a:spLocks noChangeArrowheads="1"/>
          </p:cNvSpPr>
          <p:nvPr/>
        </p:nvSpPr>
        <p:spPr bwMode="auto">
          <a:xfrm>
            <a:off x="304800" y="4313238"/>
            <a:ext cx="736600" cy="630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Font typeface="Arial" charset="0"/>
              <a:buChar char="•"/>
              <a:defRPr sz="28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D86723"/>
              </a:buClr>
              <a:buFont typeface="Arial" charset="0"/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680900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400" b="1"/>
              <a:t>Soil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400" b="1"/>
              <a:t>Type 2</a:t>
            </a:r>
          </a:p>
        </p:txBody>
      </p:sp>
      <p:sp>
        <p:nvSpPr>
          <p:cNvPr id="138254" name="TextBox 13"/>
          <p:cNvSpPr txBox="1">
            <a:spLocks noChangeArrowheads="1"/>
          </p:cNvSpPr>
          <p:nvPr/>
        </p:nvSpPr>
        <p:spPr bwMode="auto">
          <a:xfrm>
            <a:off x="457200" y="530225"/>
            <a:ext cx="19018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Font typeface="Arial" charset="0"/>
              <a:buChar char="•"/>
              <a:defRPr sz="28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D86723"/>
              </a:buClr>
              <a:buFont typeface="Arial" charset="0"/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680900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2400" b="1"/>
              <a:t>How it Works</a:t>
            </a:r>
          </a:p>
        </p:txBody>
      </p:sp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6324600" y="304800"/>
            <a:ext cx="1649413" cy="3698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Font typeface="Arial" charset="0"/>
              <a:buChar char="•"/>
              <a:defRPr sz="28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D86723"/>
              </a:buClr>
              <a:buFont typeface="Arial" charset="0"/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680900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800" b="1"/>
              <a:t>Radargrams</a:t>
            </a:r>
          </a:p>
        </p:txBody>
      </p:sp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3657600" y="1600200"/>
            <a:ext cx="6889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Font typeface="Arial" charset="0"/>
              <a:buChar char="•"/>
              <a:defRPr sz="28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D86723"/>
              </a:buClr>
              <a:buFont typeface="Arial" charset="0"/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680900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800" b="1"/>
              <a:t>Trace</a:t>
            </a:r>
          </a:p>
        </p:txBody>
      </p:sp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5181600" y="2971800"/>
            <a:ext cx="1624013" cy="369888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Font typeface="Arial" charset="0"/>
              <a:buChar char="•"/>
              <a:defRPr sz="28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D86723"/>
              </a:buClr>
              <a:buFont typeface="Arial" charset="0"/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680900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800" b="1"/>
              <a:t>Wiggle Trace</a:t>
            </a:r>
          </a:p>
        </p:txBody>
      </p:sp>
      <p:sp>
        <p:nvSpPr>
          <p:cNvPr id="18" name="TextBox 17"/>
          <p:cNvSpPr txBox="1">
            <a:spLocks noChangeArrowheads="1"/>
          </p:cNvSpPr>
          <p:nvPr/>
        </p:nvSpPr>
        <p:spPr bwMode="auto">
          <a:xfrm>
            <a:off x="6129338" y="5311775"/>
            <a:ext cx="728662" cy="523875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Font typeface="Arial" charset="0"/>
              <a:buChar char="•"/>
              <a:defRPr sz="28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D86723"/>
              </a:buClr>
              <a:buFont typeface="Arial" charset="0"/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680900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2800" b="1">
                <a:solidFill>
                  <a:srgbClr val="FFFF00"/>
                </a:solidFill>
              </a:rPr>
              <a:t>??</a:t>
            </a:r>
          </a:p>
        </p:txBody>
      </p:sp>
    </p:spTree>
    <p:extLst>
      <p:ext uri="{BB962C8B-B14F-4D97-AF65-F5344CB8AC3E}">
        <p14:creationId xmlns:p14="http://schemas.microsoft.com/office/powerpoint/2010/main" val="2654041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" presetID="42" presetClass="pat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04 0.00556 L 0.00104 0.22917 " pathEditMode="relative" rAng="0" ptsTypes="AA">
                                      <p:cBhvr>
                                        <p:cTn id="9" dur="2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12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8"/>
                                            </p:cond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4" presetID="42" presetClass="pat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0.00023 L -3.05556E-6 0.48982 " pathEditMode="relative" rAng="0" ptsTypes="AA">
                                      <p:cBhvr>
                                        <p:cTn id="15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45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64" presetClass="path" presetSubtype="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-4.44444E-6 L -3.05556E-6 -0.31527 " pathEditMode="relative" rAng="0" ptsTypes="AA">
                                      <p:cBhvr>
                                        <p:cTn id="19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58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8"/>
                                            </p:cond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  <p:bldP spid="9" grpId="0" animBg="1"/>
      <p:bldP spid="15" grpId="0" animBg="1"/>
      <p:bldP spid="16" grpId="0"/>
      <p:bldP spid="17" grpId="0" animBg="1"/>
      <p:bldP spid="18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AutoShape 2" descr="Sand"/>
          <p:cNvSpPr>
            <a:spLocks noChangeArrowheads="1"/>
          </p:cNvSpPr>
          <p:nvPr/>
        </p:nvSpPr>
        <p:spPr bwMode="auto">
          <a:xfrm>
            <a:off x="1447800" y="3124200"/>
            <a:ext cx="3228975" cy="1714500"/>
          </a:xfrm>
          <a:prstGeom prst="flowChartDocument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Font typeface="Arial" charset="0"/>
              <a:buChar char="•"/>
              <a:defRPr sz="28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D86723"/>
              </a:buClr>
              <a:buFont typeface="Arial" charset="0"/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680900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en-US" sz="1800"/>
          </a:p>
        </p:txBody>
      </p:sp>
      <p:sp>
        <p:nvSpPr>
          <p:cNvPr id="139267" name="Freeform 3"/>
          <p:cNvSpPr>
            <a:spLocks/>
          </p:cNvSpPr>
          <p:nvPr/>
        </p:nvSpPr>
        <p:spPr bwMode="auto">
          <a:xfrm>
            <a:off x="2674938" y="1954213"/>
            <a:ext cx="676275" cy="790575"/>
          </a:xfrm>
          <a:custGeom>
            <a:avLst/>
            <a:gdLst>
              <a:gd name="T0" fmla="*/ 0 w 240"/>
              <a:gd name="T1" fmla="*/ 2147483647 h 392"/>
              <a:gd name="T2" fmla="*/ 2147483647 w 240"/>
              <a:gd name="T3" fmla="*/ 2147483647 h 392"/>
              <a:gd name="T4" fmla="*/ 2147483647 w 240"/>
              <a:gd name="T5" fmla="*/ 2147483647 h 392"/>
              <a:gd name="T6" fmla="*/ 2147483647 w 240"/>
              <a:gd name="T7" fmla="*/ 2147483647 h 392"/>
              <a:gd name="T8" fmla="*/ 0 60000 65536"/>
              <a:gd name="T9" fmla="*/ 0 60000 65536"/>
              <a:gd name="T10" fmla="*/ 0 60000 65536"/>
              <a:gd name="T11" fmla="*/ 0 60000 65536"/>
              <a:gd name="T12" fmla="*/ 0 w 240"/>
              <a:gd name="T13" fmla="*/ 0 h 392"/>
              <a:gd name="T14" fmla="*/ 240 w 240"/>
              <a:gd name="T15" fmla="*/ 392 h 392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40" h="392">
                <a:moveTo>
                  <a:pt x="0" y="392"/>
                </a:moveTo>
                <a:cubicBezTo>
                  <a:pt x="36" y="252"/>
                  <a:pt x="72" y="112"/>
                  <a:pt x="96" y="56"/>
                </a:cubicBezTo>
                <a:cubicBezTo>
                  <a:pt x="120" y="0"/>
                  <a:pt x="120" y="0"/>
                  <a:pt x="144" y="56"/>
                </a:cubicBezTo>
                <a:cubicBezTo>
                  <a:pt x="168" y="112"/>
                  <a:pt x="224" y="336"/>
                  <a:pt x="240" y="392"/>
                </a:cubicBezTo>
              </a:path>
            </a:pathLst>
          </a:custGeom>
          <a:solidFill>
            <a:srgbClr val="0000FF"/>
          </a:solidFill>
          <a:ln w="1905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9268" name="Oval 6"/>
          <p:cNvSpPr>
            <a:spLocks noChangeArrowheads="1"/>
          </p:cNvSpPr>
          <p:nvPr/>
        </p:nvSpPr>
        <p:spPr bwMode="auto">
          <a:xfrm>
            <a:off x="2930525" y="3859213"/>
            <a:ext cx="222250" cy="222250"/>
          </a:xfrm>
          <a:prstGeom prst="ellipse">
            <a:avLst/>
          </a:prstGeom>
          <a:solidFill>
            <a:srgbClr val="808080"/>
          </a:solidFill>
          <a:ln w="9525">
            <a:round/>
            <a:headEnd/>
            <a:tailEnd/>
          </a:ln>
          <a:scene3d>
            <a:camera prst="legacyPerspectiveTopRight"/>
            <a:lightRig rig="legacyFlat2" dir="t"/>
          </a:scene3d>
          <a:sp3d extrusionH="887400" prstMaterial="legacyMatte">
            <a:bevelT w="13500" h="13500" prst="angle"/>
            <a:bevelB w="13500" h="13500" prst="angle"/>
            <a:extrusionClr>
              <a:schemeClr val="tx1"/>
            </a:extrusionClr>
          </a:sp3d>
        </p:spPr>
        <p:txBody>
          <a:bodyPr wrap="none" anchor="ctr">
            <a:flatTx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Font typeface="Arial" charset="0"/>
              <a:buChar char="•"/>
              <a:defRPr sz="28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D86723"/>
              </a:buClr>
              <a:buFont typeface="Arial" charset="0"/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680900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en-US" sz="1800"/>
          </a:p>
        </p:txBody>
      </p:sp>
      <p:sp>
        <p:nvSpPr>
          <p:cNvPr id="6" name="Line 7"/>
          <p:cNvSpPr>
            <a:spLocks noChangeShapeType="1"/>
          </p:cNvSpPr>
          <p:nvPr/>
        </p:nvSpPr>
        <p:spPr bwMode="auto">
          <a:xfrm flipV="1">
            <a:off x="3032125" y="3127375"/>
            <a:ext cx="0" cy="733425"/>
          </a:xfrm>
          <a:prstGeom prst="line">
            <a:avLst/>
          </a:prstGeom>
          <a:noFill/>
          <a:ln w="19050">
            <a:solidFill>
              <a:srgbClr val="FFFF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" name="Line 8"/>
          <p:cNvSpPr>
            <a:spLocks noChangeShapeType="1"/>
          </p:cNvSpPr>
          <p:nvPr/>
        </p:nvSpPr>
        <p:spPr bwMode="auto">
          <a:xfrm flipH="1" flipV="1">
            <a:off x="2436813" y="3122613"/>
            <a:ext cx="490537" cy="819150"/>
          </a:xfrm>
          <a:prstGeom prst="line">
            <a:avLst/>
          </a:prstGeom>
          <a:noFill/>
          <a:ln w="19050">
            <a:solidFill>
              <a:srgbClr val="FFFF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" name="Line 9"/>
          <p:cNvSpPr>
            <a:spLocks noChangeShapeType="1"/>
          </p:cNvSpPr>
          <p:nvPr/>
        </p:nvSpPr>
        <p:spPr bwMode="auto">
          <a:xfrm flipH="1" flipV="1">
            <a:off x="2614613" y="3128963"/>
            <a:ext cx="346075" cy="741362"/>
          </a:xfrm>
          <a:prstGeom prst="line">
            <a:avLst/>
          </a:prstGeom>
          <a:noFill/>
          <a:ln w="19050">
            <a:solidFill>
              <a:srgbClr val="FFFF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" name="Line 10"/>
          <p:cNvSpPr>
            <a:spLocks noChangeShapeType="1"/>
          </p:cNvSpPr>
          <p:nvPr/>
        </p:nvSpPr>
        <p:spPr bwMode="auto">
          <a:xfrm flipH="1" flipV="1">
            <a:off x="2770188" y="3117850"/>
            <a:ext cx="238125" cy="723900"/>
          </a:xfrm>
          <a:prstGeom prst="line">
            <a:avLst/>
          </a:prstGeom>
          <a:noFill/>
          <a:ln w="19050">
            <a:solidFill>
              <a:srgbClr val="FFFF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" name="Oval 11"/>
          <p:cNvSpPr>
            <a:spLocks noChangeArrowheads="1"/>
          </p:cNvSpPr>
          <p:nvPr/>
        </p:nvSpPr>
        <p:spPr bwMode="auto">
          <a:xfrm>
            <a:off x="2628900" y="2609850"/>
            <a:ext cx="136525" cy="139700"/>
          </a:xfrm>
          <a:prstGeom prst="ellipse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Font typeface="Arial" charset="0"/>
              <a:buChar char="•"/>
              <a:defRPr sz="28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D86723"/>
              </a:buClr>
              <a:buFont typeface="Arial" charset="0"/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680900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en-US" sz="1800"/>
          </a:p>
        </p:txBody>
      </p:sp>
      <p:sp>
        <p:nvSpPr>
          <p:cNvPr id="11" name="Line 12"/>
          <p:cNvSpPr>
            <a:spLocks noChangeShapeType="1"/>
          </p:cNvSpPr>
          <p:nvPr/>
        </p:nvSpPr>
        <p:spPr bwMode="auto">
          <a:xfrm flipV="1">
            <a:off x="3141663" y="3132138"/>
            <a:ext cx="509587" cy="819150"/>
          </a:xfrm>
          <a:prstGeom prst="line">
            <a:avLst/>
          </a:prstGeom>
          <a:noFill/>
          <a:ln w="19050">
            <a:solidFill>
              <a:srgbClr val="FFFF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" name="Line 13"/>
          <p:cNvSpPr>
            <a:spLocks noChangeShapeType="1"/>
          </p:cNvSpPr>
          <p:nvPr/>
        </p:nvSpPr>
        <p:spPr bwMode="auto">
          <a:xfrm flipV="1">
            <a:off x="3113088" y="3122613"/>
            <a:ext cx="352425" cy="763587"/>
          </a:xfrm>
          <a:prstGeom prst="line">
            <a:avLst/>
          </a:prstGeom>
          <a:noFill/>
          <a:ln w="19050">
            <a:solidFill>
              <a:srgbClr val="FFFF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" name="Line 14"/>
          <p:cNvSpPr>
            <a:spLocks noChangeShapeType="1"/>
          </p:cNvSpPr>
          <p:nvPr/>
        </p:nvSpPr>
        <p:spPr bwMode="auto">
          <a:xfrm flipV="1">
            <a:off x="3071813" y="3116263"/>
            <a:ext cx="203200" cy="725487"/>
          </a:xfrm>
          <a:prstGeom prst="line">
            <a:avLst/>
          </a:prstGeom>
          <a:noFill/>
          <a:ln w="19050">
            <a:solidFill>
              <a:srgbClr val="FFFF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" name="Oval 15"/>
          <p:cNvSpPr>
            <a:spLocks noChangeArrowheads="1"/>
          </p:cNvSpPr>
          <p:nvPr/>
        </p:nvSpPr>
        <p:spPr bwMode="auto">
          <a:xfrm>
            <a:off x="2695575" y="2397125"/>
            <a:ext cx="136525" cy="139700"/>
          </a:xfrm>
          <a:prstGeom prst="ellipse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Font typeface="Arial" charset="0"/>
              <a:buChar char="•"/>
              <a:defRPr sz="28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D86723"/>
              </a:buClr>
              <a:buFont typeface="Arial" charset="0"/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680900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en-US" sz="1800"/>
          </a:p>
        </p:txBody>
      </p:sp>
      <p:sp>
        <p:nvSpPr>
          <p:cNvPr id="15" name="Oval 16"/>
          <p:cNvSpPr>
            <a:spLocks noChangeArrowheads="1"/>
          </p:cNvSpPr>
          <p:nvPr/>
        </p:nvSpPr>
        <p:spPr bwMode="auto">
          <a:xfrm>
            <a:off x="2800350" y="2146300"/>
            <a:ext cx="136525" cy="139700"/>
          </a:xfrm>
          <a:prstGeom prst="ellipse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Font typeface="Arial" charset="0"/>
              <a:buChar char="•"/>
              <a:defRPr sz="28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D86723"/>
              </a:buClr>
              <a:buFont typeface="Arial" charset="0"/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680900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en-US" sz="1800"/>
          </a:p>
        </p:txBody>
      </p:sp>
      <p:sp>
        <p:nvSpPr>
          <p:cNvPr id="16" name="Oval 17"/>
          <p:cNvSpPr>
            <a:spLocks noChangeArrowheads="1"/>
          </p:cNvSpPr>
          <p:nvPr/>
        </p:nvSpPr>
        <p:spPr bwMode="auto">
          <a:xfrm>
            <a:off x="2936875" y="1920875"/>
            <a:ext cx="136525" cy="139700"/>
          </a:xfrm>
          <a:prstGeom prst="ellipse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Font typeface="Arial" charset="0"/>
              <a:buChar char="•"/>
              <a:defRPr sz="28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D86723"/>
              </a:buClr>
              <a:buFont typeface="Arial" charset="0"/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680900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en-US" sz="1800"/>
          </a:p>
        </p:txBody>
      </p:sp>
      <p:sp>
        <p:nvSpPr>
          <p:cNvPr id="17" name="Oval 18"/>
          <p:cNvSpPr>
            <a:spLocks noChangeArrowheads="1"/>
          </p:cNvSpPr>
          <p:nvPr/>
        </p:nvSpPr>
        <p:spPr bwMode="auto">
          <a:xfrm>
            <a:off x="3076575" y="2146300"/>
            <a:ext cx="136525" cy="139700"/>
          </a:xfrm>
          <a:prstGeom prst="ellipse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Font typeface="Arial" charset="0"/>
              <a:buChar char="•"/>
              <a:defRPr sz="28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D86723"/>
              </a:buClr>
              <a:buFont typeface="Arial" charset="0"/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680900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en-US" sz="1800"/>
          </a:p>
        </p:txBody>
      </p:sp>
      <p:sp>
        <p:nvSpPr>
          <p:cNvPr id="18" name="Oval 19"/>
          <p:cNvSpPr>
            <a:spLocks noChangeArrowheads="1"/>
          </p:cNvSpPr>
          <p:nvPr/>
        </p:nvSpPr>
        <p:spPr bwMode="auto">
          <a:xfrm>
            <a:off x="3181350" y="2390775"/>
            <a:ext cx="136525" cy="139700"/>
          </a:xfrm>
          <a:prstGeom prst="ellipse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Font typeface="Arial" charset="0"/>
              <a:buChar char="•"/>
              <a:defRPr sz="28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D86723"/>
              </a:buClr>
              <a:buFont typeface="Arial" charset="0"/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680900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en-US" sz="1800"/>
          </a:p>
        </p:txBody>
      </p:sp>
      <p:sp>
        <p:nvSpPr>
          <p:cNvPr id="19" name="Oval 20"/>
          <p:cNvSpPr>
            <a:spLocks noChangeArrowheads="1"/>
          </p:cNvSpPr>
          <p:nvPr/>
        </p:nvSpPr>
        <p:spPr bwMode="auto">
          <a:xfrm>
            <a:off x="3251200" y="2603500"/>
            <a:ext cx="136525" cy="139700"/>
          </a:xfrm>
          <a:prstGeom prst="ellipse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Font typeface="Arial" charset="0"/>
              <a:buChar char="•"/>
              <a:defRPr sz="28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D86723"/>
              </a:buClr>
              <a:buFont typeface="Arial" charset="0"/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680900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en-US" sz="1800"/>
          </a:p>
        </p:txBody>
      </p:sp>
      <p:sp>
        <p:nvSpPr>
          <p:cNvPr id="139283" name="Text Box 21"/>
          <p:cNvSpPr txBox="1">
            <a:spLocks noChangeArrowheads="1"/>
          </p:cNvSpPr>
          <p:nvPr/>
        </p:nvSpPr>
        <p:spPr bwMode="auto">
          <a:xfrm>
            <a:off x="4295775" y="5586413"/>
            <a:ext cx="4000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Font typeface="Arial" charset="0"/>
              <a:buChar char="•"/>
              <a:defRPr sz="28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D86723"/>
              </a:buClr>
              <a:buFont typeface="Arial" charset="0"/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680900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800"/>
              <a:t> </a:t>
            </a:r>
          </a:p>
        </p:txBody>
      </p:sp>
      <p:grpSp>
        <p:nvGrpSpPr>
          <p:cNvPr id="21" name="Group 22"/>
          <p:cNvGrpSpPr>
            <a:grpSpLocks/>
          </p:cNvGrpSpPr>
          <p:nvPr/>
        </p:nvGrpSpPr>
        <p:grpSpPr bwMode="auto">
          <a:xfrm>
            <a:off x="1562100" y="2871788"/>
            <a:ext cx="1600200" cy="1624012"/>
            <a:chOff x="765" y="2097"/>
            <a:chExt cx="1008" cy="1023"/>
          </a:xfrm>
        </p:grpSpPr>
        <p:sp>
          <p:nvSpPr>
            <p:cNvPr id="139289" name="Rectangle 23"/>
            <p:cNvSpPr>
              <a:spLocks noChangeArrowheads="1"/>
            </p:cNvSpPr>
            <p:nvPr/>
          </p:nvSpPr>
          <p:spPr bwMode="auto">
            <a:xfrm>
              <a:off x="1098" y="2097"/>
              <a:ext cx="334" cy="163"/>
            </a:xfrm>
            <a:prstGeom prst="rect">
              <a:avLst/>
            </a:prstGeom>
            <a:solidFill>
              <a:srgbClr val="FF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lr>
                  <a:schemeClr val="accent1"/>
                </a:buClr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Arial" charset="0"/>
                  <a:ea typeface="ＭＳ Ｐゴシック" pitchFamily="-84" charset="-128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2"/>
                </a:buClr>
                <a:buFont typeface="Arial" charset="0"/>
                <a:buChar char="•"/>
                <a:defRPr sz="2800">
                  <a:solidFill>
                    <a:schemeClr val="tx1"/>
                  </a:solidFill>
                  <a:latin typeface="Arial" charset="0"/>
                  <a:ea typeface="ＭＳ Ｐゴシック" pitchFamily="-8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rgbClr val="D86723"/>
                </a:buClr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Arial" charset="0"/>
                  <a:ea typeface="ＭＳ Ｐゴシック" pitchFamily="-8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rgbClr val="680900"/>
                </a:buClr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Arial" charset="0"/>
                  <a:ea typeface="ＭＳ Ｐゴシック" pitchFamily="-8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tx1"/>
                </a:buClr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Arial" charset="0"/>
                  <a:ea typeface="ＭＳ Ｐゴシック" pitchFamily="-84" charset="-128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Arial" charset="0"/>
                  <a:ea typeface="ＭＳ Ｐゴシック" pitchFamily="-84" charset="-128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Arial" charset="0"/>
                  <a:ea typeface="ＭＳ Ｐゴシック" pitchFamily="-84" charset="-128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Arial" charset="0"/>
                  <a:ea typeface="ＭＳ Ｐゴシック" pitchFamily="-84" charset="-128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Arial" charset="0"/>
                  <a:ea typeface="ＭＳ Ｐゴシック" pitchFamily="-8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en-US" altLang="en-US" sz="1800"/>
            </a:p>
          </p:txBody>
        </p:sp>
        <p:sp>
          <p:nvSpPr>
            <p:cNvPr id="139290" name="Text Box 24"/>
            <p:cNvSpPr txBox="1">
              <a:spLocks noChangeArrowheads="1"/>
            </p:cNvSpPr>
            <p:nvPr/>
          </p:nvSpPr>
          <p:spPr bwMode="auto">
            <a:xfrm>
              <a:off x="1052" y="2104"/>
              <a:ext cx="428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accent1"/>
                </a:buClr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Arial" charset="0"/>
                  <a:ea typeface="ＭＳ Ｐゴシック" pitchFamily="-84" charset="-128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2"/>
                </a:buClr>
                <a:buFont typeface="Arial" charset="0"/>
                <a:buChar char="•"/>
                <a:defRPr sz="2800">
                  <a:solidFill>
                    <a:schemeClr val="tx1"/>
                  </a:solidFill>
                  <a:latin typeface="Arial" charset="0"/>
                  <a:ea typeface="ＭＳ Ｐゴシック" pitchFamily="-8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rgbClr val="D86723"/>
                </a:buClr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Arial" charset="0"/>
                  <a:ea typeface="ＭＳ Ｐゴシック" pitchFamily="-8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rgbClr val="680900"/>
                </a:buClr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Arial" charset="0"/>
                  <a:ea typeface="ＭＳ Ｐゴシック" pitchFamily="-8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tx1"/>
                </a:buClr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Arial" charset="0"/>
                  <a:ea typeface="ＭＳ Ｐゴシック" pitchFamily="-84" charset="-128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Arial" charset="0"/>
                  <a:ea typeface="ＭＳ Ｐゴシック" pitchFamily="-84" charset="-128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Arial" charset="0"/>
                  <a:ea typeface="ＭＳ Ｐゴシック" pitchFamily="-84" charset="-128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Arial" charset="0"/>
                  <a:ea typeface="ＭＳ Ｐゴシック" pitchFamily="-84" charset="-128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Arial" charset="0"/>
                  <a:ea typeface="ＭＳ Ｐゴシック" pitchFamily="-8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en-US" sz="900"/>
                <a:t>antenna</a:t>
              </a:r>
            </a:p>
          </p:txBody>
        </p:sp>
        <p:sp>
          <p:nvSpPr>
            <p:cNvPr id="139291" name="AutoShape 25"/>
            <p:cNvSpPr>
              <a:spLocks noChangeArrowheads="1"/>
            </p:cNvSpPr>
            <p:nvPr/>
          </p:nvSpPr>
          <p:spPr bwMode="auto">
            <a:xfrm>
              <a:off x="765" y="2259"/>
              <a:ext cx="1008" cy="861"/>
            </a:xfrm>
            <a:prstGeom prst="triangle">
              <a:avLst>
                <a:gd name="adj" fmla="val 50000"/>
              </a:avLst>
            </a:prstGeom>
            <a:solidFill>
              <a:srgbClr val="CC99FF">
                <a:alpha val="54117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lr>
                  <a:schemeClr val="accent1"/>
                </a:buClr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Arial" charset="0"/>
                  <a:ea typeface="ＭＳ Ｐゴシック" pitchFamily="-84" charset="-128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2"/>
                </a:buClr>
                <a:buFont typeface="Arial" charset="0"/>
                <a:buChar char="•"/>
                <a:defRPr sz="2800">
                  <a:solidFill>
                    <a:schemeClr val="tx1"/>
                  </a:solidFill>
                  <a:latin typeface="Arial" charset="0"/>
                  <a:ea typeface="ＭＳ Ｐゴシック" pitchFamily="-8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rgbClr val="D86723"/>
                </a:buClr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Arial" charset="0"/>
                  <a:ea typeface="ＭＳ Ｐゴシック" pitchFamily="-8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rgbClr val="680900"/>
                </a:buClr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Arial" charset="0"/>
                  <a:ea typeface="ＭＳ Ｐゴシック" pitchFamily="-8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tx1"/>
                </a:buClr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Arial" charset="0"/>
                  <a:ea typeface="ＭＳ Ｐゴシック" pitchFamily="-84" charset="-128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Arial" charset="0"/>
                  <a:ea typeface="ＭＳ Ｐゴシック" pitchFamily="-84" charset="-128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Arial" charset="0"/>
                  <a:ea typeface="ＭＳ Ｐゴシック" pitchFamily="-84" charset="-128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Arial" charset="0"/>
                  <a:ea typeface="ＭＳ Ｐゴシック" pitchFamily="-84" charset="-128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Arial" charset="0"/>
                  <a:ea typeface="ＭＳ Ｐゴシック" pitchFamily="-8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en-US" altLang="en-US" sz="1800"/>
            </a:p>
          </p:txBody>
        </p:sp>
      </p:grpSp>
      <p:sp>
        <p:nvSpPr>
          <p:cNvPr id="139285" name="TextBox 24"/>
          <p:cNvSpPr txBox="1">
            <a:spLocks noChangeArrowheads="1"/>
          </p:cNvSpPr>
          <p:nvPr/>
        </p:nvSpPr>
        <p:spPr bwMode="auto">
          <a:xfrm>
            <a:off x="1143000" y="609600"/>
            <a:ext cx="17335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Font typeface="Arial" charset="0"/>
              <a:buChar char="•"/>
              <a:defRPr sz="28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D86723"/>
              </a:buClr>
              <a:buFont typeface="Arial" charset="0"/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680900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2800" b="1"/>
              <a:t>Hyperbola</a:t>
            </a:r>
          </a:p>
        </p:txBody>
      </p:sp>
      <p:sp>
        <p:nvSpPr>
          <p:cNvPr id="146454" name="TextBox 25"/>
          <p:cNvSpPr txBox="1">
            <a:spLocks noChangeArrowheads="1"/>
          </p:cNvSpPr>
          <p:nvPr/>
        </p:nvSpPr>
        <p:spPr bwMode="auto">
          <a:xfrm>
            <a:off x="5181600" y="3479800"/>
            <a:ext cx="32258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9pPr>
          </a:lstStyle>
          <a:p>
            <a:pPr marL="342900" indent="-342900" eaLnBrk="1" hangingPunct="1">
              <a:buFont typeface="Arial" panose="020B0604020202020204" pitchFamily="34" charset="0"/>
              <a:buChar char="•"/>
              <a:defRPr/>
            </a:pPr>
            <a:r>
              <a:rPr lang="en-US" altLang="en-US" sz="2000" b="1" dirty="0" smtClean="0"/>
              <a:t>A function of time and</a:t>
            </a:r>
          </a:p>
          <a:p>
            <a:pPr eaLnBrk="1" hangingPunct="1">
              <a:defRPr/>
            </a:pPr>
            <a:r>
              <a:rPr lang="en-US" altLang="en-US" sz="2000" b="1" dirty="0" smtClean="0"/>
              <a:t>      expansion of energy </a:t>
            </a:r>
          </a:p>
        </p:txBody>
      </p:sp>
      <p:sp>
        <p:nvSpPr>
          <p:cNvPr id="146455" name="TextBox 26"/>
          <p:cNvSpPr txBox="1">
            <a:spLocks noChangeArrowheads="1"/>
          </p:cNvSpPr>
          <p:nvPr/>
        </p:nvSpPr>
        <p:spPr bwMode="auto">
          <a:xfrm>
            <a:off x="5181600" y="4267200"/>
            <a:ext cx="382587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9pPr>
          </a:lstStyle>
          <a:p>
            <a:pPr marL="342900" indent="-342900" eaLnBrk="1" hangingPunct="1">
              <a:buFont typeface="Arial" panose="020B0604020202020204" pitchFamily="34" charset="0"/>
              <a:buChar char="•"/>
              <a:defRPr/>
            </a:pPr>
            <a:r>
              <a:rPr lang="en-US" altLang="en-US" sz="2000" b="1" dirty="0" smtClean="0"/>
              <a:t>Shape determined by</a:t>
            </a:r>
          </a:p>
          <a:p>
            <a:pPr eaLnBrk="1" hangingPunct="1">
              <a:defRPr/>
            </a:pPr>
            <a:r>
              <a:rPr lang="en-US" altLang="en-US" sz="2000" b="1" dirty="0" smtClean="0"/>
              <a:t>      velocity of survey medium</a:t>
            </a:r>
          </a:p>
        </p:txBody>
      </p:sp>
      <p:pic>
        <p:nvPicPr>
          <p:cNvPr id="27" name="Picture 12"/>
          <p:cNvPicPr>
            <a:picLocks noChangeAspect="1" noChangeArrowheads="1"/>
          </p:cNvPicPr>
          <p:nvPr/>
        </p:nvPicPr>
        <p:blipFill>
          <a:blip r:embed="rId3">
            <a:lum contrast="3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70" r="43993"/>
          <a:stretch>
            <a:fillRect/>
          </a:stretch>
        </p:blipFill>
        <p:spPr bwMode="auto">
          <a:xfrm>
            <a:off x="5024438" y="234950"/>
            <a:ext cx="3897312" cy="3157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75648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4.07407E-6 L 0.17188 4.07407E-6 " pathEditMode="relative" rAng="0" ptsTypes="AA">
                                      <p:cBhvr>
                                        <p:cTn id="6" dur="2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6" y="0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38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38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58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58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10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10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133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133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290" name="Picture 4" descr="mode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624" b="16000"/>
          <a:stretch>
            <a:fillRect/>
          </a:stretch>
        </p:blipFill>
        <p:spPr bwMode="auto">
          <a:xfrm>
            <a:off x="985838" y="1390650"/>
            <a:ext cx="7010400" cy="530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0291" name="Text Box 5"/>
          <p:cNvSpPr txBox="1">
            <a:spLocks noChangeArrowheads="1"/>
          </p:cNvSpPr>
          <p:nvPr/>
        </p:nvSpPr>
        <p:spPr bwMode="auto">
          <a:xfrm>
            <a:off x="4491038" y="2681288"/>
            <a:ext cx="3505200" cy="73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Font typeface="Arial" charset="0"/>
              <a:buChar char="•"/>
              <a:defRPr sz="28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D86723"/>
              </a:buClr>
              <a:buFont typeface="Arial" charset="0"/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680900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en-US" altLang="en-US" sz="1400" b="1" dirty="0"/>
              <a:t>Example:  Reflections that are not always right below the location where they are recorded</a:t>
            </a:r>
          </a:p>
        </p:txBody>
      </p:sp>
      <p:sp>
        <p:nvSpPr>
          <p:cNvPr id="140292" name="TextBox 3"/>
          <p:cNvSpPr txBox="1">
            <a:spLocks noChangeArrowheads="1"/>
          </p:cNvSpPr>
          <p:nvPr/>
        </p:nvSpPr>
        <p:spPr bwMode="auto">
          <a:xfrm>
            <a:off x="911225" y="690563"/>
            <a:ext cx="604043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Font typeface="Arial" charset="0"/>
              <a:buChar char="•"/>
              <a:defRPr sz="28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D86723"/>
              </a:buClr>
              <a:buFont typeface="Arial" charset="0"/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680900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2400" b="1"/>
              <a:t>What does stuff look like in the ground?</a:t>
            </a:r>
          </a:p>
        </p:txBody>
      </p:sp>
      <p:sp>
        <p:nvSpPr>
          <p:cNvPr id="140293" name="TextBox 1"/>
          <p:cNvSpPr txBox="1">
            <a:spLocks noChangeArrowheads="1"/>
          </p:cNvSpPr>
          <p:nvPr/>
        </p:nvSpPr>
        <p:spPr bwMode="auto">
          <a:xfrm>
            <a:off x="7205663" y="6553200"/>
            <a:ext cx="1938337" cy="2762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Font typeface="Arial" charset="0"/>
              <a:buChar char="•"/>
              <a:defRPr sz="28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D86723"/>
              </a:buClr>
              <a:buFont typeface="Arial" charset="0"/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680900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200" b="1"/>
              <a:t>Source: Dean Goodman</a:t>
            </a:r>
          </a:p>
        </p:txBody>
      </p:sp>
    </p:spTree>
    <p:extLst>
      <p:ext uri="{BB962C8B-B14F-4D97-AF65-F5344CB8AC3E}">
        <p14:creationId xmlns:p14="http://schemas.microsoft.com/office/powerpoint/2010/main" val="2370011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304800" y="228600"/>
            <a:ext cx="8839200" cy="1143000"/>
          </a:xfrm>
        </p:spPr>
        <p:txBody>
          <a:bodyPr/>
          <a:lstStyle/>
          <a:p>
            <a:r>
              <a:rPr lang="en-US" altLang="en-US" sz="2400" smtClean="0">
                <a:latin typeface="Arial" charset="0"/>
              </a:rPr>
              <a:t>Vtench:  multiple reflections can cause butterfly patterns</a:t>
            </a:r>
            <a:r>
              <a:rPr lang="en-US" altLang="en-US" sz="2800" smtClean="0">
                <a:latin typeface="Arial" charset="0"/>
              </a:rPr>
              <a:t> </a:t>
            </a:r>
          </a:p>
        </p:txBody>
      </p:sp>
      <p:pic>
        <p:nvPicPr>
          <p:cNvPr id="141315" name="Picture 4" descr="vtrenc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061"/>
          <a:stretch>
            <a:fillRect/>
          </a:stretch>
        </p:blipFill>
        <p:spPr bwMode="auto">
          <a:xfrm>
            <a:off x="533400" y="758825"/>
            <a:ext cx="8116888" cy="571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1316" name="TextBox 3"/>
          <p:cNvSpPr txBox="1">
            <a:spLocks noChangeArrowheads="1"/>
          </p:cNvSpPr>
          <p:nvPr/>
        </p:nvSpPr>
        <p:spPr bwMode="auto">
          <a:xfrm>
            <a:off x="7205663" y="6553200"/>
            <a:ext cx="1938337" cy="2762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Font typeface="Arial" charset="0"/>
              <a:buChar char="•"/>
              <a:defRPr sz="28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D86723"/>
              </a:buClr>
              <a:buFont typeface="Arial" charset="0"/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680900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200" b="1"/>
              <a:t>Source: Dean Goodman</a:t>
            </a:r>
          </a:p>
        </p:txBody>
      </p:sp>
    </p:spTree>
    <p:extLst>
      <p:ext uri="{BB962C8B-B14F-4D97-AF65-F5344CB8AC3E}">
        <p14:creationId xmlns:p14="http://schemas.microsoft.com/office/powerpoint/2010/main" val="647107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533400" y="565150"/>
            <a:ext cx="8229600" cy="609600"/>
          </a:xfrm>
        </p:spPr>
        <p:txBody>
          <a:bodyPr/>
          <a:lstStyle/>
          <a:p>
            <a:r>
              <a:rPr lang="en-US" altLang="en-US" sz="2800" smtClean="0">
                <a:latin typeface="Arial" charset="0"/>
              </a:rPr>
              <a:t>Pithouse Floor</a:t>
            </a:r>
          </a:p>
        </p:txBody>
      </p:sp>
      <p:pic>
        <p:nvPicPr>
          <p:cNvPr id="142339" name="Picture 3" descr="model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37" b="3473"/>
          <a:stretch>
            <a:fillRect/>
          </a:stretch>
        </p:blipFill>
        <p:spPr>
          <a:xfrm>
            <a:off x="1600200" y="1143000"/>
            <a:ext cx="6248400" cy="5189538"/>
          </a:xfrm>
        </p:spPr>
      </p:pic>
      <p:sp>
        <p:nvSpPr>
          <p:cNvPr id="142340" name="TextBox 3"/>
          <p:cNvSpPr txBox="1">
            <a:spLocks noChangeArrowheads="1"/>
          </p:cNvSpPr>
          <p:nvPr/>
        </p:nvSpPr>
        <p:spPr bwMode="auto">
          <a:xfrm>
            <a:off x="7205663" y="6553200"/>
            <a:ext cx="1938337" cy="2762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Font typeface="Arial" charset="0"/>
              <a:buChar char="•"/>
              <a:defRPr sz="28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D86723"/>
              </a:buClr>
              <a:buFont typeface="Arial" charset="0"/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680900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200" b="1"/>
              <a:t>Source: Dean Goodman</a:t>
            </a:r>
          </a:p>
        </p:txBody>
      </p:sp>
    </p:spTree>
    <p:extLst>
      <p:ext uri="{BB962C8B-B14F-4D97-AF65-F5344CB8AC3E}">
        <p14:creationId xmlns:p14="http://schemas.microsoft.com/office/powerpoint/2010/main" val="1358613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62" name="Picture 2" descr="grave-400MHz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14" r="62993" b="7559"/>
          <a:stretch>
            <a:fillRect/>
          </a:stretch>
        </p:blipFill>
        <p:spPr bwMode="auto">
          <a:xfrm>
            <a:off x="762000" y="1084263"/>
            <a:ext cx="3581400" cy="5421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63" name="Picture 4" descr="grave-900MHz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14" r="62991" b="8000"/>
          <a:stretch>
            <a:fillRect/>
          </a:stretch>
        </p:blipFill>
        <p:spPr bwMode="auto">
          <a:xfrm>
            <a:off x="4800600" y="1084263"/>
            <a:ext cx="3581400" cy="5392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64" name="TextBox 1"/>
          <p:cNvSpPr txBox="1">
            <a:spLocks noChangeArrowheads="1"/>
          </p:cNvSpPr>
          <p:nvPr/>
        </p:nvSpPr>
        <p:spPr bwMode="auto">
          <a:xfrm>
            <a:off x="1998663" y="627063"/>
            <a:ext cx="11080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Font typeface="Arial" charset="0"/>
              <a:buChar char="•"/>
              <a:defRPr sz="28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D86723"/>
              </a:buClr>
              <a:buFont typeface="Arial" charset="0"/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680900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800" b="1">
                <a:solidFill>
                  <a:schemeClr val="bg1"/>
                </a:solidFill>
              </a:rPr>
              <a:t>400 MHz</a:t>
            </a:r>
          </a:p>
        </p:txBody>
      </p:sp>
      <p:sp>
        <p:nvSpPr>
          <p:cNvPr id="143365" name="TextBox 5"/>
          <p:cNvSpPr txBox="1">
            <a:spLocks noChangeArrowheads="1"/>
          </p:cNvSpPr>
          <p:nvPr/>
        </p:nvSpPr>
        <p:spPr bwMode="auto">
          <a:xfrm>
            <a:off x="6037263" y="627063"/>
            <a:ext cx="11080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Font typeface="Arial" charset="0"/>
              <a:buChar char="•"/>
              <a:defRPr sz="28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D86723"/>
              </a:buClr>
              <a:buFont typeface="Arial" charset="0"/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680900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800" b="1">
                <a:solidFill>
                  <a:schemeClr val="bg1"/>
                </a:solidFill>
              </a:rPr>
              <a:t>900 MHz</a:t>
            </a:r>
          </a:p>
        </p:txBody>
      </p:sp>
    </p:spTree>
    <p:extLst>
      <p:ext uri="{BB962C8B-B14F-4D97-AF65-F5344CB8AC3E}">
        <p14:creationId xmlns:p14="http://schemas.microsoft.com/office/powerpoint/2010/main" val="2861302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1239" y="1270660"/>
            <a:ext cx="9304664" cy="428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1788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7863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0" y="762000"/>
            <a:ext cx="4419600" cy="6096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09600" y="228600"/>
            <a:ext cx="46991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Chestnut Level Church/Cemetery, Eastern Ohio</a:t>
            </a:r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7932"/>
            <a:ext cx="9144000" cy="231677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08907"/>
            <a:ext cx="9144000" cy="2380946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45848"/>
            <a:ext cx="9144000" cy="2088731"/>
          </a:xfrm>
          <a:prstGeom prst="rect">
            <a:avLst/>
          </a:prstGeom>
        </p:spPr>
      </p:pic>
      <p:grpSp>
        <p:nvGrpSpPr>
          <p:cNvPr id="23" name="Group 22"/>
          <p:cNvGrpSpPr/>
          <p:nvPr/>
        </p:nvGrpSpPr>
        <p:grpSpPr>
          <a:xfrm>
            <a:off x="5430644" y="4932413"/>
            <a:ext cx="1877122" cy="1204332"/>
            <a:chOff x="5430644" y="4932413"/>
            <a:chExt cx="1877122" cy="1204332"/>
          </a:xfrm>
        </p:grpSpPr>
        <p:cxnSp>
          <p:nvCxnSpPr>
            <p:cNvPr id="20" name="Straight Arrow Connector 19"/>
            <p:cNvCxnSpPr/>
            <p:nvPr/>
          </p:nvCxnSpPr>
          <p:spPr>
            <a:xfrm flipH="1" flipV="1">
              <a:off x="5430644" y="4932413"/>
              <a:ext cx="22303" cy="1204332"/>
            </a:xfrm>
            <a:prstGeom prst="straightConnector1">
              <a:avLst/>
            </a:prstGeom>
            <a:ln w="762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/>
            <p:cNvCxnSpPr/>
            <p:nvPr/>
          </p:nvCxnSpPr>
          <p:spPr>
            <a:xfrm flipH="1" flipV="1">
              <a:off x="6274419" y="4932413"/>
              <a:ext cx="22303" cy="1204332"/>
            </a:xfrm>
            <a:prstGeom prst="straightConnector1">
              <a:avLst/>
            </a:prstGeom>
            <a:ln w="762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/>
            <p:cNvCxnSpPr/>
            <p:nvPr/>
          </p:nvCxnSpPr>
          <p:spPr>
            <a:xfrm flipH="1" flipV="1">
              <a:off x="7285463" y="4932413"/>
              <a:ext cx="22303" cy="1204332"/>
            </a:xfrm>
            <a:prstGeom prst="straightConnector1">
              <a:avLst/>
            </a:prstGeom>
            <a:ln w="762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12114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0" y="0"/>
            <a:ext cx="45719" cy="457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-76200" y="-65313"/>
            <a:ext cx="9231086" cy="6934200"/>
          </a:xfrm>
          <a:prstGeom prst="rect">
            <a:avLst/>
          </a:prstGeom>
          <a:solidFill>
            <a:srgbClr val="0000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02771" y="381000"/>
            <a:ext cx="11844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u="sng" dirty="0" smtClean="0">
                <a:solidFill>
                  <a:srgbClr val="FFFF00"/>
                </a:solidFill>
              </a:rPr>
              <a:t>Objectives</a:t>
            </a:r>
            <a:endParaRPr lang="en-US" b="1" u="sng" dirty="0">
              <a:solidFill>
                <a:srgbClr val="FFFF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02771" y="1937657"/>
            <a:ext cx="806631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arenBoth"/>
            </a:pPr>
            <a:r>
              <a:rPr lang="en-US" b="1" dirty="0" smtClean="0">
                <a:solidFill>
                  <a:schemeClr val="bg1"/>
                </a:solidFill>
              </a:rPr>
              <a:t>Develop basic understanding of geophysics and archaeology</a:t>
            </a:r>
          </a:p>
          <a:p>
            <a:pPr marL="342900" indent="-342900">
              <a:buAutoNum type="arabicParenBoth"/>
            </a:pPr>
            <a:endParaRPr lang="en-US" b="1" dirty="0">
              <a:solidFill>
                <a:schemeClr val="bg1"/>
              </a:solidFill>
            </a:endParaRPr>
          </a:p>
          <a:p>
            <a:pPr marL="342900" indent="-342900">
              <a:buAutoNum type="arabicParenBoth"/>
            </a:pPr>
            <a:r>
              <a:rPr lang="en-US" b="1" dirty="0" smtClean="0">
                <a:solidFill>
                  <a:schemeClr val="bg1"/>
                </a:solidFill>
              </a:rPr>
              <a:t>Briefly explore how various instruments work and what they detect</a:t>
            </a:r>
          </a:p>
          <a:p>
            <a:pPr marL="342900" indent="-342900">
              <a:buAutoNum type="arabicParenBoth"/>
            </a:pPr>
            <a:endParaRPr lang="en-US" b="1" dirty="0">
              <a:solidFill>
                <a:schemeClr val="bg1"/>
              </a:solidFill>
            </a:endParaRPr>
          </a:p>
          <a:p>
            <a:pPr marL="342900" indent="-342900">
              <a:buAutoNum type="arabicParenBoth"/>
            </a:pPr>
            <a:r>
              <a:rPr lang="en-US" b="1" dirty="0" smtClean="0">
                <a:solidFill>
                  <a:schemeClr val="bg1"/>
                </a:solidFill>
              </a:rPr>
              <a:t>See examples of different instrument results in cemeteries and at OH and WI mound sites</a:t>
            </a:r>
          </a:p>
          <a:p>
            <a:pPr marL="342900" indent="-342900">
              <a:buAutoNum type="arabicParenBoth"/>
            </a:pPr>
            <a:endParaRPr lang="en-US" b="1" dirty="0">
              <a:solidFill>
                <a:schemeClr val="bg1"/>
              </a:solidFill>
            </a:endParaRPr>
          </a:p>
          <a:p>
            <a:pPr marL="342900" indent="-342900">
              <a:buAutoNum type="arabicParenBoth"/>
            </a:pPr>
            <a:r>
              <a:rPr lang="en-US" b="1" dirty="0" smtClean="0">
                <a:solidFill>
                  <a:schemeClr val="bg1"/>
                </a:solidFill>
              </a:rPr>
              <a:t>Sum up with expectations for geophysical surveys at WI mound sites</a:t>
            </a:r>
          </a:p>
        </p:txBody>
      </p:sp>
    </p:spTree>
    <p:extLst>
      <p:ext uri="{BB962C8B-B14F-4D97-AF65-F5344CB8AC3E}">
        <p14:creationId xmlns:p14="http://schemas.microsoft.com/office/powerpoint/2010/main" val="7041451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7863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0" y="762000"/>
            <a:ext cx="4419600" cy="6096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09600" y="228600"/>
            <a:ext cx="46991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Chestnut Level Church/Cemetery, Eastern Ohio</a:t>
            </a:r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5" name="Picture 3" descr="cr1.jpg"/>
          <p:cNvPicPr>
            <a:picLocks noChangeAspect="1"/>
          </p:cNvPicPr>
          <p:nvPr/>
        </p:nvPicPr>
        <p:blipFill>
          <a:blip r:embed="rId3" cstate="print">
            <a:lum bright="18000" contrast="44000"/>
          </a:blip>
          <a:srcRect/>
          <a:stretch>
            <a:fillRect/>
          </a:stretch>
        </p:blipFill>
        <p:spPr bwMode="auto">
          <a:xfrm>
            <a:off x="5718175" y="914398"/>
            <a:ext cx="2596931" cy="52276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 descr="cr2.jpg"/>
          <p:cNvPicPr>
            <a:picLocks noChangeAspect="1"/>
          </p:cNvPicPr>
          <p:nvPr/>
        </p:nvPicPr>
        <p:blipFill>
          <a:blip r:embed="rId4" cstate="print">
            <a:lum bright="18000" contrast="44000"/>
          </a:blip>
          <a:srcRect/>
          <a:stretch>
            <a:fillRect/>
          </a:stretch>
        </p:blipFill>
        <p:spPr bwMode="auto">
          <a:xfrm>
            <a:off x="5716588" y="912168"/>
            <a:ext cx="2599632" cy="52330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 descr="cr3.jpg"/>
          <p:cNvPicPr>
            <a:picLocks noChangeAspect="1"/>
          </p:cNvPicPr>
          <p:nvPr/>
        </p:nvPicPr>
        <p:blipFill>
          <a:blip r:embed="rId5" cstate="print">
            <a:lum bright="18000" contrast="44000"/>
          </a:blip>
          <a:srcRect/>
          <a:stretch>
            <a:fillRect/>
          </a:stretch>
        </p:blipFill>
        <p:spPr bwMode="auto">
          <a:xfrm>
            <a:off x="5716588" y="914398"/>
            <a:ext cx="2599632" cy="52276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 descr="cr4.jpg"/>
          <p:cNvPicPr>
            <a:picLocks noChangeAspect="1"/>
          </p:cNvPicPr>
          <p:nvPr/>
        </p:nvPicPr>
        <p:blipFill>
          <a:blip r:embed="rId6" cstate="print">
            <a:lum bright="18000" contrast="44000"/>
          </a:blip>
          <a:srcRect/>
          <a:stretch>
            <a:fillRect/>
          </a:stretch>
        </p:blipFill>
        <p:spPr bwMode="auto">
          <a:xfrm>
            <a:off x="5718175" y="914398"/>
            <a:ext cx="2596931" cy="52276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8" descr="cr5.jpg"/>
          <p:cNvPicPr>
            <a:picLocks noChangeAspect="1"/>
          </p:cNvPicPr>
          <p:nvPr/>
        </p:nvPicPr>
        <p:blipFill>
          <a:blip r:embed="rId7" cstate="print">
            <a:lum bright="18000" contrast="44000"/>
          </a:blip>
          <a:srcRect/>
          <a:stretch>
            <a:fillRect/>
          </a:stretch>
        </p:blipFill>
        <p:spPr bwMode="auto">
          <a:xfrm>
            <a:off x="5718175" y="914398"/>
            <a:ext cx="2596931" cy="52276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9" descr="cr6.jpg"/>
          <p:cNvPicPr>
            <a:picLocks noChangeAspect="1"/>
          </p:cNvPicPr>
          <p:nvPr/>
        </p:nvPicPr>
        <p:blipFill>
          <a:blip r:embed="rId8" cstate="print">
            <a:lum bright="18000" contrast="44000"/>
          </a:blip>
          <a:srcRect/>
          <a:stretch>
            <a:fillRect/>
          </a:stretch>
        </p:blipFill>
        <p:spPr bwMode="auto">
          <a:xfrm>
            <a:off x="5716588" y="914398"/>
            <a:ext cx="2599632" cy="52276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0" descr="cr7.jpg"/>
          <p:cNvPicPr>
            <a:picLocks noChangeAspect="1"/>
          </p:cNvPicPr>
          <p:nvPr/>
        </p:nvPicPr>
        <p:blipFill>
          <a:blip r:embed="rId9" cstate="print">
            <a:lum bright="18000" contrast="44000"/>
          </a:blip>
          <a:srcRect/>
          <a:stretch>
            <a:fillRect/>
          </a:stretch>
        </p:blipFill>
        <p:spPr bwMode="auto">
          <a:xfrm>
            <a:off x="5715000" y="914400"/>
            <a:ext cx="2602335" cy="5227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11" descr="cr8.jpg"/>
          <p:cNvPicPr>
            <a:picLocks noChangeAspect="1"/>
          </p:cNvPicPr>
          <p:nvPr/>
        </p:nvPicPr>
        <p:blipFill>
          <a:blip r:embed="rId10" cstate="print">
            <a:lum bright="18000" contrast="44000"/>
          </a:blip>
          <a:srcRect/>
          <a:stretch>
            <a:fillRect/>
          </a:stretch>
        </p:blipFill>
        <p:spPr bwMode="auto">
          <a:xfrm>
            <a:off x="5715000" y="914400"/>
            <a:ext cx="2602335" cy="5227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12" descr="scale.jpg"/>
          <p:cNvPicPr>
            <a:picLocks noChangeAspect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5715000" y="6324600"/>
            <a:ext cx="2582062" cy="2013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extBox 14"/>
          <p:cNvSpPr txBox="1">
            <a:spLocks noChangeArrowheads="1"/>
          </p:cNvSpPr>
          <p:nvPr/>
        </p:nvSpPr>
        <p:spPr bwMode="auto">
          <a:xfrm>
            <a:off x="6400800" y="6477000"/>
            <a:ext cx="1262063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20 meters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791200" y="533400"/>
            <a:ext cx="23342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Radar Amplitude Slices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15014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MG_100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315688" y="838200"/>
            <a:ext cx="8229600" cy="54864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28600" y="228600"/>
            <a:ext cx="22324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Duryea, Pennsylvania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452260" y="990600"/>
            <a:ext cx="5029200" cy="5486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Figure 1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32727" y="1447800"/>
            <a:ext cx="4948733" cy="499560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985660" y="990600"/>
            <a:ext cx="38488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Graves Cut through Reflective Material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266432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 descr="Figure_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5368925" cy="6858000"/>
          </a:xfrm>
          <a:prstGeom prst="rect">
            <a:avLst/>
          </a:prstGeom>
          <a:noFill/>
        </p:spPr>
      </p:pic>
      <p:sp>
        <p:nvSpPr>
          <p:cNvPr id="61444" name="Rectangle 4"/>
          <p:cNvSpPr>
            <a:spLocks noChangeArrowheads="1"/>
          </p:cNvSpPr>
          <p:nvPr/>
        </p:nvSpPr>
        <p:spPr bwMode="auto">
          <a:xfrm>
            <a:off x="1371600" y="1828800"/>
            <a:ext cx="1371600" cy="1295400"/>
          </a:xfrm>
          <a:prstGeom prst="rect">
            <a:avLst/>
          </a:prstGeom>
          <a:noFill/>
          <a:ln w="63500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pic>
        <p:nvPicPr>
          <p:cNvPr id="61445" name="Picture 5" descr="Figure_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52800" y="223838"/>
            <a:ext cx="5791200" cy="518318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2035659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44" grpId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2" descr="Fig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85938" y="0"/>
            <a:ext cx="5656262" cy="696436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825582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 descr="Figure_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28800" y="0"/>
            <a:ext cx="4186238" cy="7391400"/>
          </a:xfrm>
          <a:prstGeom prst="rect">
            <a:avLst/>
          </a:prstGeom>
          <a:noFill/>
        </p:spPr>
      </p:pic>
      <p:sp>
        <p:nvSpPr>
          <p:cNvPr id="60419" name="Rectangle 3"/>
          <p:cNvSpPr>
            <a:spLocks noChangeArrowheads="1"/>
          </p:cNvSpPr>
          <p:nvPr/>
        </p:nvSpPr>
        <p:spPr bwMode="auto">
          <a:xfrm>
            <a:off x="3276600" y="-152400"/>
            <a:ext cx="3048000" cy="77724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60420" name="Rectangle 4"/>
          <p:cNvSpPr>
            <a:spLocks noChangeArrowheads="1"/>
          </p:cNvSpPr>
          <p:nvPr/>
        </p:nvSpPr>
        <p:spPr bwMode="auto">
          <a:xfrm>
            <a:off x="4800600" y="-381000"/>
            <a:ext cx="3048000" cy="77724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0060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419" grpId="0" animBg="1"/>
      <p:bldP spid="60420" grpId="0" animBg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5" descr="frank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3700" y="-147638"/>
            <a:ext cx="8355013" cy="71532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366" name="Text Box 6"/>
          <p:cNvSpPr txBox="1">
            <a:spLocks noChangeArrowheads="1"/>
          </p:cNvSpPr>
          <p:nvPr/>
        </p:nvSpPr>
        <p:spPr bwMode="auto">
          <a:xfrm>
            <a:off x="6053138" y="403225"/>
            <a:ext cx="25336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chemeClr val="tx1"/>
            </a:outerShdw>
          </a:effec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b="1">
                <a:solidFill>
                  <a:srgbClr val="FFFF00"/>
                </a:solidFill>
              </a:rPr>
              <a:t>Franklinton Cemetery</a:t>
            </a:r>
          </a:p>
          <a:p>
            <a:pPr algn="ctr">
              <a:defRPr/>
            </a:pPr>
            <a:r>
              <a:rPr lang="en-US" b="1">
                <a:solidFill>
                  <a:srgbClr val="FFFF00"/>
                </a:solidFill>
              </a:rPr>
              <a:t>est. 1799</a:t>
            </a:r>
          </a:p>
        </p:txBody>
      </p:sp>
      <p:sp>
        <p:nvSpPr>
          <p:cNvPr id="143367" name="Oval 7"/>
          <p:cNvSpPr>
            <a:spLocks noChangeArrowheads="1"/>
          </p:cNvSpPr>
          <p:nvPr/>
        </p:nvSpPr>
        <p:spPr bwMode="auto">
          <a:xfrm>
            <a:off x="4572000" y="3768725"/>
            <a:ext cx="1565275" cy="1544638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" name="Group 10"/>
          <p:cNvGrpSpPr>
            <a:grpSpLocks/>
          </p:cNvGrpSpPr>
          <p:nvPr/>
        </p:nvGrpSpPr>
        <p:grpSpPr bwMode="auto">
          <a:xfrm>
            <a:off x="-242888" y="0"/>
            <a:ext cx="9112251" cy="3605213"/>
            <a:chOff x="-153" y="0"/>
            <a:chExt cx="5740" cy="2271"/>
          </a:xfrm>
        </p:grpSpPr>
        <p:pic>
          <p:nvPicPr>
            <p:cNvPr id="71686" name="Picture 8" descr="franklinton church scan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-153" y="0"/>
              <a:ext cx="3878" cy="22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43369" name="Text Box 9"/>
            <p:cNvSpPr txBox="1">
              <a:spLocks noChangeArrowheads="1"/>
            </p:cNvSpPr>
            <p:nvPr/>
          </p:nvSpPr>
          <p:spPr bwMode="auto">
            <a:xfrm>
              <a:off x="3860" y="1097"/>
              <a:ext cx="1727" cy="577"/>
            </a:xfrm>
            <a:prstGeom prst="rect">
              <a:avLst/>
            </a:prstGeom>
            <a:solidFill>
              <a:schemeClr val="tx1"/>
            </a:solidFill>
            <a:ln w="9525">
              <a:noFill/>
              <a:miter lim="800000"/>
              <a:headEnd/>
              <a:tailEnd/>
            </a:ln>
            <a:effectLst>
              <a:outerShdw dist="17961" dir="2700000" algn="ctr" rotWithShape="0">
                <a:schemeClr val="tx1"/>
              </a:outerShdw>
            </a:effectLst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b="1">
                  <a:solidFill>
                    <a:srgbClr val="FFFF00"/>
                  </a:solidFill>
                </a:rPr>
                <a:t>Church in cemetery: construction began 1811, destroyed 1813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84137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367" grpId="0" animBg="1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Picture 4" descr="frank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60425" y="1020763"/>
            <a:ext cx="6983413" cy="481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4391" name="Picture 7" descr="frank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14725" y="2160588"/>
            <a:ext cx="2955925" cy="2374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4392" name="Picture 8" descr="frank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14725" y="2159000"/>
            <a:ext cx="2955925" cy="2374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4393" name="Picture 9" descr="frank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14725" y="2160588"/>
            <a:ext cx="2955925" cy="2374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4394" name="Picture 10" descr="frank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529013" y="2159000"/>
            <a:ext cx="2955925" cy="2374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4395" name="Picture 11" descr="frank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524250" y="2168525"/>
            <a:ext cx="2955925" cy="2374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4396" name="Picture 12" descr="frank8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514725" y="2159000"/>
            <a:ext cx="2955925" cy="2374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4397" name="Picture 13" descr="frank9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524250" y="2152650"/>
            <a:ext cx="2955925" cy="2371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2714" name="Text Box 14"/>
          <p:cNvSpPr txBox="1">
            <a:spLocks noChangeArrowheads="1"/>
          </p:cNvSpPr>
          <p:nvPr/>
        </p:nvSpPr>
        <p:spPr bwMode="auto">
          <a:xfrm>
            <a:off x="4027488" y="482600"/>
            <a:ext cx="20002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>
                <a:solidFill>
                  <a:srgbClr val="FFFF00"/>
                </a:solidFill>
              </a:rPr>
              <a:t>2 cm thick slices</a:t>
            </a:r>
          </a:p>
        </p:txBody>
      </p:sp>
      <p:sp>
        <p:nvSpPr>
          <p:cNvPr id="72715" name="Text Box 15"/>
          <p:cNvSpPr txBox="1">
            <a:spLocks noChangeArrowheads="1"/>
          </p:cNvSpPr>
          <p:nvPr/>
        </p:nvSpPr>
        <p:spPr bwMode="auto">
          <a:xfrm>
            <a:off x="808038" y="473075"/>
            <a:ext cx="28765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Ground-Penetrating Radar</a:t>
            </a:r>
          </a:p>
        </p:txBody>
      </p:sp>
      <p:pic>
        <p:nvPicPr>
          <p:cNvPr id="72716" name="Picture 17" descr="radar scale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7951788" y="2241550"/>
            <a:ext cx="944562" cy="1862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418413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4" descr="frank1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2225" y="654050"/>
            <a:ext cx="9282113" cy="5467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6437" name="Text Box 5"/>
          <p:cNvSpPr txBox="1">
            <a:spLocks noChangeArrowheads="1"/>
          </p:cNvSpPr>
          <p:nvPr/>
        </p:nvSpPr>
        <p:spPr bwMode="auto">
          <a:xfrm>
            <a:off x="2411413" y="1935163"/>
            <a:ext cx="1962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chemeClr val="tx1"/>
            </a:outerShdw>
          </a:effec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>
                <a:solidFill>
                  <a:schemeClr val="bg1"/>
                </a:solidFill>
              </a:rPr>
              <a:t>Headstone Base</a:t>
            </a:r>
          </a:p>
        </p:txBody>
      </p:sp>
      <p:sp>
        <p:nvSpPr>
          <p:cNvPr id="73732" name="Line 6"/>
          <p:cNvSpPr>
            <a:spLocks noChangeShapeType="1"/>
          </p:cNvSpPr>
          <p:nvPr/>
        </p:nvSpPr>
        <p:spPr bwMode="auto">
          <a:xfrm>
            <a:off x="3854450" y="2265363"/>
            <a:ext cx="530225" cy="19685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pic>
        <p:nvPicPr>
          <p:cNvPr id="73733" name="Picture 5" descr="IMG_001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62600" y="152400"/>
            <a:ext cx="4724400" cy="31496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207614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-15035"/>
            <a:ext cx="7630886" cy="6878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5051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566" y="135677"/>
            <a:ext cx="6424748" cy="659996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792688" y="402772"/>
            <a:ext cx="21216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FF00"/>
                </a:solidFill>
              </a:rPr>
              <a:t>Aiken Mound Group</a:t>
            </a:r>
            <a:endParaRPr lang="en-US" b="1" dirty="0">
              <a:solidFill>
                <a:srgbClr val="FFFF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814460" y="1730829"/>
            <a:ext cx="20849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Ground-Penetrating</a:t>
            </a:r>
          </a:p>
          <a:p>
            <a:pPr algn="ctr"/>
            <a:r>
              <a:rPr lang="en-US" b="1" dirty="0" smtClean="0">
                <a:solidFill>
                  <a:schemeClr val="bg1"/>
                </a:solidFill>
              </a:rPr>
              <a:t>Radar Data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5916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0" y="457200"/>
            <a:ext cx="9144000" cy="64008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pic>
        <p:nvPicPr>
          <p:cNvPr id="14339" name="Picture 2" descr="cover-cs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1075" y="1228725"/>
            <a:ext cx="3952875" cy="4154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2" name="Text Box 3"/>
          <p:cNvSpPr txBox="1">
            <a:spLocks noChangeArrowheads="1"/>
          </p:cNvSpPr>
          <p:nvPr/>
        </p:nvSpPr>
        <p:spPr bwMode="auto">
          <a:xfrm>
            <a:off x="1319213" y="563563"/>
            <a:ext cx="6483350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Font typeface="Arial" charset="0"/>
              <a:buChar char="•"/>
              <a:defRPr sz="28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D86723"/>
              </a:buClr>
              <a:buFont typeface="Arial" charset="0"/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680900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2800" b="1">
                <a:solidFill>
                  <a:srgbClr val="FFFF00"/>
                </a:solidFill>
              </a:rPr>
              <a:t>What is Archaeological Geophysics?</a:t>
            </a:r>
          </a:p>
        </p:txBody>
      </p:sp>
      <p:grpSp>
        <p:nvGrpSpPr>
          <p:cNvPr id="4" name="Group 4"/>
          <p:cNvGrpSpPr>
            <a:grpSpLocks/>
          </p:cNvGrpSpPr>
          <p:nvPr/>
        </p:nvGrpSpPr>
        <p:grpSpPr bwMode="auto">
          <a:xfrm>
            <a:off x="-202200" y="1173833"/>
            <a:ext cx="8524875" cy="5360987"/>
            <a:chOff x="0" y="695"/>
            <a:chExt cx="5370" cy="3377"/>
          </a:xfrm>
        </p:grpSpPr>
        <p:sp>
          <p:nvSpPr>
            <p:cNvPr id="14351" name="Rectangle 5"/>
            <p:cNvSpPr>
              <a:spLocks noChangeArrowheads="1"/>
            </p:cNvSpPr>
            <p:nvPr/>
          </p:nvSpPr>
          <p:spPr bwMode="auto">
            <a:xfrm>
              <a:off x="0" y="695"/>
              <a:ext cx="5370" cy="3377"/>
            </a:xfrm>
            <a:prstGeom prst="rect">
              <a:avLst/>
            </a:prstGeom>
            <a:solidFill>
              <a:srgbClr val="000000">
                <a:alpha val="85097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lr>
                  <a:schemeClr val="accent1"/>
                </a:buClr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Arial" charset="0"/>
                  <a:ea typeface="ＭＳ Ｐゴシック" pitchFamily="-84" charset="-128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2"/>
                </a:buClr>
                <a:buFont typeface="Arial" charset="0"/>
                <a:buChar char="•"/>
                <a:defRPr sz="2800">
                  <a:solidFill>
                    <a:schemeClr val="tx1"/>
                  </a:solidFill>
                  <a:latin typeface="Arial" charset="0"/>
                  <a:ea typeface="ＭＳ Ｐゴシック" pitchFamily="-8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rgbClr val="D86723"/>
                </a:buClr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Arial" charset="0"/>
                  <a:ea typeface="ＭＳ Ｐゴシック" pitchFamily="-8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rgbClr val="680900"/>
                </a:buClr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Arial" charset="0"/>
                  <a:ea typeface="ＭＳ Ｐゴシック" pitchFamily="-8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tx1"/>
                </a:buClr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Arial" charset="0"/>
                  <a:ea typeface="ＭＳ Ｐゴシック" pitchFamily="-84" charset="-128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Arial" charset="0"/>
                  <a:ea typeface="ＭＳ Ｐゴシック" pitchFamily="-84" charset="-128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Arial" charset="0"/>
                  <a:ea typeface="ＭＳ Ｐゴシック" pitchFamily="-84" charset="-128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Arial" charset="0"/>
                  <a:ea typeface="ＭＳ Ｐゴシック" pitchFamily="-84" charset="-128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Arial" charset="0"/>
                  <a:ea typeface="ＭＳ Ｐゴシック" pitchFamily="-8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en-US" altLang="en-US" sz="1800"/>
            </a:p>
          </p:txBody>
        </p:sp>
        <p:sp>
          <p:nvSpPr>
            <p:cNvPr id="14352" name="Text Box 6"/>
            <p:cNvSpPr txBox="1">
              <a:spLocks noChangeArrowheads="1"/>
            </p:cNvSpPr>
            <p:nvPr/>
          </p:nvSpPr>
          <p:spPr bwMode="auto">
            <a:xfrm>
              <a:off x="299" y="852"/>
              <a:ext cx="5071" cy="83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accent1"/>
                </a:buClr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Arial" charset="0"/>
                  <a:ea typeface="ＭＳ Ｐゴシック" pitchFamily="-84" charset="-128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2"/>
                </a:buClr>
                <a:buFont typeface="Arial" charset="0"/>
                <a:buChar char="•"/>
                <a:defRPr sz="2800">
                  <a:solidFill>
                    <a:schemeClr val="tx1"/>
                  </a:solidFill>
                  <a:latin typeface="Arial" charset="0"/>
                  <a:ea typeface="ＭＳ Ｐゴシック" pitchFamily="-8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rgbClr val="D86723"/>
                </a:buClr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Arial" charset="0"/>
                  <a:ea typeface="ＭＳ Ｐゴシック" pitchFamily="-8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rgbClr val="680900"/>
                </a:buClr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Arial" charset="0"/>
                  <a:ea typeface="ＭＳ Ｐゴシック" pitchFamily="-8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tx1"/>
                </a:buClr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Arial" charset="0"/>
                  <a:ea typeface="ＭＳ Ｐゴシック" pitchFamily="-84" charset="-128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Arial" charset="0"/>
                  <a:ea typeface="ＭＳ Ｐゴシック" pitchFamily="-84" charset="-128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Arial" charset="0"/>
                  <a:ea typeface="ＭＳ Ｐゴシック" pitchFamily="-84" charset="-128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Arial" charset="0"/>
                  <a:ea typeface="ＭＳ Ｐゴシック" pitchFamily="-84" charset="-128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Arial" charset="0"/>
                  <a:ea typeface="ＭＳ Ｐゴシック" pitchFamily="-8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en-US" sz="1600" b="1" dirty="0">
                  <a:solidFill>
                    <a:srgbClr val="FFFF00"/>
                  </a:solidFill>
                </a:rPr>
                <a:t>-Detect properties of things (hopefully </a:t>
              </a:r>
              <a:r>
                <a:rPr lang="en-US" altLang="en-US" sz="1600" b="1" dirty="0" smtClean="0">
                  <a:solidFill>
                    <a:srgbClr val="FFFF00"/>
                  </a:solidFill>
                </a:rPr>
                <a:t>archaeology) </a:t>
              </a:r>
              <a:r>
                <a:rPr lang="en-US" altLang="en-US" sz="1600" b="1" dirty="0">
                  <a:solidFill>
                    <a:srgbClr val="FFFF00"/>
                  </a:solidFill>
                </a:rPr>
                <a:t>at ground surface or below,</a:t>
              </a:r>
            </a:p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en-US" sz="1600" b="1" dirty="0">
                  <a:solidFill>
                    <a:srgbClr val="FFFF00"/>
                  </a:solidFill>
                </a:rPr>
                <a:t>   primarily to create image/map</a:t>
              </a:r>
            </a:p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en-US" sz="1600" b="1" dirty="0">
                  <a:solidFill>
                    <a:srgbClr val="FFFF00"/>
                  </a:solidFill>
                </a:rPr>
                <a:t>-Data collected at surface &amp; down 3-6 feet (generally)</a:t>
              </a:r>
            </a:p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en-US" sz="1600" b="1" dirty="0">
                  <a:solidFill>
                    <a:srgbClr val="FFFF00"/>
                  </a:solidFill>
                </a:rPr>
                <a:t>-Fast…cover large areas</a:t>
              </a:r>
            </a:p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en-US" sz="1600" b="1" dirty="0">
                  <a:solidFill>
                    <a:srgbClr val="FFFF00"/>
                  </a:solidFill>
                </a:rPr>
                <a:t>-Non-Destructive (no digging!)</a:t>
              </a:r>
            </a:p>
          </p:txBody>
        </p:sp>
      </p:grpSp>
      <p:grpSp>
        <p:nvGrpSpPr>
          <p:cNvPr id="8" name="Group 8"/>
          <p:cNvGrpSpPr>
            <a:grpSpLocks/>
          </p:cNvGrpSpPr>
          <p:nvPr/>
        </p:nvGrpSpPr>
        <p:grpSpPr bwMode="auto">
          <a:xfrm>
            <a:off x="320675" y="2787650"/>
            <a:ext cx="8823325" cy="3838575"/>
            <a:chOff x="202" y="1756"/>
            <a:chExt cx="5558" cy="2418"/>
          </a:xfrm>
        </p:grpSpPr>
        <p:pic>
          <p:nvPicPr>
            <p:cNvPr id="14349" name="Picture 9" descr="Roentgen-x-ray-von-kollikers-hand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80" y="2254"/>
              <a:ext cx="2880" cy="19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350" name="Text Box 10"/>
            <p:cNvSpPr txBox="1">
              <a:spLocks noChangeArrowheads="1"/>
            </p:cNvSpPr>
            <p:nvPr/>
          </p:nvSpPr>
          <p:spPr bwMode="auto">
            <a:xfrm>
              <a:off x="202" y="1756"/>
              <a:ext cx="5280" cy="40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accent1"/>
                </a:buClr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Arial" charset="0"/>
                  <a:ea typeface="ＭＳ Ｐゴシック" pitchFamily="-84" charset="-128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2"/>
                </a:buClr>
                <a:buFont typeface="Arial" charset="0"/>
                <a:buChar char="•"/>
                <a:defRPr sz="2800">
                  <a:solidFill>
                    <a:schemeClr val="tx1"/>
                  </a:solidFill>
                  <a:latin typeface="Arial" charset="0"/>
                  <a:ea typeface="ＭＳ Ｐゴシック" pitchFamily="-8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rgbClr val="D86723"/>
                </a:buClr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Arial" charset="0"/>
                  <a:ea typeface="ＭＳ Ｐゴシック" pitchFamily="-8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rgbClr val="680900"/>
                </a:buClr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Arial" charset="0"/>
                  <a:ea typeface="ＭＳ Ｐゴシック" pitchFamily="-8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tx1"/>
                </a:buClr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Arial" charset="0"/>
                  <a:ea typeface="ＭＳ Ｐゴシック" pitchFamily="-84" charset="-128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Arial" charset="0"/>
                  <a:ea typeface="ＭＳ Ｐゴシック" pitchFamily="-84" charset="-128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Arial" charset="0"/>
                  <a:ea typeface="ＭＳ Ｐゴシック" pitchFamily="-84" charset="-128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Arial" charset="0"/>
                  <a:ea typeface="ＭＳ Ｐゴシック" pitchFamily="-84" charset="-128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Arial" charset="0"/>
                  <a:ea typeface="ＭＳ Ｐゴシック" pitchFamily="-84" charset="-128"/>
                </a:defRPr>
              </a:lvl9pPr>
            </a:lstStyle>
            <a:p>
              <a:pPr>
                <a:spcBef>
                  <a:spcPct val="0"/>
                </a:spcBef>
                <a:buClrTx/>
                <a:buFontTx/>
                <a:buNone/>
              </a:pPr>
              <a:r>
                <a:rPr lang="en-US" altLang="en-US" sz="1800">
                  <a:solidFill>
                    <a:schemeClr val="bg1"/>
                  </a:solidFill>
                </a:rPr>
                <a:t>In effect, doing geophysics today is like taking an X-ray of the ground.  The challenge is interpreting the results!</a:t>
              </a:r>
            </a:p>
          </p:txBody>
        </p:sp>
      </p:grpSp>
      <p:sp>
        <p:nvSpPr>
          <p:cNvPr id="11" name="Text Box 11"/>
          <p:cNvSpPr txBox="1">
            <a:spLocks noChangeArrowheads="1"/>
          </p:cNvSpPr>
          <p:nvPr/>
        </p:nvSpPr>
        <p:spPr bwMode="auto">
          <a:xfrm>
            <a:off x="4714875" y="4765675"/>
            <a:ext cx="2870200" cy="503238"/>
          </a:xfrm>
          <a:prstGeom prst="rect">
            <a:avLst/>
          </a:prstGeom>
          <a:noFill/>
          <a:ln>
            <a:noFill/>
          </a:ln>
          <a:effectLst>
            <a:outerShdw dist="1796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Font typeface="Arial" charset="0"/>
              <a:buChar char="•"/>
              <a:defRPr sz="28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D86723"/>
              </a:buClr>
              <a:buFont typeface="Arial" charset="0"/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680900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2700" b="1">
                <a:solidFill>
                  <a:srgbClr val="FF0000"/>
                </a:solidFill>
              </a:rPr>
              <a:t>Remote Sensing</a:t>
            </a:r>
          </a:p>
        </p:txBody>
      </p:sp>
      <p:sp>
        <p:nvSpPr>
          <p:cNvPr id="12" name="Text Box 12"/>
          <p:cNvSpPr txBox="1">
            <a:spLocks noChangeArrowheads="1"/>
          </p:cNvSpPr>
          <p:nvPr/>
        </p:nvSpPr>
        <p:spPr bwMode="auto">
          <a:xfrm>
            <a:off x="4730750" y="4217988"/>
            <a:ext cx="3441700" cy="503237"/>
          </a:xfrm>
          <a:prstGeom prst="rect">
            <a:avLst/>
          </a:prstGeom>
          <a:noFill/>
          <a:ln>
            <a:noFill/>
          </a:ln>
          <a:effectLst>
            <a:outerShdw dist="1796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Font typeface="Arial" charset="0"/>
              <a:buChar char="•"/>
              <a:defRPr sz="28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D86723"/>
              </a:buClr>
              <a:buFont typeface="Arial" charset="0"/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680900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2700" b="1">
                <a:solidFill>
                  <a:srgbClr val="FF0000"/>
                </a:solidFill>
              </a:rPr>
              <a:t>Archaeogeophysics</a:t>
            </a:r>
          </a:p>
        </p:txBody>
      </p:sp>
      <p:sp>
        <p:nvSpPr>
          <p:cNvPr id="13" name="Text Box 13"/>
          <p:cNvSpPr txBox="1">
            <a:spLocks noChangeArrowheads="1"/>
          </p:cNvSpPr>
          <p:nvPr/>
        </p:nvSpPr>
        <p:spPr bwMode="auto">
          <a:xfrm>
            <a:off x="4730750" y="5360988"/>
            <a:ext cx="2641600" cy="914400"/>
          </a:xfrm>
          <a:prstGeom prst="rect">
            <a:avLst/>
          </a:prstGeom>
          <a:noFill/>
          <a:ln>
            <a:noFill/>
          </a:ln>
          <a:effectLst>
            <a:outerShdw dist="1796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Font typeface="Arial" charset="0"/>
              <a:buChar char="•"/>
              <a:defRPr sz="28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D86723"/>
              </a:buClr>
              <a:buFont typeface="Arial" charset="0"/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680900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2700" b="1">
                <a:solidFill>
                  <a:srgbClr val="FF0000"/>
                </a:solidFill>
              </a:rPr>
              <a:t>Archaeological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2700" b="1">
                <a:solidFill>
                  <a:srgbClr val="FF0000"/>
                </a:solidFill>
              </a:rPr>
              <a:t>   Prospecting</a:t>
            </a:r>
          </a:p>
        </p:txBody>
      </p:sp>
      <p:sp>
        <p:nvSpPr>
          <p:cNvPr id="14" name="Text Box 14"/>
          <p:cNvSpPr txBox="1">
            <a:spLocks noChangeArrowheads="1"/>
          </p:cNvSpPr>
          <p:nvPr/>
        </p:nvSpPr>
        <p:spPr bwMode="auto">
          <a:xfrm>
            <a:off x="76200" y="4800600"/>
            <a:ext cx="4446588" cy="70167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Font typeface="Arial" charset="0"/>
              <a:buChar char="•"/>
              <a:defRPr sz="28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D86723"/>
              </a:buClr>
              <a:buFont typeface="Arial" charset="0"/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680900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4000" b="1">
                <a:solidFill>
                  <a:srgbClr val="0000FF"/>
                </a:solidFill>
              </a:rPr>
              <a:t>Geophysics </a:t>
            </a:r>
            <a:r>
              <a:rPr lang="en-US" altLang="en-US" sz="4000">
                <a:solidFill>
                  <a:srgbClr val="0000FF"/>
                </a:solidFill>
              </a:rPr>
              <a:t>a.k.a.</a:t>
            </a:r>
          </a:p>
        </p:txBody>
      </p:sp>
    </p:spTree>
    <p:extLst>
      <p:ext uri="{BB962C8B-B14F-4D97-AF65-F5344CB8AC3E}">
        <p14:creationId xmlns:p14="http://schemas.microsoft.com/office/powerpoint/2010/main" val="31235919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utoUpdateAnimBg="0"/>
      <p:bldP spid="12" grpId="0" autoUpdateAnimBg="0"/>
      <p:bldP spid="13" grpId="0" autoUpdateAnimBg="0"/>
      <p:bldP spid="14" grpId="0" autoUpdateAnimBg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233" y="0"/>
            <a:ext cx="6132595" cy="693977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913247" y="376926"/>
            <a:ext cx="152997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Beloit College</a:t>
            </a:r>
          </a:p>
          <a:p>
            <a:pPr algn="ctr"/>
            <a:r>
              <a:rPr lang="en-US" b="1" dirty="0" smtClean="0">
                <a:solidFill>
                  <a:schemeClr val="bg1"/>
                </a:solidFill>
              </a:rPr>
              <a:t>Mound Group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831686" y="2177143"/>
            <a:ext cx="16930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Radar Slice Map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1386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04" y="0"/>
            <a:ext cx="5755191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728185" y="376926"/>
            <a:ext cx="152997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Beloit College</a:t>
            </a:r>
          </a:p>
          <a:p>
            <a:pPr algn="ctr"/>
            <a:r>
              <a:rPr lang="en-US" b="1" dirty="0" smtClean="0">
                <a:solidFill>
                  <a:schemeClr val="bg1"/>
                </a:solidFill>
              </a:rPr>
              <a:t>Mound Group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418018" y="2177143"/>
            <a:ext cx="22002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Radar Profile Analysis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5916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8" descr="IMG_3302.JPG"/>
          <p:cNvPicPr>
            <a:picLocks noChangeAspect="1"/>
          </p:cNvPicPr>
          <p:nvPr/>
        </p:nvPicPr>
        <p:blipFill>
          <a:blip r:embed="rId2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38" t="57196" r="59244" b="18884"/>
          <a:stretch>
            <a:fillRect/>
          </a:stretch>
        </p:blipFill>
        <p:spPr bwMode="auto">
          <a:xfrm>
            <a:off x="223969" y="-10878"/>
            <a:ext cx="8718298" cy="6945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108857" y="-163286"/>
            <a:ext cx="8948057" cy="7228115"/>
          </a:xfrm>
          <a:prstGeom prst="rect">
            <a:avLst/>
          </a:prstGeom>
          <a:solidFill>
            <a:srgbClr val="000000">
              <a:alpha val="69804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566057" y="751114"/>
            <a:ext cx="406252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u="sng" dirty="0" smtClean="0">
                <a:solidFill>
                  <a:srgbClr val="FFFF00"/>
                </a:solidFill>
              </a:rPr>
              <a:t>Ground-Penetrating Radar Summary</a:t>
            </a:r>
            <a:endParaRPr lang="en-US" sz="2000" b="1" u="sng" dirty="0">
              <a:solidFill>
                <a:srgbClr val="FFFF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17711" y="1654629"/>
            <a:ext cx="827951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arenBoth"/>
            </a:pPr>
            <a:r>
              <a:rPr lang="en-US" b="1" dirty="0" smtClean="0">
                <a:solidFill>
                  <a:schemeClr val="bg1"/>
                </a:solidFill>
              </a:rPr>
              <a:t>Good at detecting hard targets—rocks/gravel/sand in silty or clayey soil</a:t>
            </a:r>
          </a:p>
          <a:p>
            <a:pPr marL="342900" indent="-342900">
              <a:buAutoNum type="arabicParenBoth"/>
            </a:pPr>
            <a:endParaRPr lang="en-US" b="1" dirty="0">
              <a:solidFill>
                <a:schemeClr val="bg1"/>
              </a:solidFill>
            </a:endParaRPr>
          </a:p>
          <a:p>
            <a:pPr marL="342900" indent="-342900">
              <a:buAutoNum type="arabicParenBoth"/>
            </a:pPr>
            <a:r>
              <a:rPr lang="en-US" b="1" dirty="0" smtClean="0">
                <a:solidFill>
                  <a:schemeClr val="bg1"/>
                </a:solidFill>
              </a:rPr>
              <a:t>Can detect modern graves well, and many 19</a:t>
            </a:r>
            <a:r>
              <a:rPr lang="en-US" b="1" baseline="30000" dirty="0" smtClean="0">
                <a:solidFill>
                  <a:schemeClr val="bg1"/>
                </a:solidFill>
              </a:rPr>
              <a:t>th</a:t>
            </a:r>
            <a:r>
              <a:rPr lang="en-US" b="1" dirty="0" smtClean="0">
                <a:solidFill>
                  <a:schemeClr val="bg1"/>
                </a:solidFill>
              </a:rPr>
              <a:t> century graves</a:t>
            </a:r>
          </a:p>
          <a:p>
            <a:pPr marL="342900" indent="-342900">
              <a:buAutoNum type="arabicParenBoth"/>
            </a:pPr>
            <a:endParaRPr lang="en-US" b="1" dirty="0">
              <a:solidFill>
                <a:schemeClr val="bg1"/>
              </a:solidFill>
            </a:endParaRPr>
          </a:p>
          <a:p>
            <a:pPr marL="342900" indent="-342900">
              <a:buAutoNum type="arabicParenBoth"/>
            </a:pPr>
            <a:r>
              <a:rPr lang="en-US" b="1" dirty="0" smtClean="0">
                <a:solidFill>
                  <a:schemeClr val="bg1"/>
                </a:solidFill>
              </a:rPr>
              <a:t>Mound sites are challenging, and ancient graves near impossible, but mound floors and distinct fill can be detected. ** rock capped graves detectable</a:t>
            </a:r>
          </a:p>
          <a:p>
            <a:pPr marL="342900" indent="-342900">
              <a:buAutoNum type="arabicParenBoth"/>
            </a:pPr>
            <a:endParaRPr lang="en-US" b="1" dirty="0">
              <a:solidFill>
                <a:schemeClr val="bg1"/>
              </a:solidFill>
            </a:endParaRPr>
          </a:p>
          <a:p>
            <a:pPr marL="342900" indent="-342900">
              <a:buAutoNum type="arabicParenBoth"/>
            </a:pP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165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226" name="Picture 5" descr="jarrodinAZ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2400"/>
            <a:ext cx="9347200" cy="701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 descr="Resistance Meter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91200" y="1905000"/>
            <a:ext cx="3151188" cy="4572000"/>
          </a:xfrm>
          <a:prstGeom prst="rect">
            <a:avLst/>
          </a:prstGeom>
          <a:ln>
            <a:noFill/>
          </a:ln>
          <a:effectLst>
            <a:outerShdw blurRad="190500" dist="203200" dir="2700000" algn="tl" rotWithShape="0">
              <a:schemeClr val="tx1">
                <a:alpha val="91000"/>
              </a:schemeClr>
            </a:outerShdw>
          </a:effectLst>
        </p:spPr>
      </p:pic>
      <p:sp>
        <p:nvSpPr>
          <p:cNvPr id="180228" name="TextBox 4"/>
          <p:cNvSpPr txBox="1">
            <a:spLocks noChangeArrowheads="1"/>
          </p:cNvSpPr>
          <p:nvPr/>
        </p:nvSpPr>
        <p:spPr bwMode="auto">
          <a:xfrm>
            <a:off x="712788" y="304800"/>
            <a:ext cx="7764462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Font typeface="Arial" charset="0"/>
              <a:buChar char="•"/>
              <a:defRPr sz="28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D86723"/>
              </a:buClr>
              <a:buFont typeface="Arial" charset="0"/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680900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2800" b="1"/>
              <a:t>Electrical Resistance Survey in Archaeology</a:t>
            </a:r>
          </a:p>
        </p:txBody>
      </p:sp>
    </p:spTree>
    <p:extLst>
      <p:ext uri="{BB962C8B-B14F-4D97-AF65-F5344CB8AC3E}">
        <p14:creationId xmlns:p14="http://schemas.microsoft.com/office/powerpoint/2010/main" val="286340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8571" y="0"/>
            <a:ext cx="594685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5486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Resistance Meter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6075" y="792163"/>
            <a:ext cx="3748088" cy="5438775"/>
          </a:xfrm>
          <a:prstGeom prst="rect">
            <a:avLst/>
          </a:prstGeom>
          <a:ln>
            <a:noFill/>
          </a:ln>
          <a:effectLst>
            <a:outerShdw blurRad="190500" dist="203200" dir="2700000" algn="tl" rotWithShape="0">
              <a:schemeClr val="tx1">
                <a:alpha val="91000"/>
              </a:schemeClr>
            </a:outerShdw>
          </a:effectLst>
        </p:spPr>
      </p:pic>
      <p:grpSp>
        <p:nvGrpSpPr>
          <p:cNvPr id="32" name="Group 31"/>
          <p:cNvGrpSpPr>
            <a:grpSpLocks/>
          </p:cNvGrpSpPr>
          <p:nvPr/>
        </p:nvGrpSpPr>
        <p:grpSpPr bwMode="auto">
          <a:xfrm>
            <a:off x="3089275" y="5065713"/>
            <a:ext cx="3398838" cy="368300"/>
            <a:chOff x="3090041" y="5065251"/>
            <a:chExt cx="3397494" cy="369332"/>
          </a:xfrm>
        </p:grpSpPr>
        <p:cxnSp>
          <p:nvCxnSpPr>
            <p:cNvPr id="10" name="Straight Arrow Connector 9"/>
            <p:cNvCxnSpPr/>
            <p:nvPr/>
          </p:nvCxnSpPr>
          <p:spPr>
            <a:xfrm flipH="1">
              <a:off x="3090041" y="5249917"/>
              <a:ext cx="1831251" cy="141683"/>
            </a:xfrm>
            <a:prstGeom prst="straightConnector1">
              <a:avLst/>
            </a:prstGeom>
            <a:ln w="76200"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82287" name="TextBox 11"/>
            <p:cNvSpPr txBox="1">
              <a:spLocks noChangeArrowheads="1"/>
            </p:cNvSpPr>
            <p:nvPr/>
          </p:nvSpPr>
          <p:spPr bwMode="auto">
            <a:xfrm>
              <a:off x="5123059" y="5065251"/>
              <a:ext cx="1364476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accent1"/>
                </a:buClr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Arial" charset="0"/>
                  <a:ea typeface="ＭＳ Ｐゴシック" pitchFamily="-84" charset="-128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2"/>
                </a:buClr>
                <a:buFont typeface="Arial" charset="0"/>
                <a:buChar char="•"/>
                <a:defRPr sz="2800">
                  <a:solidFill>
                    <a:schemeClr val="tx1"/>
                  </a:solidFill>
                  <a:latin typeface="Arial" charset="0"/>
                  <a:ea typeface="ＭＳ Ｐゴシック" pitchFamily="-8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rgbClr val="D86723"/>
                </a:buClr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Arial" charset="0"/>
                  <a:ea typeface="ＭＳ Ｐゴシック" pitchFamily="-8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rgbClr val="680900"/>
                </a:buClr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Arial" charset="0"/>
                  <a:ea typeface="ＭＳ Ｐゴシック" pitchFamily="-8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tx1"/>
                </a:buClr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Arial" charset="0"/>
                  <a:ea typeface="ＭＳ Ｐゴシック" pitchFamily="-84" charset="-128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Arial" charset="0"/>
                  <a:ea typeface="ＭＳ Ｐゴシック" pitchFamily="-84" charset="-128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Arial" charset="0"/>
                  <a:ea typeface="ＭＳ Ｐゴシック" pitchFamily="-84" charset="-128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Arial" charset="0"/>
                  <a:ea typeface="ＭＳ Ｐゴシック" pitchFamily="-84" charset="-128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Arial" charset="0"/>
                  <a:ea typeface="ＭＳ Ｐゴシック" pitchFamily="-8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en-US" sz="1800" b="1" dirty="0">
                  <a:solidFill>
                    <a:schemeClr val="bg1"/>
                  </a:solidFill>
                </a:rPr>
                <a:t>Electrodes</a:t>
              </a:r>
            </a:p>
          </p:txBody>
        </p:sp>
      </p:grpSp>
      <p:grpSp>
        <p:nvGrpSpPr>
          <p:cNvPr id="35" name="Group 34"/>
          <p:cNvGrpSpPr>
            <a:grpSpLocks/>
          </p:cNvGrpSpPr>
          <p:nvPr/>
        </p:nvGrpSpPr>
        <p:grpSpPr bwMode="auto">
          <a:xfrm>
            <a:off x="1816100" y="3133725"/>
            <a:ext cx="5619750" cy="1517650"/>
            <a:chOff x="1815872" y="3134343"/>
            <a:chExt cx="5619811" cy="1517220"/>
          </a:xfrm>
        </p:grpSpPr>
        <p:sp>
          <p:nvSpPr>
            <p:cNvPr id="182283" name="TextBox 18"/>
            <p:cNvSpPr txBox="1">
              <a:spLocks noChangeArrowheads="1"/>
            </p:cNvSpPr>
            <p:nvPr/>
          </p:nvSpPr>
          <p:spPr bwMode="auto">
            <a:xfrm>
              <a:off x="5340238" y="4121580"/>
              <a:ext cx="2095445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accent1"/>
                </a:buClr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Arial" charset="0"/>
                  <a:ea typeface="ＭＳ Ｐゴシック" pitchFamily="-84" charset="-128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2"/>
                </a:buClr>
                <a:buFont typeface="Arial" charset="0"/>
                <a:buChar char="•"/>
                <a:defRPr sz="2800">
                  <a:solidFill>
                    <a:schemeClr val="tx1"/>
                  </a:solidFill>
                  <a:latin typeface="Arial" charset="0"/>
                  <a:ea typeface="ＭＳ Ｐゴシック" pitchFamily="-8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rgbClr val="D86723"/>
                </a:buClr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Arial" charset="0"/>
                  <a:ea typeface="ＭＳ Ｐゴシック" pitchFamily="-8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rgbClr val="680900"/>
                </a:buClr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Arial" charset="0"/>
                  <a:ea typeface="ＭＳ Ｐゴシック" pitchFamily="-8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tx1"/>
                </a:buClr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Arial" charset="0"/>
                  <a:ea typeface="ＭＳ Ｐゴシック" pitchFamily="-84" charset="-128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Arial" charset="0"/>
                  <a:ea typeface="ＭＳ Ｐゴシック" pitchFamily="-84" charset="-128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Arial" charset="0"/>
                  <a:ea typeface="ＭＳ Ｐゴシック" pitchFamily="-84" charset="-128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Arial" charset="0"/>
                  <a:ea typeface="ＭＳ Ｐゴシック" pitchFamily="-84" charset="-128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Arial" charset="0"/>
                  <a:ea typeface="ＭＳ Ｐゴシック" pitchFamily="-8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en-US" sz="1800" b="1" dirty="0">
                  <a:solidFill>
                    <a:schemeClr val="bg1"/>
                  </a:solidFill>
                </a:rPr>
                <a:t>Cables and plugs</a:t>
              </a:r>
            </a:p>
          </p:txBody>
        </p:sp>
        <p:cxnSp>
          <p:nvCxnSpPr>
            <p:cNvPr id="20" name="Straight Arrow Connector 19"/>
            <p:cNvCxnSpPr/>
            <p:nvPr/>
          </p:nvCxnSpPr>
          <p:spPr>
            <a:xfrm flipH="1">
              <a:off x="1815872" y="4330979"/>
              <a:ext cx="3306799" cy="320584"/>
            </a:xfrm>
            <a:prstGeom prst="straightConnector1">
              <a:avLst/>
            </a:prstGeom>
            <a:ln w="76200"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/>
            <p:cNvCxnSpPr/>
            <p:nvPr/>
          </p:nvCxnSpPr>
          <p:spPr>
            <a:xfrm flipH="1" flipV="1">
              <a:off x="1968274" y="3134343"/>
              <a:ext cx="3154397" cy="1171243"/>
            </a:xfrm>
            <a:prstGeom prst="straightConnector1">
              <a:avLst/>
            </a:prstGeom>
            <a:ln w="76200"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6" name="Group 35"/>
          <p:cNvGrpSpPr>
            <a:grpSpLocks/>
          </p:cNvGrpSpPr>
          <p:nvPr/>
        </p:nvGrpSpPr>
        <p:grpSpPr bwMode="auto">
          <a:xfrm>
            <a:off x="2220913" y="792163"/>
            <a:ext cx="5326062" cy="2803525"/>
            <a:chOff x="2220119" y="792163"/>
            <a:chExt cx="5326246" cy="2803845"/>
          </a:xfrm>
        </p:grpSpPr>
        <p:pic>
          <p:nvPicPr>
            <p:cNvPr id="182279" name="Picture 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56375" y="792163"/>
              <a:ext cx="2548340" cy="18096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82280" name="TextBox 24"/>
            <p:cNvSpPr txBox="1">
              <a:spLocks noChangeArrowheads="1"/>
            </p:cNvSpPr>
            <p:nvPr/>
          </p:nvSpPr>
          <p:spPr bwMode="auto">
            <a:xfrm>
              <a:off x="4322406" y="2949677"/>
              <a:ext cx="3223959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accent1"/>
                </a:buClr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Arial" charset="0"/>
                  <a:ea typeface="ＭＳ Ｐゴシック" pitchFamily="-84" charset="-128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2"/>
                </a:buClr>
                <a:buFont typeface="Arial" charset="0"/>
                <a:buChar char="•"/>
                <a:defRPr sz="2800">
                  <a:solidFill>
                    <a:schemeClr val="tx1"/>
                  </a:solidFill>
                  <a:latin typeface="Arial" charset="0"/>
                  <a:ea typeface="ＭＳ Ｐゴシック" pitchFamily="-8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rgbClr val="D86723"/>
                </a:buClr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Arial" charset="0"/>
                  <a:ea typeface="ＭＳ Ｐゴシック" pitchFamily="-8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rgbClr val="680900"/>
                </a:buClr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Arial" charset="0"/>
                  <a:ea typeface="ＭＳ Ｐゴシック" pitchFamily="-8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tx1"/>
                </a:buClr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Arial" charset="0"/>
                  <a:ea typeface="ＭＳ Ｐゴシック" pitchFamily="-84" charset="-128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Arial" charset="0"/>
                  <a:ea typeface="ＭＳ Ｐゴシック" pitchFamily="-84" charset="-128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Arial" charset="0"/>
                  <a:ea typeface="ＭＳ Ｐゴシック" pitchFamily="-84" charset="-128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Arial" charset="0"/>
                  <a:ea typeface="ＭＳ Ｐゴシック" pitchFamily="-84" charset="-128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Arial" charset="0"/>
                  <a:ea typeface="ＭＳ Ｐゴシック" pitchFamily="-8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en-US" sz="1800" b="1" dirty="0">
                  <a:solidFill>
                    <a:schemeClr val="bg1"/>
                  </a:solidFill>
                </a:rPr>
                <a:t>Control Unit, Data Logger &amp;</a:t>
              </a:r>
            </a:p>
            <a:p>
              <a:pPr algn="ctr"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en-US" sz="1800" b="1" dirty="0">
                  <a:solidFill>
                    <a:schemeClr val="bg1"/>
                  </a:solidFill>
                </a:rPr>
                <a:t>Power</a:t>
              </a:r>
            </a:p>
          </p:txBody>
        </p:sp>
        <p:cxnSp>
          <p:nvCxnSpPr>
            <p:cNvPr id="30" name="Straight Arrow Connector 29"/>
            <p:cNvCxnSpPr/>
            <p:nvPr/>
          </p:nvCxnSpPr>
          <p:spPr>
            <a:xfrm flipH="1" flipV="1">
              <a:off x="2220119" y="2602120"/>
              <a:ext cx="2101923" cy="531873"/>
            </a:xfrm>
            <a:prstGeom prst="straightConnector1">
              <a:avLst/>
            </a:prstGeom>
            <a:ln w="76200"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Arrow Connector 32"/>
            <p:cNvCxnSpPr/>
            <p:nvPr/>
          </p:nvCxnSpPr>
          <p:spPr>
            <a:xfrm flipV="1">
              <a:off x="4666541" y="2286171"/>
              <a:ext cx="457216" cy="663651"/>
            </a:xfrm>
            <a:prstGeom prst="straightConnector1">
              <a:avLst/>
            </a:prstGeom>
            <a:ln w="76200"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82278" name="TextBox 36"/>
          <p:cNvSpPr txBox="1">
            <a:spLocks noChangeArrowheads="1"/>
          </p:cNvSpPr>
          <p:nvPr/>
        </p:nvSpPr>
        <p:spPr bwMode="auto">
          <a:xfrm>
            <a:off x="7118350" y="962025"/>
            <a:ext cx="1403350" cy="92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Font typeface="Arial" charset="0"/>
              <a:buChar char="•"/>
              <a:defRPr sz="28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D86723"/>
              </a:buClr>
              <a:buFont typeface="Arial" charset="0"/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680900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800" b="1">
                <a:solidFill>
                  <a:schemeClr val="bg1"/>
                </a:solidFill>
              </a:rPr>
              <a:t>Electrical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800" b="1">
                <a:solidFill>
                  <a:schemeClr val="bg1"/>
                </a:solidFill>
              </a:rPr>
              <a:t>Resistance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800" b="1">
                <a:solidFill>
                  <a:schemeClr val="bg1"/>
                </a:solidFill>
              </a:rPr>
              <a:t>Meter</a:t>
            </a:r>
          </a:p>
        </p:txBody>
      </p:sp>
      <p:pic>
        <p:nvPicPr>
          <p:cNvPr id="16" name="Picture 1" descr="Current flow lines--GaffneyGater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34" t="4530" r="4163" b="51111"/>
          <a:stretch>
            <a:fillRect/>
          </a:stretch>
        </p:blipFill>
        <p:spPr bwMode="auto">
          <a:xfrm>
            <a:off x="315913" y="622300"/>
            <a:ext cx="8466137" cy="6589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Rectangle 16"/>
          <p:cNvSpPr/>
          <p:nvPr/>
        </p:nvSpPr>
        <p:spPr>
          <a:xfrm>
            <a:off x="-15875" y="3670300"/>
            <a:ext cx="9144000" cy="33528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9" name="TextBox 1"/>
          <p:cNvSpPr txBox="1">
            <a:spLocks noChangeArrowheads="1"/>
          </p:cNvSpPr>
          <p:nvPr/>
        </p:nvSpPr>
        <p:spPr bwMode="auto">
          <a:xfrm>
            <a:off x="4556125" y="820738"/>
            <a:ext cx="192881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Font typeface="Arial" charset="0"/>
              <a:buChar char="•"/>
              <a:defRPr sz="28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D86723"/>
              </a:buClr>
              <a:buFont typeface="Arial" charset="0"/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680900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800" b="1"/>
              <a:t>Ground Surface</a:t>
            </a:r>
          </a:p>
        </p:txBody>
      </p:sp>
    </p:spTree>
    <p:extLst>
      <p:ext uri="{BB962C8B-B14F-4D97-AF65-F5344CB8AC3E}">
        <p14:creationId xmlns:p14="http://schemas.microsoft.com/office/powerpoint/2010/main" val="1169560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2" descr="Fig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85938" y="0"/>
            <a:ext cx="5656262" cy="696436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938783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 descr="Figure_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28800" y="0"/>
            <a:ext cx="4186238" cy="73914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640119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099" y="24350"/>
            <a:ext cx="8455672" cy="6833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5486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457" y="97971"/>
            <a:ext cx="4857335" cy="660675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324590" y="402772"/>
            <a:ext cx="21216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FF00"/>
                </a:solidFill>
              </a:rPr>
              <a:t>Aiken Mound Group</a:t>
            </a:r>
            <a:endParaRPr lang="en-US" b="1" dirty="0">
              <a:solidFill>
                <a:srgbClr val="FFFF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346362" y="1730829"/>
            <a:ext cx="21051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Electrical Resistance</a:t>
            </a:r>
          </a:p>
          <a:p>
            <a:pPr algn="ctr"/>
            <a:r>
              <a:rPr lang="en-US" b="1" dirty="0" smtClean="0">
                <a:solidFill>
                  <a:schemeClr val="bg1"/>
                </a:solidFill>
              </a:rPr>
              <a:t>Data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5486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0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15363" name="Picture 8" descr="DSCN055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28600"/>
            <a:ext cx="50292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4" name="Text Box 9"/>
          <p:cNvSpPr txBox="1">
            <a:spLocks noChangeArrowheads="1"/>
          </p:cNvSpPr>
          <p:nvPr/>
        </p:nvSpPr>
        <p:spPr bwMode="auto">
          <a:xfrm>
            <a:off x="2362200" y="381000"/>
            <a:ext cx="2851150" cy="641350"/>
          </a:xfrm>
          <a:prstGeom prst="rect">
            <a:avLst/>
          </a:prstGeom>
          <a:noFill/>
          <a:ln>
            <a:noFill/>
          </a:ln>
          <a:effectLst>
            <a:outerShdw dist="1796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4925" cap="rnd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Font typeface="Arial" charset="0"/>
              <a:buChar char="•"/>
              <a:defRPr sz="28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D86723"/>
              </a:buClr>
              <a:buFont typeface="Arial" charset="0"/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680900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800" b="1">
                <a:solidFill>
                  <a:schemeClr val="bg1"/>
                </a:solidFill>
              </a:rPr>
              <a:t>Geophysics Instruments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800" b="1">
                <a:solidFill>
                  <a:schemeClr val="bg1"/>
                </a:solidFill>
              </a:rPr>
              <a:t>for Archaeologists</a:t>
            </a:r>
          </a:p>
        </p:txBody>
      </p:sp>
      <p:grpSp>
        <p:nvGrpSpPr>
          <p:cNvPr id="18" name="Group 17"/>
          <p:cNvGrpSpPr>
            <a:grpSpLocks/>
          </p:cNvGrpSpPr>
          <p:nvPr/>
        </p:nvGrpSpPr>
        <p:grpSpPr bwMode="auto">
          <a:xfrm>
            <a:off x="158750" y="1371600"/>
            <a:ext cx="3048000" cy="4457700"/>
            <a:chOff x="457200" y="1371600"/>
            <a:chExt cx="3047999" cy="4457453"/>
          </a:xfrm>
        </p:grpSpPr>
        <p:sp>
          <p:nvSpPr>
            <p:cNvPr id="15375" name="Text Box 2"/>
            <p:cNvSpPr txBox="1">
              <a:spLocks noChangeArrowheads="1"/>
            </p:cNvSpPr>
            <p:nvPr/>
          </p:nvSpPr>
          <p:spPr bwMode="auto">
            <a:xfrm>
              <a:off x="533400" y="1371600"/>
              <a:ext cx="1746250" cy="3667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accent1"/>
                </a:buClr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Arial" charset="0"/>
                  <a:ea typeface="ＭＳ Ｐゴシック" pitchFamily="-84" charset="-128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2"/>
                </a:buClr>
                <a:buFont typeface="Arial" charset="0"/>
                <a:buChar char="•"/>
                <a:defRPr sz="2800">
                  <a:solidFill>
                    <a:schemeClr val="tx1"/>
                  </a:solidFill>
                  <a:latin typeface="Arial" charset="0"/>
                  <a:ea typeface="ＭＳ Ｐゴシック" pitchFamily="-8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rgbClr val="D86723"/>
                </a:buClr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Arial" charset="0"/>
                  <a:ea typeface="ＭＳ Ｐゴシック" pitchFamily="-8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rgbClr val="680900"/>
                </a:buClr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Arial" charset="0"/>
                  <a:ea typeface="ＭＳ Ｐゴシック" pitchFamily="-8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tx1"/>
                </a:buClr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Arial" charset="0"/>
                  <a:ea typeface="ＭＳ Ｐゴシック" pitchFamily="-84" charset="-128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Arial" charset="0"/>
                  <a:ea typeface="ＭＳ Ｐゴシック" pitchFamily="-84" charset="-128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Arial" charset="0"/>
                  <a:ea typeface="ＭＳ Ｐゴシック" pitchFamily="-84" charset="-128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Arial" charset="0"/>
                  <a:ea typeface="ＭＳ Ｐゴシック" pitchFamily="-84" charset="-128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Arial" charset="0"/>
                  <a:ea typeface="ＭＳ Ｐゴシック" pitchFamily="-8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en-US" sz="1800" b="1">
                  <a:solidFill>
                    <a:srgbClr val="FFFF00"/>
                  </a:solidFill>
                </a:rPr>
                <a:t>Magnetometer</a:t>
              </a:r>
            </a:p>
          </p:txBody>
        </p:sp>
        <p:pic>
          <p:nvPicPr>
            <p:cNvPr id="15376" name="Picture 16" descr="May 17 - 19 2011 033.jpg"/>
            <p:cNvPicPr>
              <a:picLocks noChangeAspect="1"/>
            </p:cNvPicPr>
            <p:nvPr/>
          </p:nvPicPr>
          <p:blipFill>
            <a:blip r:embed="rId3" cstate="print">
              <a:lum contrast="3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45" t="22887"/>
            <a:stretch>
              <a:fillRect/>
            </a:stretch>
          </p:blipFill>
          <p:spPr bwMode="auto">
            <a:xfrm>
              <a:off x="457200" y="1726232"/>
              <a:ext cx="3047999" cy="41028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161925" y="4954588"/>
            <a:ext cx="2657475" cy="5238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Font typeface="Arial" charset="0"/>
              <a:buChar char="•"/>
              <a:defRPr sz="28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D86723"/>
              </a:buClr>
              <a:buFont typeface="Arial" charset="0"/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680900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400"/>
              <a:t>Detects: Burned earth, midden filled features, iron objects</a:t>
            </a:r>
          </a:p>
        </p:txBody>
      </p:sp>
      <p:grpSp>
        <p:nvGrpSpPr>
          <p:cNvPr id="19" name="Group 18"/>
          <p:cNvGrpSpPr>
            <a:grpSpLocks/>
          </p:cNvGrpSpPr>
          <p:nvPr/>
        </p:nvGrpSpPr>
        <p:grpSpPr bwMode="auto">
          <a:xfrm>
            <a:off x="3089275" y="2638425"/>
            <a:ext cx="3363913" cy="4160838"/>
            <a:chOff x="3386449" y="2638484"/>
            <a:chExt cx="3365021" cy="4160550"/>
          </a:xfrm>
        </p:grpSpPr>
        <p:sp>
          <p:nvSpPr>
            <p:cNvPr id="15373" name="Text Box 4"/>
            <p:cNvSpPr txBox="1">
              <a:spLocks noChangeArrowheads="1"/>
            </p:cNvSpPr>
            <p:nvPr/>
          </p:nvSpPr>
          <p:spPr bwMode="auto">
            <a:xfrm>
              <a:off x="3386449" y="6152703"/>
              <a:ext cx="3352800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accent1"/>
                </a:buClr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Arial" charset="0"/>
                  <a:ea typeface="ＭＳ Ｐゴシック" pitchFamily="-84" charset="-128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2"/>
                </a:buClr>
                <a:buFont typeface="Arial" charset="0"/>
                <a:buChar char="•"/>
                <a:defRPr sz="2800">
                  <a:solidFill>
                    <a:schemeClr val="tx1"/>
                  </a:solidFill>
                  <a:latin typeface="Arial" charset="0"/>
                  <a:ea typeface="ＭＳ Ｐゴシック" pitchFamily="-8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rgbClr val="D86723"/>
                </a:buClr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Arial" charset="0"/>
                  <a:ea typeface="ＭＳ Ｐゴシック" pitchFamily="-8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rgbClr val="680900"/>
                </a:buClr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Arial" charset="0"/>
                  <a:ea typeface="ＭＳ Ｐゴシック" pitchFamily="-8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tx1"/>
                </a:buClr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Arial" charset="0"/>
                  <a:ea typeface="ＭＳ Ｐゴシック" pitchFamily="-84" charset="-128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Arial" charset="0"/>
                  <a:ea typeface="ＭＳ Ｐゴシック" pitchFamily="-84" charset="-128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Arial" charset="0"/>
                  <a:ea typeface="ＭＳ Ｐゴシック" pitchFamily="-84" charset="-128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Arial" charset="0"/>
                  <a:ea typeface="ＭＳ Ｐゴシック" pitchFamily="-84" charset="-128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Arial" charset="0"/>
                  <a:ea typeface="ＭＳ Ｐゴシック" pitchFamily="-8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en-US" sz="1800" b="1">
                  <a:solidFill>
                    <a:srgbClr val="FFFF00"/>
                  </a:solidFill>
                </a:rPr>
                <a:t>Ground Penetrating Radar (GPR)</a:t>
              </a:r>
            </a:p>
          </p:txBody>
        </p:sp>
        <p:pic>
          <p:nvPicPr>
            <p:cNvPr id="15374" name="Picture 6" descr="GPR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97082" y="2638484"/>
              <a:ext cx="3354388" cy="35337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0" name="Group 19"/>
          <p:cNvGrpSpPr>
            <a:grpSpLocks/>
          </p:cNvGrpSpPr>
          <p:nvPr/>
        </p:nvGrpSpPr>
        <p:grpSpPr bwMode="auto">
          <a:xfrm>
            <a:off x="6211888" y="44450"/>
            <a:ext cx="2846387" cy="4387850"/>
            <a:chOff x="6019800" y="44450"/>
            <a:chExt cx="2846388" cy="4387395"/>
          </a:xfrm>
        </p:grpSpPr>
        <p:sp>
          <p:nvSpPr>
            <p:cNvPr id="15371" name="Text Box 3"/>
            <p:cNvSpPr txBox="1">
              <a:spLocks noChangeArrowheads="1"/>
            </p:cNvSpPr>
            <p:nvPr/>
          </p:nvSpPr>
          <p:spPr bwMode="auto">
            <a:xfrm>
              <a:off x="6477000" y="44450"/>
              <a:ext cx="2063750" cy="6413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accent1"/>
                </a:buClr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Arial" charset="0"/>
                  <a:ea typeface="ＭＳ Ｐゴシック" pitchFamily="-84" charset="-128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2"/>
                </a:buClr>
                <a:buFont typeface="Arial" charset="0"/>
                <a:buChar char="•"/>
                <a:defRPr sz="2800">
                  <a:solidFill>
                    <a:schemeClr val="tx1"/>
                  </a:solidFill>
                  <a:latin typeface="Arial" charset="0"/>
                  <a:ea typeface="ＭＳ Ｐゴシック" pitchFamily="-8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rgbClr val="D86723"/>
                </a:buClr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Arial" charset="0"/>
                  <a:ea typeface="ＭＳ Ｐゴシック" pitchFamily="-8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rgbClr val="680900"/>
                </a:buClr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Arial" charset="0"/>
                  <a:ea typeface="ＭＳ Ｐゴシック" pitchFamily="-8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tx1"/>
                </a:buClr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Arial" charset="0"/>
                  <a:ea typeface="ＭＳ Ｐゴシック" pitchFamily="-84" charset="-128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Arial" charset="0"/>
                  <a:ea typeface="ＭＳ Ｐゴシック" pitchFamily="-84" charset="-128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Arial" charset="0"/>
                  <a:ea typeface="ＭＳ Ｐゴシック" pitchFamily="-84" charset="-128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Arial" charset="0"/>
                  <a:ea typeface="ＭＳ Ｐゴシック" pitchFamily="-84" charset="-128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Arial" charset="0"/>
                  <a:ea typeface="ＭＳ Ｐゴシック" pitchFamily="-8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en-US" sz="1800" b="1">
                  <a:solidFill>
                    <a:srgbClr val="FFFF00"/>
                  </a:solidFill>
                </a:rPr>
                <a:t>Electrical</a:t>
              </a:r>
            </a:p>
            <a:p>
              <a:pPr algn="ctr"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en-US" sz="1800" b="1">
                  <a:solidFill>
                    <a:srgbClr val="FFFF00"/>
                  </a:solidFill>
                </a:rPr>
                <a:t>Resistance Meter</a:t>
              </a:r>
            </a:p>
          </p:txBody>
        </p:sp>
        <p:pic>
          <p:nvPicPr>
            <p:cNvPr id="15372" name="Picture 7" descr="res meter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19800" y="685800"/>
              <a:ext cx="2846388" cy="37460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3354388" y="2297113"/>
            <a:ext cx="2659062" cy="5238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Font typeface="Arial" charset="0"/>
              <a:buChar char="•"/>
              <a:defRPr sz="28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D86723"/>
              </a:buClr>
              <a:buFont typeface="Arial" charset="0"/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680900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400"/>
              <a:t>Detects: hard features (foundations), 3D data, depth</a:t>
            </a:r>
          </a:p>
        </p:txBody>
      </p:sp>
      <p:sp>
        <p:nvSpPr>
          <p:cNvPr id="21" name="TextBox 20"/>
          <p:cNvSpPr txBox="1">
            <a:spLocks noChangeArrowheads="1"/>
          </p:cNvSpPr>
          <p:nvPr/>
        </p:nvSpPr>
        <p:spPr bwMode="auto">
          <a:xfrm>
            <a:off x="6669088" y="4424363"/>
            <a:ext cx="2389187" cy="7381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Font typeface="Arial" charset="0"/>
              <a:buChar char="•"/>
              <a:defRPr sz="28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D86723"/>
              </a:buClr>
              <a:buFont typeface="Arial" charset="0"/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680900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400"/>
              <a:t>Detects: soil moisture differences in earthworks, roads, foundations</a:t>
            </a:r>
          </a:p>
        </p:txBody>
      </p:sp>
    </p:spTree>
    <p:extLst>
      <p:ext uri="{BB962C8B-B14F-4D97-AF65-F5344CB8AC3E}">
        <p14:creationId xmlns:p14="http://schemas.microsoft.com/office/powerpoint/2010/main" val="3301998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6" grpId="0" animBg="1"/>
      <p:bldP spid="21" grpId="0" animBg="1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18" y="42266"/>
            <a:ext cx="6022982" cy="681573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6464" y="-315686"/>
            <a:ext cx="6079072" cy="7173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5486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jarrodinAZ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2400"/>
            <a:ext cx="9347200" cy="701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-166255" y="-273132"/>
            <a:ext cx="9666515" cy="7338950"/>
          </a:xfrm>
          <a:prstGeom prst="rect">
            <a:avLst/>
          </a:prstGeom>
          <a:solidFill>
            <a:srgbClr val="000000">
              <a:alpha val="69804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566057" y="751114"/>
            <a:ext cx="30711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u="sng" dirty="0" smtClean="0">
                <a:solidFill>
                  <a:srgbClr val="FFFF00"/>
                </a:solidFill>
              </a:rPr>
              <a:t>Electrical Resistance Summary</a:t>
            </a:r>
            <a:endParaRPr lang="en-US" b="1" u="sng" dirty="0">
              <a:solidFill>
                <a:srgbClr val="FFFF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17711" y="1654629"/>
            <a:ext cx="827951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arenBoth"/>
            </a:pPr>
            <a:r>
              <a:rPr lang="en-US" b="1" dirty="0" smtClean="0">
                <a:solidFill>
                  <a:schemeClr val="bg1"/>
                </a:solidFill>
              </a:rPr>
              <a:t>Good at detecting soil moisture differences</a:t>
            </a:r>
          </a:p>
          <a:p>
            <a:pPr marL="342900" indent="-342900">
              <a:buAutoNum type="arabicParenBoth"/>
            </a:pPr>
            <a:endParaRPr lang="en-US" b="1" dirty="0">
              <a:solidFill>
                <a:schemeClr val="bg1"/>
              </a:solidFill>
            </a:endParaRPr>
          </a:p>
          <a:p>
            <a:pPr marL="342900" indent="-342900">
              <a:buAutoNum type="arabicParenBoth"/>
            </a:pPr>
            <a:r>
              <a:rPr lang="en-US" b="1" dirty="0" smtClean="0">
                <a:solidFill>
                  <a:schemeClr val="bg1"/>
                </a:solidFill>
              </a:rPr>
              <a:t>Can detect mound footprints when mag and radar cannot</a:t>
            </a:r>
          </a:p>
          <a:p>
            <a:pPr marL="342900" indent="-342900">
              <a:buAutoNum type="arabicParenBoth"/>
            </a:pPr>
            <a:endParaRPr lang="en-US" b="1" dirty="0">
              <a:solidFill>
                <a:schemeClr val="bg1"/>
              </a:solidFill>
            </a:endParaRPr>
          </a:p>
          <a:p>
            <a:pPr marL="342900" indent="-342900">
              <a:buAutoNum type="arabicParenBoth"/>
            </a:pPr>
            <a:r>
              <a:rPr lang="en-US" b="1" dirty="0" smtClean="0">
                <a:solidFill>
                  <a:schemeClr val="bg1"/>
                </a:solidFill>
              </a:rPr>
              <a:t>Unlikely to detect individual graves</a:t>
            </a:r>
          </a:p>
          <a:p>
            <a:pPr marL="342900" indent="-342900">
              <a:buAutoNum type="arabicParenBoth"/>
            </a:pPr>
            <a:endParaRPr lang="en-US" b="1" dirty="0">
              <a:solidFill>
                <a:schemeClr val="bg1"/>
              </a:solidFill>
            </a:endParaRPr>
          </a:p>
          <a:p>
            <a:pPr marL="342900" indent="-342900">
              <a:buAutoNum type="arabicParenBoth"/>
            </a:pP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5486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0134" y="172789"/>
            <a:ext cx="4231858" cy="296229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39151" y="353728"/>
            <a:ext cx="412324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FF00"/>
                </a:solidFill>
              </a:rPr>
              <a:t>Is Geophysics Useful for Detecting Graves</a:t>
            </a:r>
          </a:p>
          <a:p>
            <a:pPr algn="ctr"/>
            <a:r>
              <a:rPr lang="en-US" b="1" dirty="0">
                <a:solidFill>
                  <a:srgbClr val="FFFF00"/>
                </a:solidFill>
              </a:rPr>
              <a:t>a</a:t>
            </a:r>
            <a:r>
              <a:rPr lang="en-US" b="1" dirty="0" smtClean="0">
                <a:solidFill>
                  <a:srgbClr val="FFFF00"/>
                </a:solidFill>
              </a:rPr>
              <a:t>t Wisconsin Mounds?</a:t>
            </a:r>
            <a:endParaRPr lang="en-US" b="1" dirty="0">
              <a:solidFill>
                <a:srgbClr val="FFFF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95288" y="1469271"/>
            <a:ext cx="12009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Yes-Maybe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7277" y="2642854"/>
            <a:ext cx="45347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arenBoth"/>
            </a:pPr>
            <a:r>
              <a:rPr lang="en-US" dirty="0" smtClean="0">
                <a:solidFill>
                  <a:schemeClr val="bg1"/>
                </a:solidFill>
              </a:rPr>
              <a:t>Geophysical surveys detect anomalies, not graves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13756" y="2125683"/>
            <a:ext cx="15078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u="sng" dirty="0" smtClean="0">
                <a:solidFill>
                  <a:schemeClr val="bg1"/>
                </a:solidFill>
              </a:rPr>
              <a:t>To Remember</a:t>
            </a:r>
            <a:endParaRPr lang="en-US" b="1" u="sng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660" y="3579026"/>
            <a:ext cx="84930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(2) Many graves, especially ancient graves, may not be detectable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67680" y="4019199"/>
            <a:ext cx="50349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FF00"/>
                </a:solidFill>
              </a:rPr>
              <a:t>*** Lack of anomalies is not proof of lack of graves</a:t>
            </a:r>
            <a:endParaRPr lang="en-US" b="1" dirty="0">
              <a:solidFill>
                <a:srgbClr val="FFFF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9559" y="4550825"/>
            <a:ext cx="84930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(3) More than one type of instrument should be used in mound surveys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2735" y="5356369"/>
            <a:ext cx="84930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(4) Geophysics results are a place to start, not end </a:t>
            </a:r>
            <a:r>
              <a:rPr lang="en-US" dirty="0" smtClean="0">
                <a:solidFill>
                  <a:schemeClr val="bg1"/>
                </a:solidFill>
              </a:rPr>
              <a:t>an investigation</a:t>
            </a:r>
            <a:endParaRPr lang="en-US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5486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0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grpSp>
        <p:nvGrpSpPr>
          <p:cNvPr id="2" name="Group 1"/>
          <p:cNvGrpSpPr>
            <a:grpSpLocks/>
          </p:cNvGrpSpPr>
          <p:nvPr/>
        </p:nvGrpSpPr>
        <p:grpSpPr bwMode="auto">
          <a:xfrm>
            <a:off x="4648200" y="838200"/>
            <a:ext cx="4189413" cy="4722813"/>
            <a:chOff x="4648200" y="838200"/>
            <a:chExt cx="4189413" cy="4722290"/>
          </a:xfrm>
        </p:grpSpPr>
        <p:pic>
          <p:nvPicPr>
            <p:cNvPr id="16400" name="Picture 10" descr="DCP_2798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291" r="14510"/>
            <a:stretch>
              <a:fillRect/>
            </a:stretch>
          </p:blipFill>
          <p:spPr bwMode="auto">
            <a:xfrm>
              <a:off x="4648200" y="1295400"/>
              <a:ext cx="4189413" cy="4265090"/>
            </a:xfrm>
            <a:prstGeom prst="rect">
              <a:avLst/>
            </a:prstGeom>
            <a:noFill/>
            <a:ln w="25400">
              <a:solidFill>
                <a:srgbClr val="00FF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401" name="Text Box 3"/>
            <p:cNvSpPr txBox="1">
              <a:spLocks noChangeArrowheads="1"/>
            </p:cNvSpPr>
            <p:nvPr/>
          </p:nvSpPr>
          <p:spPr bwMode="auto">
            <a:xfrm>
              <a:off x="5943600" y="838200"/>
              <a:ext cx="2241550" cy="3667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accent1"/>
                </a:buClr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Arial" charset="0"/>
                  <a:ea typeface="ＭＳ Ｐゴシック" pitchFamily="-84" charset="-128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2"/>
                </a:buClr>
                <a:buFont typeface="Arial" charset="0"/>
                <a:buChar char="•"/>
                <a:defRPr sz="2800">
                  <a:solidFill>
                    <a:schemeClr val="tx1"/>
                  </a:solidFill>
                  <a:latin typeface="Arial" charset="0"/>
                  <a:ea typeface="ＭＳ Ｐゴシック" pitchFamily="-8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rgbClr val="D86723"/>
                </a:buClr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Arial" charset="0"/>
                  <a:ea typeface="ＭＳ Ｐゴシック" pitchFamily="-8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rgbClr val="680900"/>
                </a:buClr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Arial" charset="0"/>
                  <a:ea typeface="ＭＳ Ｐゴシック" pitchFamily="-8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tx1"/>
                </a:buClr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Arial" charset="0"/>
                  <a:ea typeface="ＭＳ Ｐゴシック" pitchFamily="-84" charset="-128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Arial" charset="0"/>
                  <a:ea typeface="ＭＳ Ｐゴシック" pitchFamily="-84" charset="-128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Arial" charset="0"/>
                  <a:ea typeface="ＭＳ Ｐゴシック" pitchFamily="-84" charset="-128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Arial" charset="0"/>
                  <a:ea typeface="ＭＳ Ｐゴシック" pitchFamily="-84" charset="-128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Arial" charset="0"/>
                  <a:ea typeface="ＭＳ Ｐゴシック" pitchFamily="-8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en-US" sz="1800" b="1">
                  <a:solidFill>
                    <a:srgbClr val="FFFF00"/>
                  </a:solidFill>
                </a:rPr>
                <a:t>Conductivity Meter</a:t>
              </a:r>
            </a:p>
          </p:txBody>
        </p:sp>
      </p:grpSp>
      <p:pic>
        <p:nvPicPr>
          <p:cNvPr id="16388" name="Picture 8" descr="DSCN055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28600"/>
            <a:ext cx="50292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9" name="Text Box 9"/>
          <p:cNvSpPr txBox="1">
            <a:spLocks noChangeArrowheads="1"/>
          </p:cNvSpPr>
          <p:nvPr/>
        </p:nvSpPr>
        <p:spPr bwMode="auto">
          <a:xfrm>
            <a:off x="2362200" y="381000"/>
            <a:ext cx="2851150" cy="64135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4925" cap="rnd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Font typeface="Arial" charset="0"/>
              <a:buChar char="•"/>
              <a:defRPr sz="28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D86723"/>
              </a:buClr>
              <a:buFont typeface="Arial" charset="0"/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680900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800" b="1">
                <a:solidFill>
                  <a:schemeClr val="bg1"/>
                </a:solidFill>
              </a:rPr>
              <a:t>Geophysics Instruments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800" b="1">
                <a:solidFill>
                  <a:schemeClr val="bg1"/>
                </a:solidFill>
              </a:rPr>
              <a:t>for Archaeologists</a:t>
            </a:r>
          </a:p>
        </p:txBody>
      </p:sp>
      <p:grpSp>
        <p:nvGrpSpPr>
          <p:cNvPr id="13" name="Group 12"/>
          <p:cNvGrpSpPr>
            <a:grpSpLocks/>
          </p:cNvGrpSpPr>
          <p:nvPr/>
        </p:nvGrpSpPr>
        <p:grpSpPr bwMode="auto">
          <a:xfrm>
            <a:off x="0" y="1676400"/>
            <a:ext cx="5257800" cy="5181600"/>
            <a:chOff x="0" y="1676400"/>
            <a:chExt cx="5257800" cy="5181600"/>
          </a:xfrm>
        </p:grpSpPr>
        <p:pic>
          <p:nvPicPr>
            <p:cNvPr id="16396" name="Picture 21" descr="core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05000" y="3505200"/>
              <a:ext cx="3352800" cy="28051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397" name="Text Box 2"/>
            <p:cNvSpPr txBox="1">
              <a:spLocks noChangeArrowheads="1"/>
            </p:cNvSpPr>
            <p:nvPr/>
          </p:nvSpPr>
          <p:spPr bwMode="auto">
            <a:xfrm>
              <a:off x="457200" y="1676400"/>
              <a:ext cx="3397250" cy="3667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accent1"/>
                </a:buClr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Arial" charset="0"/>
                  <a:ea typeface="ＭＳ Ｐゴシック" pitchFamily="-84" charset="-128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2"/>
                </a:buClr>
                <a:buFont typeface="Arial" charset="0"/>
                <a:buChar char="•"/>
                <a:defRPr sz="2800">
                  <a:solidFill>
                    <a:schemeClr val="tx1"/>
                  </a:solidFill>
                  <a:latin typeface="Arial" charset="0"/>
                  <a:ea typeface="ＭＳ Ｐゴシック" pitchFamily="-8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rgbClr val="D86723"/>
                </a:buClr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Arial" charset="0"/>
                  <a:ea typeface="ＭＳ Ｐゴシック" pitchFamily="-8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rgbClr val="680900"/>
                </a:buClr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Arial" charset="0"/>
                  <a:ea typeface="ＭＳ Ｐゴシック" pitchFamily="-8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tx1"/>
                </a:buClr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Arial" charset="0"/>
                  <a:ea typeface="ＭＳ Ｐゴシック" pitchFamily="-84" charset="-128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Arial" charset="0"/>
                  <a:ea typeface="ＭＳ Ｐゴシック" pitchFamily="-84" charset="-128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Arial" charset="0"/>
                  <a:ea typeface="ＭＳ Ｐゴシック" pitchFamily="-84" charset="-128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Arial" charset="0"/>
                  <a:ea typeface="ＭＳ Ｐゴシック" pitchFamily="-84" charset="-128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Arial" charset="0"/>
                  <a:ea typeface="ＭＳ Ｐゴシック" pitchFamily="-8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en-US" sz="1800" b="1">
                  <a:solidFill>
                    <a:srgbClr val="FFFF00"/>
                  </a:solidFill>
                </a:rPr>
                <a:t>Magnetic Susceptibility Meter</a:t>
              </a:r>
            </a:p>
          </p:txBody>
        </p:sp>
        <p:pic>
          <p:nvPicPr>
            <p:cNvPr id="16398" name="Picture 13" descr="DCP_2799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133600"/>
              <a:ext cx="2108200" cy="4724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399" name="Picture 18" descr="ms2meter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52600" y="2819400"/>
              <a:ext cx="1905000" cy="1293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912813" y="4538663"/>
            <a:ext cx="2390775" cy="738187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Font typeface="Arial" charset="0"/>
              <a:buChar char="•"/>
              <a:defRPr sz="28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D86723"/>
              </a:buClr>
              <a:buFont typeface="Arial" charset="0"/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680900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400"/>
              <a:t>Detects: material’s ability to be magnetized. Midden, buried topsoil.</a:t>
            </a:r>
          </a:p>
        </p:txBody>
      </p:sp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6448425" y="4829175"/>
            <a:ext cx="2389188" cy="7381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Font typeface="Arial" charset="0"/>
              <a:buChar char="•"/>
              <a:defRPr sz="28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D86723"/>
              </a:buClr>
              <a:buFont typeface="Arial" charset="0"/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680900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-8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400"/>
              <a:t>Detects: similar to resistance—soil moisture differences.</a:t>
            </a:r>
          </a:p>
        </p:txBody>
      </p:sp>
    </p:spTree>
    <p:extLst>
      <p:ext uri="{BB962C8B-B14F-4D97-AF65-F5344CB8AC3E}">
        <p14:creationId xmlns:p14="http://schemas.microsoft.com/office/powerpoint/2010/main" val="41658112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844</TotalTime>
  <Words>980</Words>
  <Application>Microsoft Office PowerPoint</Application>
  <PresentationFormat>On-screen Show (4:3)</PresentationFormat>
  <Paragraphs>250</Paragraphs>
  <Slides>82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82</vt:i4>
      </vt:variant>
    </vt:vector>
  </HeadingPairs>
  <TitlesOfParts>
    <vt:vector size="83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Vtench:  multiple reflections can cause butterfly patterns </vt:lpstr>
      <vt:lpstr>Pithouse Floor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none</dc:creator>
  <cp:lastModifiedBy>none</cp:lastModifiedBy>
  <cp:revision>35</cp:revision>
  <dcterms:created xsi:type="dcterms:W3CDTF">2016-09-06T20:54:40Z</dcterms:created>
  <dcterms:modified xsi:type="dcterms:W3CDTF">2016-09-08T03:33:06Z</dcterms:modified>
</cp:coreProperties>
</file>