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9"/>
  </p:handoutMasterIdLst>
  <p:sldIdLst>
    <p:sldId id="256" r:id="rId3"/>
    <p:sldId id="257" r:id="rId4"/>
    <p:sldId id="258" r:id="rId5"/>
    <p:sldId id="259" r:id="rId6"/>
    <p:sldId id="272" r:id="rId7"/>
    <p:sldId id="260" r:id="rId8"/>
    <p:sldId id="266" r:id="rId9"/>
    <p:sldId id="273" r:id="rId10"/>
    <p:sldId id="264" r:id="rId11"/>
    <p:sldId id="261" r:id="rId12"/>
    <p:sldId id="271" r:id="rId13"/>
    <p:sldId id="269" r:id="rId14"/>
    <p:sldId id="262" r:id="rId15"/>
    <p:sldId id="268" r:id="rId16"/>
    <p:sldId id="26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678"/>
    <a:srgbClr val="A8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384A7-EBA8-47FB-9C9D-D5A01D32191C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FFB1-12BF-446A-B0AC-DB51520D5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54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9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74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45AE4-3324-417B-8150-AEB5E80099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5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A1FBF-16C7-44B3-8134-87C21721CE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6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244DB-CB3F-4FFC-B568-75FB8E4000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55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61F68-1672-4CCE-8859-D706F0D1E6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35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46C30-3627-4B35-BBC8-5E431B13E3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A47EB-244C-4098-A9F3-2578D28380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0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A1AB5-CFB5-44E1-B5B3-A204F90CC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87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B1F91-9739-48F8-857C-8A4FE6E424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2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032ED-4FED-4159-A07E-0C63451538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2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5F343-4522-4C93-8E70-E18FC3622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6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169AA-4F48-4227-B8AF-498C81C2C7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3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6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2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1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6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431CD-0BAD-4436-9BD2-1E3B7DC5C1BE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CEBAC-406F-48BD-ACD1-30E335671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675F98-4F8D-4AFA-9517-91419FCFE620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5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5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tiff"/><Relationship Id="rId4" Type="http://schemas.openxmlformats.org/officeDocument/2006/relationships/image" Target="../media/image14.jpeg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tiff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1.jpeg"/><Relationship Id="rId7" Type="http://schemas.openxmlformats.org/officeDocument/2006/relationships/image" Target="../media/image34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3010" y="862885"/>
            <a:ext cx="599587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 Brief Overview</a:t>
            </a:r>
          </a:p>
          <a:p>
            <a:pPr algn="ctr"/>
            <a:r>
              <a:rPr lang="en-US" sz="3200" dirty="0" smtClean="0"/>
              <a:t> of </a:t>
            </a:r>
          </a:p>
          <a:p>
            <a:pPr algn="ctr"/>
            <a:r>
              <a:rPr lang="en-US" sz="3200" dirty="0" smtClean="0"/>
              <a:t>Native American Burial Practices</a:t>
            </a:r>
          </a:p>
          <a:p>
            <a:pPr algn="ctr"/>
            <a:r>
              <a:rPr lang="en-US" sz="3200" dirty="0" smtClean="0"/>
              <a:t>In</a:t>
            </a:r>
          </a:p>
          <a:p>
            <a:pPr algn="ctr"/>
            <a:r>
              <a:rPr lang="en-US" sz="3200" dirty="0" smtClean="0"/>
              <a:t> </a:t>
            </a:r>
            <a:r>
              <a:rPr lang="en-US" sz="3200" dirty="0" smtClean="0"/>
              <a:t>Wisconsin’s Archaeological Record</a:t>
            </a:r>
          </a:p>
          <a:p>
            <a:pPr algn="ctr"/>
            <a:endParaRPr lang="en-US" sz="3200" dirty="0"/>
          </a:p>
          <a:p>
            <a:pPr algn="ctr"/>
            <a:r>
              <a:rPr lang="en-US" sz="2400" dirty="0" smtClean="0"/>
              <a:t>Robert “Ernie” Boszhardt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9" y="1117830"/>
            <a:ext cx="2557856" cy="372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31287" r="8023" b="14925"/>
          <a:stretch/>
        </p:blipFill>
        <p:spPr>
          <a:xfrm>
            <a:off x="9404320" y="1439862"/>
            <a:ext cx="2308302" cy="1538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1" t="39052" r="19400" b="19610"/>
          <a:stretch/>
        </p:blipFill>
        <p:spPr>
          <a:xfrm>
            <a:off x="9428194" y="3803247"/>
            <a:ext cx="2284428" cy="193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6371" r="3281" b="21908"/>
          <a:stretch/>
        </p:blipFill>
        <p:spPr>
          <a:xfrm>
            <a:off x="211969" y="5013206"/>
            <a:ext cx="2557856" cy="1320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14587" r="14668" b="30956"/>
          <a:stretch/>
        </p:blipFill>
        <p:spPr>
          <a:xfrm>
            <a:off x="4648288" y="4698964"/>
            <a:ext cx="2728908" cy="16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9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7143" y="279042"/>
            <a:ext cx="3656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Oneota</a:t>
            </a:r>
            <a:r>
              <a:rPr lang="en-US" sz="2400" b="1" dirty="0" smtClean="0"/>
              <a:t> Burial Practices</a:t>
            </a:r>
          </a:p>
          <a:p>
            <a:pPr algn="ctr"/>
            <a:r>
              <a:rPr lang="en-US" sz="2000" b="1" dirty="0" smtClean="0"/>
              <a:t>(900 - 350 B.P.)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8081" r="9760" b="46061"/>
          <a:stretch/>
        </p:blipFill>
        <p:spPr>
          <a:xfrm>
            <a:off x="9240981" y="73698"/>
            <a:ext cx="2078183" cy="1828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27" y="2909125"/>
            <a:ext cx="1953710" cy="1139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1"/>
            <a:ext cx="3581357" cy="2125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13" y="1917345"/>
            <a:ext cx="4021105" cy="4531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" y="2324451"/>
            <a:ext cx="4499154" cy="4102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8473" y="641513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Gundersen</a:t>
            </a:r>
            <a:r>
              <a:rPr lang="en-US" dirty="0" smtClean="0"/>
              <a:t> Site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86205" y="6396402"/>
            <a:ext cx="161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Tremaine Site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7294" y="408148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Catlinite</a:t>
            </a:r>
            <a:endParaRPr lang="en-US" dirty="0" smtClean="0"/>
          </a:p>
          <a:p>
            <a:pPr algn="ctr"/>
            <a:r>
              <a:rPr lang="en-US" dirty="0" smtClean="0"/>
              <a:t> “Disk” Pipes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1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3819924"/>
            <a:ext cx="2638410" cy="22918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99567" y="1137588"/>
            <a:ext cx="4129081" cy="5530696"/>
            <a:chOff x="789283" y="1133340"/>
            <a:chExt cx="4322427" cy="59307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283" y="1133340"/>
              <a:ext cx="4322427" cy="593072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" name="Oval 3"/>
            <p:cNvSpPr/>
            <p:nvPr/>
          </p:nvSpPr>
          <p:spPr bwMode="auto">
            <a:xfrm>
              <a:off x="2305318" y="2137894"/>
              <a:ext cx="645178" cy="27045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114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789283" y="4842456"/>
              <a:ext cx="872092" cy="70833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114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7" name="Straight Connector 6"/>
            <p:cNvCxnSpPr>
              <a:stCxn id="4" idx="4"/>
            </p:cNvCxnSpPr>
            <p:nvPr/>
          </p:nvCxnSpPr>
          <p:spPr bwMode="auto">
            <a:xfrm flipH="1">
              <a:off x="1236372" y="2408350"/>
              <a:ext cx="1391535" cy="24083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4111229" y="2970"/>
            <a:ext cx="3927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Post European Contact </a:t>
            </a:r>
          </a:p>
          <a:p>
            <a:pPr algn="ctr"/>
            <a:r>
              <a:rPr lang="en-US" sz="2000" b="1" dirty="0" smtClean="0"/>
              <a:t>Since 350 B.P.</a:t>
            </a:r>
          </a:p>
          <a:p>
            <a:pPr algn="ctr"/>
            <a:r>
              <a:rPr lang="en-US" sz="2000" b="1" dirty="0" smtClean="0"/>
              <a:t>(Intrusive </a:t>
            </a:r>
            <a:r>
              <a:rPr lang="en-US" sz="2000" b="1" dirty="0"/>
              <a:t>b</a:t>
            </a:r>
            <a:r>
              <a:rPr lang="en-US" sz="2000" b="1" dirty="0" smtClean="0"/>
              <a:t>urials into Mounds)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47" y="1068313"/>
            <a:ext cx="3679717" cy="275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47" y="3940903"/>
            <a:ext cx="3698189" cy="27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226" y="5561484"/>
            <a:ext cx="6457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algn="ctr"/>
            <a:r>
              <a:rPr lang="en-US" sz="1600" dirty="0" smtClean="0"/>
              <a:t>All 36 Groups in sample had at least one </a:t>
            </a:r>
            <a:r>
              <a:rPr lang="en-US" sz="1600" dirty="0"/>
              <a:t>M</a:t>
            </a:r>
            <a:r>
              <a:rPr lang="en-US" sz="1600" dirty="0" smtClean="0"/>
              <a:t>ound with human remains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i="1" dirty="0" smtClean="0"/>
              <a:t>*Negative frequencies are probably too high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8739" y="334564"/>
            <a:ext cx="7585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Do/Did all Mounds Have Burials/ Human Remains?</a:t>
            </a:r>
          </a:p>
          <a:p>
            <a:endParaRPr lang="en-US" sz="24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72657"/>
              </p:ext>
            </p:extLst>
          </p:nvPr>
        </p:nvGraphicFramePr>
        <p:xfrm>
          <a:off x="1981200" y="1427128"/>
          <a:ext cx="8003270" cy="3473577"/>
        </p:xfrm>
        <a:graphic>
          <a:graphicData uri="http://schemas.openxmlformats.org/drawingml/2006/table">
            <a:tbl>
              <a:tblPr firstRow="1" firstCol="1" bandRow="1"/>
              <a:tblGrid>
                <a:gridCol w="1088518"/>
                <a:gridCol w="864344"/>
                <a:gridCol w="864344"/>
                <a:gridCol w="864344"/>
                <a:gridCol w="864344"/>
                <a:gridCol w="864344"/>
                <a:gridCol w="864344"/>
                <a:gridCol w="864344"/>
                <a:gridCol w="864344"/>
              </a:tblGrid>
              <a:tr h="1389322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Frequency of Human Remains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445 “Systematically” Excavated </a:t>
                      </a: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Mounds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36 mound Groups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(from </a:t>
                      </a:r>
                      <a:r>
                        <a:rPr lang="en-US" sz="16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Rosebrough</a:t>
                      </a: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85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Conicals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Effigies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8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8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Negative * 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8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2E75B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 flipH="1">
            <a:off x="9984470" y="3948544"/>
            <a:ext cx="55418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45440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5" y="1405247"/>
            <a:ext cx="2170545" cy="4186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81" y="1919307"/>
            <a:ext cx="1463492" cy="1950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2395" r="2807"/>
          <a:stretch/>
        </p:blipFill>
        <p:spPr>
          <a:xfrm>
            <a:off x="6730401" y="831273"/>
            <a:ext cx="3228109" cy="5334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99" y="2276161"/>
            <a:ext cx="2695285" cy="20235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599" y="5657441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Natural Decomposition</a:t>
            </a:r>
          </a:p>
          <a:p>
            <a:pPr algn="ctr"/>
            <a:r>
              <a:rPr lang="en-US" dirty="0" smtClean="0"/>
              <a:t>(Anglo Saxon Grave; Europe)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92180" y="442515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Cremation (Europe)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07953" y="39304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Infant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6497782" y="678873"/>
            <a:ext cx="31582" cy="6179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19327" y="0"/>
            <a:ext cx="542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Some Skeletal Preservation Factors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989229" y="616527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7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29" y="729754"/>
            <a:ext cx="2925231" cy="431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1"/>
          <a:stretch/>
        </p:blipFill>
        <p:spPr>
          <a:xfrm>
            <a:off x="7931562" y="2372887"/>
            <a:ext cx="4094046" cy="226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 b="5457"/>
          <a:stretch/>
        </p:blipFill>
        <p:spPr>
          <a:xfrm>
            <a:off x="292499" y="1329669"/>
            <a:ext cx="4210228" cy="23977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9575" y="131549"/>
            <a:ext cx="4309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Excavation Sample Issues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6161" y="382736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Cutting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75836" y="467128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Screens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27129" y="511946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Chunk Shoveling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5600" y="59622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Milwaukee Public </a:t>
            </a:r>
            <a:r>
              <a:rPr lang="en-US" b="1" dirty="0" smtClean="0"/>
              <a:t>Museum Excavations</a:t>
            </a:r>
          </a:p>
          <a:p>
            <a:pPr algn="ctr"/>
            <a:r>
              <a:rPr lang="en-US" b="1" dirty="0" smtClean="0"/>
              <a:t>Early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950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B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3" t="49091" r="12962" b="24041"/>
          <a:stretch/>
        </p:blipFill>
        <p:spPr>
          <a:xfrm>
            <a:off x="3570051" y="1030583"/>
            <a:ext cx="2923310" cy="1842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44242" r="16096" b="36566"/>
          <a:stretch/>
        </p:blipFill>
        <p:spPr>
          <a:xfrm>
            <a:off x="3670581" y="3785937"/>
            <a:ext cx="2701636" cy="1316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4" t="18990" r="26526" b="20610"/>
          <a:stretch/>
        </p:blipFill>
        <p:spPr>
          <a:xfrm rot="5400000">
            <a:off x="8560989" y="1730889"/>
            <a:ext cx="1347354" cy="5443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9" t="21414" r="23658" b="15555"/>
          <a:stretch/>
        </p:blipFill>
        <p:spPr>
          <a:xfrm rot="5400000">
            <a:off x="8700629" y="-382591"/>
            <a:ext cx="1302332" cy="520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6" t="31919" r="12442" b="32121"/>
          <a:stretch/>
        </p:blipFill>
        <p:spPr>
          <a:xfrm>
            <a:off x="443342" y="3523206"/>
            <a:ext cx="2327566" cy="1972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3" t="33333" r="10877" b="25454"/>
          <a:stretch/>
        </p:blipFill>
        <p:spPr>
          <a:xfrm>
            <a:off x="270159" y="611116"/>
            <a:ext cx="2673931" cy="2490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22618" y="38611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Partial Mound Excavations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52604" y="5203707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 Burials Detected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dirty="0" err="1" smtClean="0"/>
              <a:t>Kratz</a:t>
            </a:r>
            <a:r>
              <a:rPr lang="en-US" sz="1600" dirty="0" smtClean="0"/>
              <a:t> Creek 1919)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29549" y="2819582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Burials Encountered</a:t>
            </a:r>
          </a:p>
          <a:p>
            <a:pPr algn="ctr"/>
            <a:r>
              <a:rPr lang="en-US" sz="1600" dirty="0" smtClean="0"/>
              <a:t>(Neal and </a:t>
            </a:r>
            <a:r>
              <a:rPr lang="en-US" sz="1600" dirty="0" err="1" smtClean="0"/>
              <a:t>McClaughry</a:t>
            </a:r>
            <a:r>
              <a:rPr lang="en-US" sz="1600" dirty="0" smtClean="0"/>
              <a:t> 1928)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269673" y="611116"/>
            <a:ext cx="0" cy="53463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269673" y="3465913"/>
            <a:ext cx="8922327" cy="572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984546" y="573620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Conicals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06341" y="906345"/>
            <a:ext cx="93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Effigies</a:t>
            </a:r>
            <a:endParaRPr lang="en-US" u="sng" dirty="0"/>
          </a:p>
        </p:txBody>
      </p:sp>
      <p:sp>
        <p:nvSpPr>
          <p:cNvPr id="2" name="Rectangle 1"/>
          <p:cNvSpPr/>
          <p:nvPr/>
        </p:nvSpPr>
        <p:spPr>
          <a:xfrm>
            <a:off x="4780157" y="6259154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MPM Excavation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8235" y="0"/>
            <a:ext cx="1588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0239" y="530839"/>
            <a:ext cx="903324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13,000 years of human presence in Wisconsin.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Mounds for first 11,000 years = unmarked burials can be anywhere.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Mounds only during last 2,000 years and primarily from 2,000-1,000 B.P. </a:t>
            </a:r>
          </a:p>
          <a:p>
            <a:r>
              <a:rPr lang="en-US" dirty="0"/>
              <a:t>	</a:t>
            </a:r>
            <a:r>
              <a:rPr lang="en-US" dirty="0" smtClean="0"/>
              <a:t>First few hundred years = </a:t>
            </a:r>
            <a:r>
              <a:rPr lang="en-US" dirty="0" err="1" smtClean="0"/>
              <a:t>conicals</a:t>
            </a:r>
            <a:r>
              <a:rPr lang="en-US" dirty="0" smtClean="0"/>
              <a:t>/Hopewell. Very visible; most looted.</a:t>
            </a:r>
          </a:p>
          <a:p>
            <a:pPr lvl="1"/>
            <a:r>
              <a:rPr lang="en-US" dirty="0" smtClean="0"/>
              <a:t>	Effigy Mounds follow, Unique to Wisconsin, Visible; </a:t>
            </a:r>
            <a:r>
              <a:rPr lang="en-US" dirty="0" smtClean="0"/>
              <a:t>some </a:t>
            </a:r>
            <a:r>
              <a:rPr lang="en-US" dirty="0" smtClean="0"/>
              <a:t>looted.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i="1" dirty="0" smtClean="0"/>
              <a:t>*In </a:t>
            </a:r>
            <a:r>
              <a:rPr lang="en-US" i="1" dirty="0"/>
              <a:t>1850 there were approximately 30,000 Mounds in Wisconsin.</a:t>
            </a:r>
          </a:p>
          <a:p>
            <a:r>
              <a:rPr lang="en-US" i="1" dirty="0"/>
              <a:t>	Only 3,000-4,000  (about 10%) </a:t>
            </a:r>
            <a:r>
              <a:rPr lang="en-US" i="1" dirty="0" smtClean="0"/>
              <a:t>remain).</a:t>
            </a:r>
            <a:endParaRPr lang="en-US" i="1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Fewer than 600 Mounds systematically excavated</a:t>
            </a:r>
          </a:p>
          <a:p>
            <a:r>
              <a:rPr lang="en-US" dirty="0"/>
              <a:t>	</a:t>
            </a:r>
            <a:r>
              <a:rPr lang="en-US" dirty="0" smtClean="0"/>
              <a:t>Nearly 90% contained human remains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Pre-Burial Law: Most Native American burial sites unprotected.</a:t>
            </a:r>
          </a:p>
          <a:p>
            <a:r>
              <a:rPr lang="en-US" dirty="0"/>
              <a:t>		</a:t>
            </a:r>
            <a:r>
              <a:rPr lang="en-US" dirty="0" smtClean="0"/>
              <a:t>When Human Remains were encountered, nearly always excavated.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Since Burial Law: All burial sites protected.</a:t>
            </a:r>
          </a:p>
          <a:p>
            <a:r>
              <a:rPr lang="en-US" dirty="0"/>
              <a:t>	</a:t>
            </a:r>
            <a:r>
              <a:rPr lang="en-US" dirty="0" smtClean="0"/>
              <a:t>	Many now preserved in place.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7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54000">
              <a:srgbClr val="9ABEC1"/>
            </a:gs>
            <a:gs pos="100000">
              <a:srgbClr val="B8E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74823" y="381000"/>
            <a:ext cx="8132199" cy="5562600"/>
            <a:chOff x="2362200" y="228600"/>
            <a:chExt cx="9256270" cy="6249988"/>
          </a:xfrm>
        </p:grpSpPr>
        <p:pic>
          <p:nvPicPr>
            <p:cNvPr id="3074" name="Picture 3" descr="Wis Arch Timelin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" r="1439" b="4683"/>
            <a:stretch>
              <a:fillRect/>
            </a:stretch>
          </p:blipFill>
          <p:spPr bwMode="auto">
            <a:xfrm>
              <a:off x="2362200" y="228600"/>
              <a:ext cx="7315200" cy="624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TextBox 19"/>
            <p:cNvSpPr txBox="1">
              <a:spLocks noChangeArrowheads="1"/>
            </p:cNvSpPr>
            <p:nvPr/>
          </p:nvSpPr>
          <p:spPr bwMode="auto">
            <a:xfrm>
              <a:off x="2438400" y="838201"/>
              <a:ext cx="6934200" cy="345810"/>
            </a:xfrm>
            <a:prstGeom prst="rect">
              <a:avLst/>
            </a:prstGeom>
            <a:solidFill>
              <a:srgbClr val="FFC000">
                <a:alpha val="45882"/>
              </a:srgbClr>
            </a:solidFill>
            <a:ln w="22225">
              <a:solidFill>
                <a:srgbClr val="FFC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B114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i="1" dirty="0" smtClean="0">
                  <a:solidFill>
                    <a:srgbClr val="000000"/>
                  </a:solidFill>
                </a:rPr>
                <a:t>“PRE-CONTACT”</a:t>
              </a:r>
              <a:endParaRPr lang="en-US" altLang="en-US" sz="1400" b="1" i="1" dirty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092429" y="228600"/>
              <a:ext cx="2526041" cy="914400"/>
              <a:chOff x="9092429" y="228600"/>
              <a:chExt cx="2526041" cy="914400"/>
            </a:xfrm>
          </p:grpSpPr>
          <p:cxnSp>
            <p:nvCxnSpPr>
              <p:cNvPr id="3075" name="Straight Connector 8"/>
              <p:cNvCxnSpPr>
                <a:cxnSpLocks noChangeShapeType="1"/>
              </p:cNvCxnSpPr>
              <p:nvPr/>
            </p:nvCxnSpPr>
            <p:spPr bwMode="auto">
              <a:xfrm flipV="1">
                <a:off x="9372600" y="457200"/>
                <a:ext cx="0" cy="685800"/>
              </a:xfrm>
              <a:prstGeom prst="line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" name="Straight Connector 13"/>
              <p:cNvCxnSpPr>
                <a:cxnSpLocks noChangeShapeType="1"/>
              </p:cNvCxnSpPr>
              <p:nvPr/>
            </p:nvCxnSpPr>
            <p:spPr bwMode="auto">
              <a:xfrm flipV="1">
                <a:off x="9525000" y="762000"/>
                <a:ext cx="0" cy="381000"/>
              </a:xfrm>
              <a:prstGeom prst="line">
                <a:avLst/>
              </a:prstGeom>
              <a:noFill/>
              <a:ln w="25400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7" name="TextBox 15"/>
              <p:cNvSpPr txBox="1">
                <a:spLocks noChangeArrowheads="1"/>
              </p:cNvSpPr>
              <p:nvPr/>
            </p:nvSpPr>
            <p:spPr bwMode="auto">
              <a:xfrm>
                <a:off x="9092429" y="228600"/>
                <a:ext cx="852443" cy="25935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b="1" dirty="0">
                    <a:solidFill>
                      <a:srgbClr val="00B050"/>
                    </a:solidFill>
                  </a:rPr>
                  <a:t>Columbus</a:t>
                </a:r>
              </a:p>
            </p:txBody>
          </p:sp>
          <p:sp>
            <p:nvSpPr>
              <p:cNvPr id="3078" name="TextBox 18"/>
              <p:cNvSpPr txBox="1">
                <a:spLocks noChangeArrowheads="1"/>
              </p:cNvSpPr>
              <p:nvPr/>
            </p:nvSpPr>
            <p:spPr bwMode="auto">
              <a:xfrm>
                <a:off x="9461421" y="533400"/>
                <a:ext cx="1049497" cy="25935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4A5A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b="1" dirty="0">
                    <a:solidFill>
                      <a:srgbClr val="4A5AFF"/>
                    </a:solidFill>
                  </a:rPr>
                  <a:t>United States</a:t>
                </a:r>
              </a:p>
            </p:txBody>
          </p:sp>
          <p:sp>
            <p:nvSpPr>
              <p:cNvPr id="9" name="TextBox 15"/>
              <p:cNvSpPr txBox="1">
                <a:spLocks noChangeArrowheads="1"/>
              </p:cNvSpPr>
              <p:nvPr/>
            </p:nvSpPr>
            <p:spPr bwMode="auto">
              <a:xfrm>
                <a:off x="10072688" y="838200"/>
                <a:ext cx="1545782" cy="25935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B114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b="1" dirty="0" smtClean="0">
                    <a:solidFill>
                      <a:srgbClr val="FF0000"/>
                    </a:solidFill>
                  </a:rPr>
                  <a:t>Wisconsin Statehood</a:t>
                </a:r>
                <a:endParaRPr lang="en-US" altLang="en-US" sz="9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9601200" y="952500"/>
                <a:ext cx="0" cy="1905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Arrow Connector 5"/>
              <p:cNvCxnSpPr>
                <a:stCxn id="9" idx="1"/>
              </p:cNvCxnSpPr>
              <p:nvPr/>
            </p:nvCxnSpPr>
            <p:spPr bwMode="auto">
              <a:xfrm flipH="1" flipV="1">
                <a:off x="9639300" y="952501"/>
                <a:ext cx="433388" cy="1537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178596" y="2476430"/>
            <a:ext cx="23775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Four Traditions:</a:t>
            </a:r>
          </a:p>
          <a:p>
            <a:endParaRPr lang="en-US" dirty="0" smtClean="0"/>
          </a:p>
          <a:p>
            <a:r>
              <a:rPr lang="en-US" dirty="0" smtClean="0"/>
              <a:t>Paleoindian</a:t>
            </a:r>
          </a:p>
          <a:p>
            <a:endParaRPr lang="en-US" dirty="0" smtClean="0"/>
          </a:p>
          <a:p>
            <a:r>
              <a:rPr lang="en-US" dirty="0" smtClean="0"/>
              <a:t>Archaic</a:t>
            </a:r>
          </a:p>
          <a:p>
            <a:endParaRPr lang="en-US" dirty="0" smtClean="0"/>
          </a:p>
          <a:p>
            <a:r>
              <a:rPr lang="en-US" dirty="0" smtClean="0"/>
              <a:t>Woodland</a:t>
            </a:r>
          </a:p>
          <a:p>
            <a:endParaRPr lang="en-US" dirty="0" smtClean="0"/>
          </a:p>
          <a:p>
            <a:r>
              <a:rPr lang="en-US" dirty="0" smtClean="0"/>
              <a:t>Mississippian/</a:t>
            </a:r>
            <a:r>
              <a:rPr lang="en-US" dirty="0" err="1" smtClean="0"/>
              <a:t>Oneota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05576" y="2700439"/>
            <a:ext cx="22493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Changes over Time:</a:t>
            </a:r>
          </a:p>
          <a:p>
            <a:endParaRPr lang="en-US" dirty="0" smtClean="0"/>
          </a:p>
          <a:p>
            <a:r>
              <a:rPr lang="en-US" dirty="0" smtClean="0"/>
              <a:t>Environmental</a:t>
            </a:r>
          </a:p>
          <a:p>
            <a:endParaRPr lang="en-US" dirty="0" smtClean="0"/>
          </a:p>
          <a:p>
            <a:r>
              <a:rPr lang="en-US" dirty="0" smtClean="0"/>
              <a:t>Technological</a:t>
            </a:r>
          </a:p>
          <a:p>
            <a:endParaRPr lang="en-US" dirty="0" smtClean="0"/>
          </a:p>
          <a:p>
            <a:r>
              <a:rPr lang="en-US" dirty="0" smtClean="0"/>
              <a:t>Social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8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66000">
              <a:srgbClr val="9ABEC1"/>
            </a:gs>
            <a:gs pos="100000">
              <a:srgbClr val="B8E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2594" y="372757"/>
            <a:ext cx="4108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Four Main Types of Burials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22" y="1482143"/>
            <a:ext cx="2317625" cy="133033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2762" y="1111422"/>
            <a:ext cx="2174131" cy="5266591"/>
            <a:chOff x="242762" y="1111422"/>
            <a:chExt cx="2174131" cy="52665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8"/>
            <a:stretch/>
          </p:blipFill>
          <p:spPr>
            <a:xfrm>
              <a:off x="242762" y="1111422"/>
              <a:ext cx="2174131" cy="484603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29113" y="6008681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Extended</a:t>
              </a:r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13644" y="2938179"/>
            <a:ext cx="2681580" cy="2902171"/>
            <a:chOff x="1846222" y="1331783"/>
            <a:chExt cx="3075174" cy="38150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222" y="1331783"/>
              <a:ext cx="3075174" cy="329315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82560" y="4661369"/>
              <a:ext cx="1050029" cy="485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Flexed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78145" y="2932163"/>
            <a:ext cx="2311103" cy="2935895"/>
            <a:chOff x="5836320" y="2866207"/>
            <a:chExt cx="2311103" cy="29358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320" y="2866207"/>
              <a:ext cx="2311103" cy="25712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06187" y="5432770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Bundle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95317" y="2461911"/>
            <a:ext cx="2850127" cy="2629658"/>
            <a:chOff x="9062348" y="1456775"/>
            <a:chExt cx="2606045" cy="22115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348" y="1456775"/>
              <a:ext cx="2606045" cy="19076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59147" y="3357741"/>
              <a:ext cx="1212446" cy="310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Cremation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003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568" y="-31365"/>
            <a:ext cx="6327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Paleoindian and Archaic Burial Practices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1" y="2995122"/>
            <a:ext cx="4197365" cy="304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1" t="9719" r="5291" b="21595"/>
          <a:stretch/>
        </p:blipFill>
        <p:spPr>
          <a:xfrm rot="5400000">
            <a:off x="5352574" y="744476"/>
            <a:ext cx="2590802" cy="3685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0" t="12988"/>
          <a:stretch/>
        </p:blipFill>
        <p:spPr>
          <a:xfrm>
            <a:off x="8554668" y="1293550"/>
            <a:ext cx="1715324" cy="2587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345" y="2226262"/>
            <a:ext cx="3271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Late Paleoindian 10,000 B.P.</a:t>
            </a:r>
          </a:p>
          <a:p>
            <a:pPr algn="ctr"/>
            <a:r>
              <a:rPr lang="en-US" b="1" u="sng" dirty="0" smtClean="0"/>
              <a:t>(Isolated Cremations)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114453" y="851055"/>
            <a:ext cx="445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Archaic 5,000 – 3,000 B.P. (</a:t>
            </a:r>
            <a:r>
              <a:rPr lang="en-US" b="1" u="sng" dirty="0" smtClean="0"/>
              <a:t>Cemeteries)</a:t>
            </a:r>
            <a:endParaRPr lang="en-US" b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0292" r="3375" b="744"/>
          <a:stretch/>
        </p:blipFill>
        <p:spPr>
          <a:xfrm rot="10800000">
            <a:off x="9602813" y="4886445"/>
            <a:ext cx="2512772" cy="1647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09524" y="6069266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Pope Site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18" y="4185486"/>
            <a:ext cx="1893700" cy="1066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8" y="4724821"/>
            <a:ext cx="2755225" cy="1761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1099" y="3563936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Reigh</a:t>
            </a:r>
            <a:r>
              <a:rPr lang="en-US" sz="1600" dirty="0" smtClean="0"/>
              <a:t> Site</a:t>
            </a:r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4586751" y="614423"/>
            <a:ext cx="54523" cy="62435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61" y="637611"/>
            <a:ext cx="1856962" cy="13600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86" y="518116"/>
            <a:ext cx="1870224" cy="159394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4586751" y="4045525"/>
            <a:ext cx="7528834" cy="277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656687" y="644114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323715" y="648726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Ochre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3412" y="166244"/>
            <a:ext cx="3045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Woodland Tradition</a:t>
            </a:r>
          </a:p>
          <a:p>
            <a:pPr algn="ctr"/>
            <a:r>
              <a:rPr lang="en-US" sz="2000" b="1" dirty="0" smtClean="0"/>
              <a:t>2,500 -1,000 B.P.</a:t>
            </a:r>
          </a:p>
          <a:p>
            <a:pPr algn="ctr"/>
            <a:r>
              <a:rPr lang="en-US" sz="2000" b="1" i="1" dirty="0" smtClean="0"/>
              <a:t>Mounds</a:t>
            </a:r>
            <a:endParaRPr lang="en-US" sz="20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9225"/>
          <a:stretch/>
        </p:blipFill>
        <p:spPr>
          <a:xfrm>
            <a:off x="8575918" y="4646061"/>
            <a:ext cx="3616082" cy="1731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6"/>
          <a:stretch/>
        </p:blipFill>
        <p:spPr>
          <a:xfrm>
            <a:off x="8505031" y="2137596"/>
            <a:ext cx="3582475" cy="2217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/>
        </p:blipFill>
        <p:spPr>
          <a:xfrm>
            <a:off x="8505031" y="3599017"/>
            <a:ext cx="1142299" cy="755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29" y="1036"/>
            <a:ext cx="2672071" cy="2020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13310" y="427672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Conical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98384" y="6352478"/>
            <a:ext cx="75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Effigy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514" y="29886"/>
            <a:ext cx="3459734" cy="1977510"/>
            <a:chOff x="110830" y="1011143"/>
            <a:chExt cx="3948547" cy="20745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" t="4614" r="1784" b="3007"/>
            <a:stretch/>
          </p:blipFill>
          <p:spPr>
            <a:xfrm>
              <a:off x="110830" y="1011143"/>
              <a:ext cx="3948547" cy="17733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42202" y="2716313"/>
              <a:ext cx="1389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Taylor (1837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4005" y="2137596"/>
            <a:ext cx="1746583" cy="2065839"/>
            <a:chOff x="91086" y="3464092"/>
            <a:chExt cx="2087748" cy="28691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6" y="3464092"/>
              <a:ext cx="2087748" cy="2577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9557" y="5994682"/>
              <a:ext cx="1576071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Lapham (1855)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67155" y="2137674"/>
            <a:ext cx="1836758" cy="2139133"/>
            <a:chOff x="4463562" y="3469906"/>
            <a:chExt cx="1803954" cy="29186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9" r="4791" b="6042"/>
            <a:stretch/>
          </p:blipFill>
          <p:spPr>
            <a:xfrm>
              <a:off x="4463562" y="3469906"/>
              <a:ext cx="1803954" cy="25800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81948" y="6049975"/>
              <a:ext cx="151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B.A.E. (1880s)</a:t>
              </a:r>
              <a:endParaRPr lang="en-US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3823" y="6272173"/>
            <a:ext cx="1963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W.A. Society 1900s</a:t>
            </a:r>
            <a:endParaRPr lang="en-US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r="10645"/>
          <a:stretch/>
        </p:blipFill>
        <p:spPr>
          <a:xfrm>
            <a:off x="3271409" y="4566234"/>
            <a:ext cx="4364610" cy="17006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39410" y="6280171"/>
            <a:ext cx="3865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Milwaukee Public Museum (early 1900s)</a:t>
            </a:r>
            <a:endParaRPr lang="en-US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25" y="2400311"/>
            <a:ext cx="3068652" cy="13382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32625" y="3702042"/>
            <a:ext cx="1253252" cy="245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Lewis (1880s)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7981261" y="2021251"/>
            <a:ext cx="52251" cy="4836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7740" y="4681256"/>
            <a:ext cx="2869827" cy="16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40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9418" y="32121"/>
            <a:ext cx="1596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Hopewell</a:t>
            </a:r>
          </a:p>
          <a:p>
            <a:pPr algn="ctr"/>
            <a:r>
              <a:rPr lang="en-US" sz="2000" b="1" dirty="0" smtClean="0"/>
              <a:t>2,000 B.P. 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" y="498750"/>
            <a:ext cx="3829744" cy="2555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11" y="1289914"/>
            <a:ext cx="3315496" cy="2212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0" t="14490" r="5629" b="18687"/>
          <a:stretch/>
        </p:blipFill>
        <p:spPr>
          <a:xfrm>
            <a:off x="8426399" y="1508209"/>
            <a:ext cx="3311314" cy="36456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37" y="3893048"/>
            <a:ext cx="2686263" cy="2021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42" y="3609603"/>
            <a:ext cx="3351635" cy="2236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4214" y="590848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Nicholls Mound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27921" y="5256263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Schwert</a:t>
            </a:r>
            <a:r>
              <a:rPr lang="en-US" dirty="0" smtClean="0"/>
              <a:t> Mound 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3941" y="307287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 Sphere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25" y="6000286"/>
            <a:ext cx="1117228" cy="756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" y="3905822"/>
            <a:ext cx="1207395" cy="10564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2" y="5053531"/>
            <a:ext cx="1174761" cy="7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1" y="1047349"/>
            <a:ext cx="3361719" cy="4482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1382" y="147794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Effigy Mounds</a:t>
            </a:r>
          </a:p>
          <a:p>
            <a:pPr algn="ctr"/>
            <a:r>
              <a:rPr lang="en-US" sz="2000" b="1" dirty="0" smtClean="0"/>
              <a:t>1,000 B.P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1" y="1047349"/>
            <a:ext cx="2532419" cy="4522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5153" r="8152" b="7005"/>
          <a:stretch/>
        </p:blipFill>
        <p:spPr>
          <a:xfrm>
            <a:off x="3990109" y="1047349"/>
            <a:ext cx="4337662" cy="2411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6" t="15354" r="2390" b="28006"/>
          <a:stretch/>
        </p:blipFill>
        <p:spPr>
          <a:xfrm>
            <a:off x="3990109" y="3562465"/>
            <a:ext cx="4337662" cy="2938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8244" y="6483930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Mendota Mental Health Institute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45534" y="3641761"/>
            <a:ext cx="1428596" cy="461665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10 feet high</a:t>
            </a:r>
          </a:p>
          <a:p>
            <a:r>
              <a:rPr lang="en-US" sz="1200" dirty="0" smtClean="0"/>
              <a:t>643 foot wingspan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696691" y="4103426"/>
            <a:ext cx="1260764" cy="801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2888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38" y="58042"/>
            <a:ext cx="3742062" cy="280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85598" y="90749"/>
            <a:ext cx="3794845" cy="280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26" y="3696566"/>
            <a:ext cx="920110" cy="1271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0579" y="1389004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Effigy Mounds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7899" r="1" b="5750"/>
          <a:stretch/>
        </p:blipFill>
        <p:spPr>
          <a:xfrm>
            <a:off x="7543934" y="3004238"/>
            <a:ext cx="3678171" cy="3590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4751"/>
          <a:stretch/>
        </p:blipFill>
        <p:spPr>
          <a:xfrm>
            <a:off x="2976086" y="3441469"/>
            <a:ext cx="235919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" r="2574" b="54908"/>
          <a:stretch/>
        </p:blipFill>
        <p:spPr>
          <a:xfrm>
            <a:off x="116480" y="3454135"/>
            <a:ext cx="2619996" cy="1816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53" y="5270269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Stone “Alter”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1806" y="527205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Stone “Cist”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49565" y="502652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Clay</a:t>
            </a:r>
          </a:p>
          <a:p>
            <a:r>
              <a:rPr lang="en-US" dirty="0" smtClean="0"/>
              <a:t>Pipe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8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88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>
          <a:xfrm>
            <a:off x="9458439" y="2538019"/>
            <a:ext cx="2490390" cy="34817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" y="119501"/>
            <a:ext cx="3199748" cy="2152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55" y="119501"/>
            <a:ext cx="4946889" cy="2084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0506" y="419932"/>
            <a:ext cx="2699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Mississippian</a:t>
            </a:r>
          </a:p>
          <a:p>
            <a:pPr algn="ctr"/>
            <a:r>
              <a:rPr lang="en-US" sz="2400" b="1" dirty="0" smtClean="0"/>
              <a:t> Burial Practices: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 </a:t>
            </a:r>
            <a:r>
              <a:rPr lang="en-US" sz="2400" b="1" i="1" dirty="0" err="1" smtClean="0"/>
              <a:t>Aztalan</a:t>
            </a:r>
            <a:endParaRPr lang="en-US" sz="2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52038" r="23202" b="21314"/>
          <a:stretch/>
        </p:blipFill>
        <p:spPr>
          <a:xfrm rot="18802033">
            <a:off x="116865" y="3857939"/>
            <a:ext cx="3575120" cy="12440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78179" y="3038105"/>
            <a:ext cx="5209309" cy="2600695"/>
            <a:chOff x="2216728" y="4403366"/>
            <a:chExt cx="4046736" cy="18800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7" t="5641" r="6983" b="22086"/>
            <a:stretch/>
          </p:blipFill>
          <p:spPr>
            <a:xfrm>
              <a:off x="2216728" y="4403366"/>
              <a:ext cx="4046736" cy="188009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 bwMode="auto">
            <a:xfrm>
              <a:off x="4838700" y="5381625"/>
              <a:ext cx="981075" cy="21907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114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124200" y="5600700"/>
              <a:ext cx="1228725" cy="334730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114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056846" y="5305425"/>
              <a:ext cx="193182" cy="12858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B114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4783" y="6206550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Graves in Village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7567" y="5711582"/>
            <a:ext cx="3202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Human Remains in Refuse</a:t>
            </a:r>
          </a:p>
          <a:p>
            <a:pPr algn="ctr"/>
            <a:r>
              <a:rPr lang="en-US" dirty="0" smtClean="0"/>
              <a:t>Violence </a:t>
            </a:r>
            <a:r>
              <a:rPr lang="en-US" dirty="0" smtClean="0"/>
              <a:t>or Ancestor Worship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96975" y="6034471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Platform Mound</a:t>
            </a:r>
          </a:p>
          <a:p>
            <a:r>
              <a:rPr lang="en-US" dirty="0" smtClean="0"/>
              <a:t>Charnel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5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B114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B114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392</Words>
  <Application>Microsoft Office PowerPoint</Application>
  <PresentationFormat>Widescreen</PresentationFormat>
  <Paragraphs>175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Times New Roman</vt:lpstr>
      <vt:lpstr>Office Theme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Boszhardt</dc:creator>
  <cp:lastModifiedBy>Robert Boszhardt</cp:lastModifiedBy>
  <cp:revision>77</cp:revision>
  <dcterms:created xsi:type="dcterms:W3CDTF">2016-08-30T16:29:58Z</dcterms:created>
  <dcterms:modified xsi:type="dcterms:W3CDTF">2016-09-07T16:07:33Z</dcterms:modified>
</cp:coreProperties>
</file>