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489" r:id="rId1"/>
  </p:sldMasterIdLst>
  <p:notesMasterIdLst>
    <p:notesMasterId r:id="rId58"/>
  </p:notesMasterIdLst>
  <p:handoutMasterIdLst>
    <p:handoutMasterId r:id="rId59"/>
  </p:handoutMasterIdLst>
  <p:sldIdLst>
    <p:sldId id="269" r:id="rId2"/>
    <p:sldId id="370" r:id="rId3"/>
    <p:sldId id="319" r:id="rId4"/>
    <p:sldId id="371" r:id="rId5"/>
    <p:sldId id="280" r:id="rId6"/>
    <p:sldId id="313" r:id="rId7"/>
    <p:sldId id="314" r:id="rId8"/>
    <p:sldId id="315" r:id="rId9"/>
    <p:sldId id="372" r:id="rId10"/>
    <p:sldId id="322" r:id="rId11"/>
    <p:sldId id="373" r:id="rId12"/>
    <p:sldId id="325" r:id="rId13"/>
    <p:sldId id="329" r:id="rId14"/>
    <p:sldId id="334" r:id="rId15"/>
    <p:sldId id="331" r:id="rId16"/>
    <p:sldId id="375" r:id="rId17"/>
    <p:sldId id="333" r:id="rId18"/>
    <p:sldId id="338" r:id="rId19"/>
    <p:sldId id="376" r:id="rId20"/>
    <p:sldId id="345" r:id="rId21"/>
    <p:sldId id="341" r:id="rId22"/>
    <p:sldId id="344" r:id="rId23"/>
    <p:sldId id="349" r:id="rId24"/>
    <p:sldId id="348" r:id="rId25"/>
    <p:sldId id="288" r:id="rId26"/>
    <p:sldId id="294" r:id="rId27"/>
    <p:sldId id="295" r:id="rId28"/>
    <p:sldId id="289" r:id="rId29"/>
    <p:sldId id="281" r:id="rId30"/>
    <p:sldId id="291" r:id="rId31"/>
    <p:sldId id="274" r:id="rId32"/>
    <p:sldId id="275" r:id="rId33"/>
    <p:sldId id="277" r:id="rId34"/>
    <p:sldId id="276" r:id="rId35"/>
    <p:sldId id="278" r:id="rId36"/>
    <p:sldId id="279" r:id="rId37"/>
    <p:sldId id="286" r:id="rId38"/>
    <p:sldId id="303" r:id="rId39"/>
    <p:sldId id="351" r:id="rId40"/>
    <p:sldId id="352" r:id="rId41"/>
    <p:sldId id="378" r:id="rId42"/>
    <p:sldId id="377" r:id="rId43"/>
    <p:sldId id="354" r:id="rId44"/>
    <p:sldId id="379" r:id="rId45"/>
    <p:sldId id="355" r:id="rId46"/>
    <p:sldId id="357" r:id="rId47"/>
    <p:sldId id="358" r:id="rId48"/>
    <p:sldId id="359" r:id="rId49"/>
    <p:sldId id="361" r:id="rId50"/>
    <p:sldId id="362" r:id="rId51"/>
    <p:sldId id="364" r:id="rId52"/>
    <p:sldId id="366" r:id="rId53"/>
    <p:sldId id="365" r:id="rId54"/>
    <p:sldId id="367" r:id="rId55"/>
    <p:sldId id="369" r:id="rId56"/>
    <p:sldId id="380" r:id="rId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F6552773-B7F7-A842-9EFE-7FBA008FBC77}">
          <p14:sldIdLst>
            <p14:sldId id="269"/>
            <p14:sldId id="370"/>
            <p14:sldId id="319"/>
            <p14:sldId id="371"/>
            <p14:sldId id="280"/>
            <p14:sldId id="313"/>
            <p14:sldId id="314"/>
            <p14:sldId id="315"/>
            <p14:sldId id="372"/>
            <p14:sldId id="322"/>
            <p14:sldId id="373"/>
            <p14:sldId id="325"/>
            <p14:sldId id="329"/>
            <p14:sldId id="334"/>
            <p14:sldId id="331"/>
            <p14:sldId id="375"/>
            <p14:sldId id="333"/>
            <p14:sldId id="338"/>
            <p14:sldId id="376"/>
            <p14:sldId id="345"/>
            <p14:sldId id="341"/>
            <p14:sldId id="344"/>
            <p14:sldId id="349"/>
            <p14:sldId id="348"/>
            <p14:sldId id="288"/>
            <p14:sldId id="294"/>
            <p14:sldId id="295"/>
            <p14:sldId id="289"/>
            <p14:sldId id="281"/>
            <p14:sldId id="291"/>
            <p14:sldId id="274"/>
            <p14:sldId id="275"/>
            <p14:sldId id="277"/>
            <p14:sldId id="276"/>
            <p14:sldId id="278"/>
            <p14:sldId id="279"/>
            <p14:sldId id="286"/>
            <p14:sldId id="303"/>
            <p14:sldId id="351"/>
            <p14:sldId id="352"/>
            <p14:sldId id="378"/>
            <p14:sldId id="377"/>
            <p14:sldId id="354"/>
            <p14:sldId id="379"/>
            <p14:sldId id="355"/>
            <p14:sldId id="357"/>
            <p14:sldId id="358"/>
            <p14:sldId id="359"/>
            <p14:sldId id="361"/>
            <p14:sldId id="362"/>
            <p14:sldId id="364"/>
            <p14:sldId id="366"/>
            <p14:sldId id="365"/>
            <p14:sldId id="367"/>
            <p14:sldId id="369"/>
            <p14:sldId id="38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FF19"/>
    <a:srgbClr val="6C0802"/>
    <a:srgbClr val="000000"/>
    <a:srgbClr val="020203"/>
    <a:srgbClr val="FF9900"/>
    <a:srgbClr val="010100"/>
    <a:srgbClr val="CC1616"/>
    <a:srgbClr val="FFFFFF"/>
    <a:srgbClr val="9754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670" autoAdjust="0"/>
  </p:normalViewPr>
  <p:slideViewPr>
    <p:cSldViewPr snapToGrid="0">
      <p:cViewPr>
        <p:scale>
          <a:sx n="174" d="100"/>
          <a:sy n="174" d="100"/>
        </p:scale>
        <p:origin x="-80" y="-80"/>
      </p:cViewPr>
      <p:guideLst>
        <p:guide orient="horz" pos="2649"/>
        <p:guide pos="40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latin typeface="Helvetica" charset="0"/>
              </a:defRPr>
            </a:lvl1pPr>
          </a:lstStyle>
          <a:p>
            <a:pPr>
              <a:defRPr/>
            </a:pPr>
            <a:endParaRPr lang="en-US" dirty="0"/>
          </a:p>
        </p:txBody>
      </p:sp>
      <p:sp>
        <p:nvSpPr>
          <p:cNvPr id="12185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atin typeface="Helvetica" charset="0"/>
              </a:defRPr>
            </a:lvl1pPr>
          </a:lstStyle>
          <a:p>
            <a:pPr>
              <a:defRPr/>
            </a:pPr>
            <a:endParaRPr lang="en-US" dirty="0"/>
          </a:p>
        </p:txBody>
      </p:sp>
      <p:sp>
        <p:nvSpPr>
          <p:cNvPr id="12186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latin typeface="Helvetica" charset="0"/>
              </a:defRPr>
            </a:lvl1pPr>
          </a:lstStyle>
          <a:p>
            <a:pPr>
              <a:defRPr/>
            </a:pPr>
            <a:endParaRPr lang="en-US" dirty="0"/>
          </a:p>
        </p:txBody>
      </p:sp>
      <p:sp>
        <p:nvSpPr>
          <p:cNvPr id="12186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atin typeface="Helvetica" charset="0"/>
              </a:defRPr>
            </a:lvl1pPr>
          </a:lstStyle>
          <a:p>
            <a:pPr>
              <a:defRPr/>
            </a:pPr>
            <a:fld id="{CED6F7AA-3135-0A4E-80DF-E5C30606F67F}" type="slidenum">
              <a:rPr lang="en-US"/>
              <a:pPr>
                <a:defRPr/>
              </a:pPr>
              <a:t>‹#›</a:t>
            </a:fld>
            <a:endParaRPr lang="en-US" dirty="0"/>
          </a:p>
        </p:txBody>
      </p:sp>
    </p:spTree>
    <p:extLst>
      <p:ext uri="{BB962C8B-B14F-4D97-AF65-F5344CB8AC3E}">
        <p14:creationId xmlns:p14="http://schemas.microsoft.com/office/powerpoint/2010/main" val="26259916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dirty="0"/>
          </a:p>
        </p:txBody>
      </p:sp>
      <p:sp>
        <p:nvSpPr>
          <p:cNvPr id="102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dirty="0"/>
          </a:p>
        </p:txBody>
      </p:sp>
      <p:sp>
        <p:nvSpPr>
          <p:cNvPr id="1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dirty="0"/>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24A8D3E3-8FD8-9640-A8AE-5191AE63CBDC}" type="slidenum">
              <a:rPr lang="en-US"/>
              <a:pPr>
                <a:defRPr/>
              </a:pPr>
              <a:t>‹#›</a:t>
            </a:fld>
            <a:endParaRPr lang="en-US" dirty="0"/>
          </a:p>
        </p:txBody>
      </p:sp>
    </p:spTree>
    <p:extLst>
      <p:ext uri="{BB962C8B-B14F-4D97-AF65-F5344CB8AC3E}">
        <p14:creationId xmlns:p14="http://schemas.microsoft.com/office/powerpoint/2010/main" val="328726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17D9F1-CB3F-534F-823C-628AA4564E50}" type="slidenum">
              <a:rPr lang="en-US" sz="1200"/>
              <a:pPr/>
              <a:t>1</a:t>
            </a:fld>
            <a:endParaRPr lang="en-US" sz="1200" dirty="0"/>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454DA0-E426-1B43-B8FE-40F8AF588067}" type="slidenum">
              <a:rPr lang="en-US"/>
              <a:pPr/>
              <a:t>22</a:t>
            </a:fld>
            <a:endParaRPr lang="en-US" dirty="0"/>
          </a:p>
        </p:txBody>
      </p:sp>
      <p:sp>
        <p:nvSpPr>
          <p:cNvPr id="1013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1379"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48AE4B-0CDF-9A4C-9C2F-C159FE79AD42}" type="slidenum">
              <a:rPr lang="en-US"/>
              <a:pPr/>
              <a:t>23</a:t>
            </a:fld>
            <a:endParaRPr lang="en-US" dirty="0"/>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29A4F-C225-FC4B-8F0E-90F3AD2ADE67}" type="slidenum">
              <a:rPr lang="en-US"/>
              <a:pPr/>
              <a:t>24</a:t>
            </a:fld>
            <a:endParaRPr lang="en-US" dirty="0"/>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7EF01B-06FA-7445-96EC-0198497235C1}" type="slidenum">
              <a:rPr lang="en-US" sz="1200">
                <a:solidFill>
                  <a:prstClr val="black"/>
                </a:solidFill>
              </a:rPr>
              <a:pPr/>
              <a:t>27</a:t>
            </a:fld>
            <a:endParaRPr lang="en-US" sz="1200" dirty="0">
              <a:solidFill>
                <a:prstClr val="black"/>
              </a:solidFill>
            </a:endParaRPr>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a:noFill/>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C0E0FD-197C-EE45-B34E-DB3DB97E15BC}" type="slidenum">
              <a:rPr lang="en-US" smtClean="0"/>
              <a:pPr>
                <a:defRPr/>
              </a:pPr>
              <a:t>29</a:t>
            </a:fld>
            <a:endParaRPr lang="en-US" dirty="0"/>
          </a:p>
        </p:txBody>
      </p:sp>
    </p:spTree>
    <p:extLst>
      <p:ext uri="{BB962C8B-B14F-4D97-AF65-F5344CB8AC3E}">
        <p14:creationId xmlns:p14="http://schemas.microsoft.com/office/powerpoint/2010/main" val="3916158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A8D3E3-8FD8-9640-A8AE-5191AE63CBDC}" type="slidenum">
              <a:rPr lang="en-US" smtClean="0"/>
              <a:pPr>
                <a:defRPr/>
              </a:pPr>
              <a:t>37</a:t>
            </a:fld>
            <a:endParaRPr lang="en-US" dirty="0"/>
          </a:p>
        </p:txBody>
      </p:sp>
    </p:spTree>
    <p:extLst>
      <p:ext uri="{BB962C8B-B14F-4D97-AF65-F5344CB8AC3E}">
        <p14:creationId xmlns:p14="http://schemas.microsoft.com/office/powerpoint/2010/main" val="389067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4A8D3E3-8FD8-9640-A8AE-5191AE63CBDC}" type="slidenum">
              <a:rPr lang="en-US" smtClean="0"/>
              <a:pPr>
                <a:defRPr/>
              </a:pPr>
              <a:t>8</a:t>
            </a:fld>
            <a:endParaRPr lang="en-US" dirty="0"/>
          </a:p>
        </p:txBody>
      </p:sp>
    </p:spTree>
    <p:extLst>
      <p:ext uri="{BB962C8B-B14F-4D97-AF65-F5344CB8AC3E}">
        <p14:creationId xmlns:p14="http://schemas.microsoft.com/office/powerpoint/2010/main" val="140374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07172C-A996-7C4E-AADC-1968872F579D}" type="slidenum">
              <a:rPr lang="en-US"/>
              <a:pPr/>
              <a:t>13</a:t>
            </a:fld>
            <a:endParaRPr lang="en-US" dirty="0"/>
          </a:p>
        </p:txBody>
      </p:sp>
      <p:sp>
        <p:nvSpPr>
          <p:cNvPr id="66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9C0AAB-C6A6-BD4D-84F7-D35EC93CE38C}" type="slidenum">
              <a:rPr lang="en-US"/>
              <a:pPr/>
              <a:t>14</a:t>
            </a:fld>
            <a:endParaRPr lang="en-US" dirty="0"/>
          </a:p>
        </p:txBody>
      </p:sp>
      <p:sp>
        <p:nvSpPr>
          <p:cNvPr id="15462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FAA5EF-916E-7D41-B8CF-20F242E65365}" type="slidenum">
              <a:rPr lang="en-US"/>
              <a:pPr/>
              <a:t>15</a:t>
            </a:fld>
            <a:endParaRPr lang="en-US" dirty="0"/>
          </a:p>
        </p:txBody>
      </p:sp>
      <p:sp>
        <p:nvSpPr>
          <p:cNvPr id="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4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3EFFE-9F60-074B-BBC1-FC14E5460993}" type="slidenum">
              <a:rPr lang="en-US"/>
              <a:pPr/>
              <a:t>16</a:t>
            </a:fld>
            <a:endParaRPr lang="en-US"/>
          </a:p>
        </p:txBody>
      </p:sp>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306495-AB58-3C45-BB7E-19D98D61664F}" type="slidenum">
              <a:rPr lang="en-US"/>
              <a:pPr/>
              <a:t>18</a:t>
            </a:fld>
            <a:endParaRPr lang="en-US" dirty="0"/>
          </a:p>
        </p:txBody>
      </p:sp>
      <p:sp>
        <p:nvSpPr>
          <p:cNvPr id="8397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3971" name="Rectangle 1027"/>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2299F0-8268-0849-B1DC-ED8FCE90F398}" type="slidenum">
              <a:rPr lang="en-US"/>
              <a:pPr/>
              <a:t>19</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2E8B92-2A70-6648-8E09-9B85C58F2F2A}" type="slidenum">
              <a:rPr lang="en-US"/>
              <a:pPr/>
              <a:t>21</a:t>
            </a:fld>
            <a:endParaRPr lang="en-US" dirty="0"/>
          </a:p>
        </p:txBody>
      </p:sp>
      <p:sp>
        <p:nvSpPr>
          <p:cNvPr id="9830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8307" name="Rectangle 1027"/>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endParaRPr lang="en-US" dirty="0">
              <a:solidFill>
                <a:srgbClr val="FEFAC9"/>
              </a:solidFill>
            </a:endParaRPr>
          </a:p>
        </p:txBody>
      </p:sp>
      <p:sp>
        <p:nvSpPr>
          <p:cNvPr id="5" name="Footer Placeholder 4"/>
          <p:cNvSpPr>
            <a:spLocks noGrp="1"/>
          </p:cNvSpPr>
          <p:nvPr>
            <p:ph type="ftr" sz="quarter" idx="11"/>
          </p:nvPr>
        </p:nvSpPr>
        <p:spPr/>
        <p:txBody>
          <a:bodyPr/>
          <a:lstStyle/>
          <a:p>
            <a:pPr>
              <a:defRPr/>
            </a:pPr>
            <a:endParaRPr lang="en-US" dirty="0">
              <a:solidFill>
                <a:srgbClr val="FEFAC9"/>
              </a:solidFill>
            </a:endParaRPr>
          </a:p>
        </p:txBody>
      </p:sp>
      <p:sp>
        <p:nvSpPr>
          <p:cNvPr id="6" name="Slide Number Placeholder 5"/>
          <p:cNvSpPr>
            <a:spLocks noGrp="1"/>
          </p:cNvSpPr>
          <p:nvPr>
            <p:ph type="sldNum" sz="quarter" idx="12"/>
          </p:nvPr>
        </p:nvSpPr>
        <p:spPr/>
        <p:txBody>
          <a:bodyPr/>
          <a:lstStyle/>
          <a:p>
            <a:pPr>
              <a:defRPr/>
            </a:pPr>
            <a:fld id="{FC95E6A3-39A6-E94C-BB89-D324905344EC}"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FEFAC9"/>
              </a:solidFill>
            </a:endParaRPr>
          </a:p>
        </p:txBody>
      </p:sp>
      <p:sp>
        <p:nvSpPr>
          <p:cNvPr id="6" name="Footer Placeholder 5"/>
          <p:cNvSpPr>
            <a:spLocks noGrp="1"/>
          </p:cNvSpPr>
          <p:nvPr>
            <p:ph type="ftr" sz="quarter" idx="11"/>
          </p:nvPr>
        </p:nvSpPr>
        <p:spPr/>
        <p:txBody>
          <a:bodyPr/>
          <a:lstStyle/>
          <a:p>
            <a:pPr>
              <a:defRPr/>
            </a:pPr>
            <a:endParaRPr lang="en-US" dirty="0">
              <a:solidFill>
                <a:srgbClr val="FEFAC9"/>
              </a:solidFill>
            </a:endParaRPr>
          </a:p>
        </p:txBody>
      </p:sp>
      <p:sp>
        <p:nvSpPr>
          <p:cNvPr id="7" name="Slide Number Placeholder 6"/>
          <p:cNvSpPr>
            <a:spLocks noGrp="1"/>
          </p:cNvSpPr>
          <p:nvPr>
            <p:ph type="sldNum" sz="quarter" idx="12"/>
          </p:nvPr>
        </p:nvSpPr>
        <p:spPr/>
        <p:txBody>
          <a:bodyPr/>
          <a:lstStyle/>
          <a:p>
            <a:pPr>
              <a:defRPr/>
            </a:pPr>
            <a:fld id="{6C0FC4D0-738A-2545-8C33-5C686A9F9848}" type="slidenum">
              <a:rPr lang="en-US" smtClean="0">
                <a:solidFill>
                  <a:srgbClr val="FEFAC9"/>
                </a:solidFill>
              </a:rPr>
              <a:pPr>
                <a:defRPr/>
              </a:pPr>
              <a:t>‹#›</a:t>
            </a:fld>
            <a:endParaRPr lang="en-US" dirty="0">
              <a:solidFill>
                <a:srgbClr val="FEFAC9"/>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dirty="0">
              <a:solidFill>
                <a:srgbClr val="FEFAC9"/>
              </a:solidFill>
            </a:endParaRPr>
          </a:p>
        </p:txBody>
      </p:sp>
      <p:sp>
        <p:nvSpPr>
          <p:cNvPr id="5" name="Footer Placeholder 4"/>
          <p:cNvSpPr>
            <a:spLocks noGrp="1"/>
          </p:cNvSpPr>
          <p:nvPr>
            <p:ph type="ftr" sz="quarter" idx="11"/>
          </p:nvPr>
        </p:nvSpPr>
        <p:spPr/>
        <p:txBody>
          <a:bodyPr/>
          <a:lstStyle/>
          <a:p>
            <a:pPr>
              <a:defRPr/>
            </a:pPr>
            <a:endParaRPr lang="en-US" dirty="0">
              <a:solidFill>
                <a:srgbClr val="FEFAC9"/>
              </a:solidFill>
            </a:endParaRPr>
          </a:p>
        </p:txBody>
      </p:sp>
      <p:sp>
        <p:nvSpPr>
          <p:cNvPr id="6" name="Slide Number Placeholder 5"/>
          <p:cNvSpPr>
            <a:spLocks noGrp="1"/>
          </p:cNvSpPr>
          <p:nvPr>
            <p:ph type="sldNum" sz="quarter" idx="12"/>
          </p:nvPr>
        </p:nvSpPr>
        <p:spPr/>
        <p:txBody>
          <a:bodyPr/>
          <a:lstStyle/>
          <a:p>
            <a:pPr>
              <a:defRPr/>
            </a:pPr>
            <a:fld id="{7264F642-83D1-364B-82C6-EC521E4B0586}"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dirty="0">
              <a:solidFill>
                <a:srgbClr val="FEFAC9"/>
              </a:solidFill>
            </a:endParaRPr>
          </a:p>
        </p:txBody>
      </p:sp>
      <p:sp>
        <p:nvSpPr>
          <p:cNvPr id="5" name="Footer Placeholder 4"/>
          <p:cNvSpPr>
            <a:spLocks noGrp="1"/>
          </p:cNvSpPr>
          <p:nvPr>
            <p:ph type="ftr" sz="quarter" idx="11"/>
          </p:nvPr>
        </p:nvSpPr>
        <p:spPr/>
        <p:txBody>
          <a:bodyPr/>
          <a:lstStyle/>
          <a:p>
            <a:pPr>
              <a:defRPr/>
            </a:pPr>
            <a:endParaRPr lang="en-US" dirty="0">
              <a:solidFill>
                <a:srgbClr val="FEFAC9"/>
              </a:solidFill>
            </a:endParaRPr>
          </a:p>
        </p:txBody>
      </p:sp>
      <p:sp>
        <p:nvSpPr>
          <p:cNvPr id="6" name="Slide Number Placeholder 5"/>
          <p:cNvSpPr>
            <a:spLocks noGrp="1"/>
          </p:cNvSpPr>
          <p:nvPr>
            <p:ph type="sldNum" sz="quarter" idx="12"/>
          </p:nvPr>
        </p:nvSpPr>
        <p:spPr/>
        <p:txBody>
          <a:bodyPr/>
          <a:lstStyle/>
          <a:p>
            <a:pPr>
              <a:defRPr/>
            </a:pPr>
            <a:fld id="{39300E41-2259-A249-AFCF-C0D65AA69E91}"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a:defRPr/>
            </a:pPr>
            <a:endParaRPr lang="en-US" dirty="0">
              <a:solidFill>
                <a:srgbClr val="FEFAC9"/>
              </a:solidFill>
            </a:endParaRPr>
          </a:p>
        </p:txBody>
      </p:sp>
      <p:sp>
        <p:nvSpPr>
          <p:cNvPr id="5" name="Footer Placeholder 4"/>
          <p:cNvSpPr>
            <a:spLocks noGrp="1"/>
          </p:cNvSpPr>
          <p:nvPr>
            <p:ph type="ftr" sz="quarter" idx="11"/>
          </p:nvPr>
        </p:nvSpPr>
        <p:spPr/>
        <p:txBody>
          <a:bodyPr/>
          <a:lstStyle/>
          <a:p>
            <a:pPr>
              <a:defRPr/>
            </a:pPr>
            <a:endParaRPr lang="en-US" dirty="0">
              <a:solidFill>
                <a:srgbClr val="FEFAC9"/>
              </a:solidFill>
            </a:endParaRPr>
          </a:p>
        </p:txBody>
      </p:sp>
      <p:sp>
        <p:nvSpPr>
          <p:cNvPr id="6" name="Slide Number Placeholder 5"/>
          <p:cNvSpPr>
            <a:spLocks noGrp="1"/>
          </p:cNvSpPr>
          <p:nvPr>
            <p:ph type="sldNum" sz="quarter" idx="12"/>
          </p:nvPr>
        </p:nvSpPr>
        <p:spPr/>
        <p:txBody>
          <a:bodyPr/>
          <a:lstStyle/>
          <a:p>
            <a:pPr>
              <a:defRPr/>
            </a:pPr>
            <a:fld id="{F1BA9532-A658-A740-9AA3-75A2EF34A502}"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a:defRPr/>
            </a:pPr>
            <a:endParaRPr lang="en-US" dirty="0">
              <a:solidFill>
                <a:srgbClr val="FEFAC9"/>
              </a:solidFill>
            </a:endParaRPr>
          </a:p>
        </p:txBody>
      </p:sp>
      <p:sp>
        <p:nvSpPr>
          <p:cNvPr id="5" name="Footer Placeholder 4"/>
          <p:cNvSpPr>
            <a:spLocks noGrp="1"/>
          </p:cNvSpPr>
          <p:nvPr>
            <p:ph type="ftr" sz="quarter" idx="11"/>
          </p:nvPr>
        </p:nvSpPr>
        <p:spPr/>
        <p:txBody>
          <a:bodyPr/>
          <a:lstStyle/>
          <a:p>
            <a:pPr>
              <a:defRPr/>
            </a:pPr>
            <a:endParaRPr lang="en-US" dirty="0">
              <a:solidFill>
                <a:srgbClr val="FEFAC9"/>
              </a:solidFill>
            </a:endParaRPr>
          </a:p>
        </p:txBody>
      </p:sp>
      <p:sp>
        <p:nvSpPr>
          <p:cNvPr id="6" name="Slide Number Placeholder 5"/>
          <p:cNvSpPr>
            <a:spLocks noGrp="1"/>
          </p:cNvSpPr>
          <p:nvPr>
            <p:ph type="sldNum" sz="quarter" idx="12"/>
          </p:nvPr>
        </p:nvSpPr>
        <p:spPr/>
        <p:txBody>
          <a:bodyPr/>
          <a:lstStyle/>
          <a:p>
            <a:pPr>
              <a:defRPr/>
            </a:pPr>
            <a:fld id="{B73D484B-94E5-0943-B202-4EFB4C4B741F}" type="slidenum">
              <a:rPr lang="en-US" smtClean="0">
                <a:solidFill>
                  <a:srgbClr val="FEFAC9"/>
                </a:solidFill>
              </a:rPr>
              <a:pPr>
                <a:defRPr/>
              </a:pPr>
              <a:t>‹#›</a:t>
            </a:fld>
            <a:endParaRPr lang="en-US" dirty="0">
              <a:solidFill>
                <a:srgbClr val="FEFAC9"/>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FEFAC9"/>
              </a:solidFill>
            </a:endParaRPr>
          </a:p>
        </p:txBody>
      </p:sp>
      <p:sp>
        <p:nvSpPr>
          <p:cNvPr id="5" name="Footer Placeholder 4"/>
          <p:cNvSpPr>
            <a:spLocks noGrp="1"/>
          </p:cNvSpPr>
          <p:nvPr>
            <p:ph type="ftr" sz="quarter" idx="11"/>
          </p:nvPr>
        </p:nvSpPr>
        <p:spPr/>
        <p:txBody>
          <a:bodyPr/>
          <a:lstStyle/>
          <a:p>
            <a:pPr>
              <a:defRPr/>
            </a:pPr>
            <a:endParaRPr lang="en-US" dirty="0">
              <a:solidFill>
                <a:srgbClr val="FEFAC9"/>
              </a:solidFill>
            </a:endParaRPr>
          </a:p>
        </p:txBody>
      </p:sp>
      <p:sp>
        <p:nvSpPr>
          <p:cNvPr id="6" name="Slide Number Placeholder 5"/>
          <p:cNvSpPr>
            <a:spLocks noGrp="1"/>
          </p:cNvSpPr>
          <p:nvPr>
            <p:ph type="sldNum" sz="quarter" idx="12"/>
          </p:nvPr>
        </p:nvSpPr>
        <p:spPr/>
        <p:txBody>
          <a:bodyPr/>
          <a:lstStyle/>
          <a:p>
            <a:pPr>
              <a:defRPr/>
            </a:pPr>
            <a:fld id="{4E093716-5986-3C4C-B60A-E4B538421686}"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a:defRPr/>
            </a:pPr>
            <a:endParaRPr lang="en-US" dirty="0">
              <a:solidFill>
                <a:srgbClr val="FEFAC9"/>
              </a:solidFill>
            </a:endParaRPr>
          </a:p>
        </p:txBody>
      </p:sp>
      <p:sp>
        <p:nvSpPr>
          <p:cNvPr id="6" name="Footer Placeholder 5"/>
          <p:cNvSpPr>
            <a:spLocks noGrp="1"/>
          </p:cNvSpPr>
          <p:nvPr>
            <p:ph type="ftr" sz="quarter" idx="11"/>
          </p:nvPr>
        </p:nvSpPr>
        <p:spPr/>
        <p:txBody>
          <a:bodyPr/>
          <a:lstStyle/>
          <a:p>
            <a:pPr>
              <a:defRPr/>
            </a:pPr>
            <a:endParaRPr lang="en-US" dirty="0">
              <a:solidFill>
                <a:srgbClr val="FEFAC9"/>
              </a:solidFill>
            </a:endParaRPr>
          </a:p>
        </p:txBody>
      </p:sp>
      <p:sp>
        <p:nvSpPr>
          <p:cNvPr id="7" name="Slide Number Placeholder 6"/>
          <p:cNvSpPr>
            <a:spLocks noGrp="1"/>
          </p:cNvSpPr>
          <p:nvPr>
            <p:ph type="sldNum" sz="quarter" idx="12"/>
          </p:nvPr>
        </p:nvSpPr>
        <p:spPr/>
        <p:txBody>
          <a:bodyPr/>
          <a:lstStyle/>
          <a:p>
            <a:pPr>
              <a:defRPr/>
            </a:pPr>
            <a:fld id="{D70A50D3-8D37-954D-B33E-70EB93C911A1}"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a:defRPr/>
            </a:pPr>
            <a:endParaRPr lang="en-US" dirty="0">
              <a:solidFill>
                <a:srgbClr val="FEFAC9"/>
              </a:solidFill>
            </a:endParaRPr>
          </a:p>
        </p:txBody>
      </p:sp>
      <p:sp>
        <p:nvSpPr>
          <p:cNvPr id="8" name="Footer Placeholder 7"/>
          <p:cNvSpPr>
            <a:spLocks noGrp="1"/>
          </p:cNvSpPr>
          <p:nvPr>
            <p:ph type="ftr" sz="quarter" idx="11"/>
          </p:nvPr>
        </p:nvSpPr>
        <p:spPr/>
        <p:txBody>
          <a:bodyPr/>
          <a:lstStyle/>
          <a:p>
            <a:pPr>
              <a:defRPr/>
            </a:pPr>
            <a:endParaRPr lang="en-US" dirty="0">
              <a:solidFill>
                <a:srgbClr val="FEFAC9"/>
              </a:solidFill>
            </a:endParaRPr>
          </a:p>
        </p:txBody>
      </p:sp>
      <p:sp>
        <p:nvSpPr>
          <p:cNvPr id="9" name="Slide Number Placeholder 8"/>
          <p:cNvSpPr>
            <a:spLocks noGrp="1"/>
          </p:cNvSpPr>
          <p:nvPr>
            <p:ph type="sldNum" sz="quarter" idx="12"/>
          </p:nvPr>
        </p:nvSpPr>
        <p:spPr/>
        <p:txBody>
          <a:bodyPr/>
          <a:lstStyle/>
          <a:p>
            <a:pPr>
              <a:defRPr/>
            </a:pPr>
            <a:fld id="{934F2117-ABD4-F548-8347-B8AC3E8A7611}"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endParaRPr lang="en-US" dirty="0">
              <a:solidFill>
                <a:srgbClr val="FEFAC9"/>
              </a:solidFill>
            </a:endParaRPr>
          </a:p>
        </p:txBody>
      </p:sp>
      <p:sp>
        <p:nvSpPr>
          <p:cNvPr id="4" name="Footer Placeholder 3"/>
          <p:cNvSpPr>
            <a:spLocks noGrp="1"/>
          </p:cNvSpPr>
          <p:nvPr>
            <p:ph type="ftr" sz="quarter" idx="11"/>
          </p:nvPr>
        </p:nvSpPr>
        <p:spPr/>
        <p:txBody>
          <a:bodyPr/>
          <a:lstStyle/>
          <a:p>
            <a:pPr>
              <a:defRPr/>
            </a:pPr>
            <a:endParaRPr lang="en-US" dirty="0">
              <a:solidFill>
                <a:srgbClr val="FEFAC9"/>
              </a:solidFill>
            </a:endParaRPr>
          </a:p>
        </p:txBody>
      </p:sp>
      <p:sp>
        <p:nvSpPr>
          <p:cNvPr id="5" name="Slide Number Placeholder 4"/>
          <p:cNvSpPr>
            <a:spLocks noGrp="1"/>
          </p:cNvSpPr>
          <p:nvPr>
            <p:ph type="sldNum" sz="quarter" idx="12"/>
          </p:nvPr>
        </p:nvSpPr>
        <p:spPr/>
        <p:txBody>
          <a:bodyPr/>
          <a:lstStyle/>
          <a:p>
            <a:pPr>
              <a:defRPr/>
            </a:pPr>
            <a:fld id="{46D8FD0E-C9F1-CD4C-8274-F5AACA4714B9}"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FEFAC9"/>
              </a:solidFill>
            </a:endParaRPr>
          </a:p>
        </p:txBody>
      </p:sp>
      <p:sp>
        <p:nvSpPr>
          <p:cNvPr id="3" name="Footer Placeholder 2"/>
          <p:cNvSpPr>
            <a:spLocks noGrp="1"/>
          </p:cNvSpPr>
          <p:nvPr>
            <p:ph type="ftr" sz="quarter" idx="11"/>
          </p:nvPr>
        </p:nvSpPr>
        <p:spPr/>
        <p:txBody>
          <a:bodyPr/>
          <a:lstStyle/>
          <a:p>
            <a:pPr>
              <a:defRPr/>
            </a:pPr>
            <a:endParaRPr lang="en-US" dirty="0">
              <a:solidFill>
                <a:srgbClr val="FEFAC9"/>
              </a:solidFill>
            </a:endParaRPr>
          </a:p>
        </p:txBody>
      </p:sp>
      <p:sp>
        <p:nvSpPr>
          <p:cNvPr id="4" name="Slide Number Placeholder 3"/>
          <p:cNvSpPr>
            <a:spLocks noGrp="1"/>
          </p:cNvSpPr>
          <p:nvPr>
            <p:ph type="sldNum" sz="quarter" idx="12"/>
          </p:nvPr>
        </p:nvSpPr>
        <p:spPr/>
        <p:txBody>
          <a:bodyPr/>
          <a:lstStyle/>
          <a:p>
            <a:pPr>
              <a:defRPr/>
            </a:pPr>
            <a:fld id="{15CA254B-7920-F449-939D-3728A77EA2DB}"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FEFAC9"/>
              </a:solidFill>
            </a:endParaRPr>
          </a:p>
        </p:txBody>
      </p:sp>
      <p:sp>
        <p:nvSpPr>
          <p:cNvPr id="6" name="Footer Placeholder 5"/>
          <p:cNvSpPr>
            <a:spLocks noGrp="1"/>
          </p:cNvSpPr>
          <p:nvPr>
            <p:ph type="ftr" sz="quarter" idx="11"/>
          </p:nvPr>
        </p:nvSpPr>
        <p:spPr/>
        <p:txBody>
          <a:bodyPr/>
          <a:lstStyle/>
          <a:p>
            <a:pPr>
              <a:defRPr/>
            </a:pPr>
            <a:endParaRPr lang="en-US" dirty="0">
              <a:solidFill>
                <a:srgbClr val="FEFAC9"/>
              </a:solidFill>
            </a:endParaRPr>
          </a:p>
        </p:txBody>
      </p:sp>
      <p:sp>
        <p:nvSpPr>
          <p:cNvPr id="7" name="Slide Number Placeholder 6"/>
          <p:cNvSpPr>
            <a:spLocks noGrp="1"/>
          </p:cNvSpPr>
          <p:nvPr>
            <p:ph type="sldNum" sz="quarter" idx="12"/>
          </p:nvPr>
        </p:nvSpPr>
        <p:spPr/>
        <p:txBody>
          <a:bodyPr/>
          <a:lstStyle/>
          <a:p>
            <a:pPr>
              <a:defRPr/>
            </a:pPr>
            <a:fld id="{DC656A9B-1622-D246-A6BC-9D6F8FD86430}" type="slidenum">
              <a:rPr lang="en-US" smtClean="0">
                <a:solidFill>
                  <a:srgbClr val="FEFAC9"/>
                </a:solidFill>
              </a:rPr>
              <a:pPr>
                <a:defRPr/>
              </a:pPr>
              <a:t>‹#›</a:t>
            </a:fld>
            <a:endParaRPr lang="en-US" dirty="0">
              <a:solidFill>
                <a:srgbClr val="FEFAC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lang="en-US" dirty="0">
              <a:solidFill>
                <a:srgbClr val="FEFAC9"/>
              </a:solidFill>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dirty="0">
              <a:solidFill>
                <a:srgbClr val="FEFAC9"/>
              </a:solidFill>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a:defRPr/>
            </a:pPr>
            <a:fld id="{B73D484B-94E5-0943-B202-4EFB4C4B741F}" type="slidenum">
              <a:rPr lang="en-US" smtClean="0">
                <a:solidFill>
                  <a:srgbClr val="FEFAC9"/>
                </a:solidFill>
              </a:rPr>
              <a:pPr>
                <a:defRPr/>
              </a:pPr>
              <a:t>‹#›</a:t>
            </a:fld>
            <a:endParaRPr lang="en-US" dirty="0">
              <a:solidFill>
                <a:srgbClr val="FEFAC9"/>
              </a:solidFill>
            </a:endParaRPr>
          </a:p>
        </p:txBody>
      </p:sp>
    </p:spTree>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 id="2147484501"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jpeg"/><Relationship Id="rId3" Type="http://schemas.openxmlformats.org/officeDocument/2006/relationships/image" Target="../media/image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jpeg"/><Relationship Id="rId3" Type="http://schemas.openxmlformats.org/officeDocument/2006/relationships/image" Target="../media/image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7.jpeg"/><Relationship Id="rId3"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6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8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83.emf"/></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8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9.png"/><Relationship Id="rId3"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9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50.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96.jpeg"/></Relationships>
</file>

<file path=ppt/slides/_rels/slide51.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98.jpe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10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10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0.png"/><Relationship Id="rId3" Type="http://schemas.openxmlformats.org/officeDocument/2006/relationships/image" Target="../media/image2.emf"/></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1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 y="228600"/>
            <a:ext cx="8686800" cy="2514600"/>
          </a:xfrm>
          <a:ln>
            <a:noFill/>
          </a:ln>
        </p:spPr>
        <p:txBody>
          <a:bodyPr>
            <a:normAutofit/>
          </a:bodyPr>
          <a:lstStyle/>
          <a:p>
            <a:r>
              <a:rPr lang="en-US" sz="3600" dirty="0">
                <a:ln>
                  <a:solidFill>
                    <a:schemeClr val="tx1"/>
                  </a:solidFill>
                </a:ln>
                <a:solidFill>
                  <a:srgbClr val="000000"/>
                </a:solidFill>
                <a:latin typeface="Arial"/>
                <a:cs typeface="Arial"/>
              </a:rPr>
              <a:t/>
            </a:r>
            <a:br>
              <a:rPr lang="en-US" sz="3600" dirty="0">
                <a:ln>
                  <a:solidFill>
                    <a:schemeClr val="tx1"/>
                  </a:solidFill>
                </a:ln>
                <a:solidFill>
                  <a:srgbClr val="000000"/>
                </a:solidFill>
                <a:latin typeface="Arial"/>
                <a:cs typeface="Arial"/>
              </a:rPr>
            </a:br>
            <a:r>
              <a:rPr lang="en-US" sz="3600" dirty="0">
                <a:ln>
                  <a:solidFill>
                    <a:schemeClr val="tx1"/>
                  </a:solidFill>
                </a:ln>
                <a:solidFill>
                  <a:schemeClr val="tx1"/>
                </a:solidFill>
                <a:latin typeface="Arial"/>
              </a:rPr>
              <a:t>Lost </a:t>
            </a:r>
            <a:r>
              <a:rPr lang="en-US" sz="3600" dirty="0" smtClean="0">
                <a:ln>
                  <a:solidFill>
                    <a:schemeClr val="tx1"/>
                  </a:solidFill>
                </a:ln>
                <a:solidFill>
                  <a:schemeClr val="tx1"/>
                </a:solidFill>
                <a:latin typeface="Arial"/>
              </a:rPr>
              <a:t>Cemeteries</a:t>
            </a:r>
            <a:endParaRPr lang="en-US" sz="3600" dirty="0">
              <a:ln>
                <a:solidFill>
                  <a:schemeClr val="tx1"/>
                </a:solidFill>
              </a:ln>
              <a:solidFill>
                <a:schemeClr val="tx1"/>
              </a:solidFill>
              <a:latin typeface="Arial"/>
            </a:endParaRPr>
          </a:p>
        </p:txBody>
      </p:sp>
      <p:sp>
        <p:nvSpPr>
          <p:cNvPr id="15362" name="Rectangle 7"/>
          <p:cNvSpPr>
            <a:spLocks noChangeArrowheads="1"/>
          </p:cNvSpPr>
          <p:nvPr/>
        </p:nvSpPr>
        <p:spPr bwMode="auto">
          <a:xfrm>
            <a:off x="1676400" y="3113424"/>
            <a:ext cx="57150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r>
              <a:rPr lang="en-US" sz="2000" dirty="0">
                <a:solidFill>
                  <a:srgbClr val="000000"/>
                </a:solidFill>
              </a:rPr>
              <a:t>Patricia B. </a:t>
            </a:r>
            <a:r>
              <a:rPr lang="en-US" sz="2000" dirty="0" smtClean="0">
                <a:solidFill>
                  <a:srgbClr val="000000"/>
                </a:solidFill>
              </a:rPr>
              <a:t>Richards</a:t>
            </a:r>
          </a:p>
          <a:p>
            <a:pPr algn="ctr" eaLnBrk="0" hangingPunct="0"/>
            <a:r>
              <a:rPr lang="en-US" sz="2000" dirty="0" smtClean="0">
                <a:solidFill>
                  <a:srgbClr val="000000"/>
                </a:solidFill>
              </a:rPr>
              <a:t>University </a:t>
            </a:r>
            <a:r>
              <a:rPr lang="en-US" sz="2000" dirty="0">
                <a:solidFill>
                  <a:srgbClr val="000000"/>
                </a:solidFill>
              </a:rPr>
              <a:t>of Wisconsin-</a:t>
            </a:r>
            <a:r>
              <a:rPr lang="en-US" sz="2000" dirty="0" smtClean="0">
                <a:solidFill>
                  <a:srgbClr val="000000"/>
                </a:solidFill>
              </a:rPr>
              <a:t>Milwaukee</a:t>
            </a:r>
            <a:endParaRPr lang="en-US" sz="2000" dirty="0">
              <a:solidFill>
                <a:srgbClr val="000000"/>
              </a:solidFill>
            </a:endParaRPr>
          </a:p>
        </p:txBody>
      </p:sp>
      <p:sp>
        <p:nvSpPr>
          <p:cNvPr id="2" name="TextBox 1"/>
          <p:cNvSpPr txBox="1"/>
          <p:nvPr/>
        </p:nvSpPr>
        <p:spPr>
          <a:xfrm>
            <a:off x="718495" y="4928952"/>
            <a:ext cx="7707009" cy="707886"/>
          </a:xfrm>
          <a:prstGeom prst="rect">
            <a:avLst/>
          </a:prstGeom>
          <a:noFill/>
        </p:spPr>
        <p:txBody>
          <a:bodyPr wrap="square" rtlCol="0">
            <a:spAutoFit/>
          </a:bodyPr>
          <a:lstStyle/>
          <a:p>
            <a:pPr algn="ctr"/>
            <a:r>
              <a:rPr lang="en-US" sz="2000" dirty="0" smtClean="0"/>
              <a:t>Presentation </a:t>
            </a:r>
            <a:r>
              <a:rPr lang="en-US" sz="2000" dirty="0"/>
              <a:t>to the Joint Legislative Council Study Committee on the Preservation of Burial Sites </a:t>
            </a:r>
            <a:r>
              <a:rPr lang="en-US" sz="2000" dirty="0" smtClean="0"/>
              <a:t>- </a:t>
            </a:r>
            <a:r>
              <a:rPr lang="en-US" sz="2000" dirty="0"/>
              <a:t>August 2, 2016.</a:t>
            </a:r>
            <a:endParaRPr lang="en-US" sz="1800" dirty="0">
              <a:solidFill>
                <a:srgbClr val="000000"/>
              </a:solidFill>
            </a:endParaRPr>
          </a:p>
        </p:txBody>
      </p:sp>
      <p:pic>
        <p:nvPicPr>
          <p:cNvPr id="7" name="Picture 6" descr="Anthropology4clr 1235.eps"/>
          <p:cNvPicPr>
            <a:picLocks noChangeAspect="1"/>
          </p:cNvPicPr>
          <p:nvPr/>
        </p:nvPicPr>
        <p:blipFill rotWithShape="1">
          <a:blip r:embed="rId3" cstate="email">
            <a:extLst>
              <a:ext uri="{28A0092B-C50C-407E-A947-70E740481C1C}">
                <a14:useLocalDpi xmlns:a14="http://schemas.microsoft.com/office/drawing/2010/main"/>
              </a:ext>
            </a:extLst>
          </a:blip>
          <a:srcRect b="58803"/>
          <a:stretch/>
        </p:blipFill>
        <p:spPr>
          <a:xfrm>
            <a:off x="6693441" y="5720136"/>
            <a:ext cx="2155301" cy="728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keHistoricsMa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753" y="152875"/>
            <a:ext cx="2927914" cy="6345803"/>
          </a:xfrm>
          <a:prstGeom prst="rect">
            <a:avLst/>
          </a:prstGeom>
        </p:spPr>
      </p:pic>
      <p:cxnSp>
        <p:nvCxnSpPr>
          <p:cNvPr id="4" name="Straight Arrow Connector 3"/>
          <p:cNvCxnSpPr/>
          <p:nvPr/>
        </p:nvCxnSpPr>
        <p:spPr>
          <a:xfrm flipH="1">
            <a:off x="543169" y="2344615"/>
            <a:ext cx="2536093" cy="300893"/>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1465385" y="1340338"/>
            <a:ext cx="1629508" cy="1316893"/>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680308" y="2559538"/>
            <a:ext cx="1391139" cy="890955"/>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420" y="616320"/>
            <a:ext cx="6048633" cy="3241976"/>
          </a:xfrm>
          <a:prstGeom prst="rect">
            <a:avLst/>
          </a:prstGeom>
        </p:spPr>
      </p:pic>
      <p:sp>
        <p:nvSpPr>
          <p:cNvPr id="13" name="Rectangle 12"/>
          <p:cNvSpPr/>
          <p:nvPr/>
        </p:nvSpPr>
        <p:spPr>
          <a:xfrm>
            <a:off x="3025966" y="601033"/>
            <a:ext cx="6048410" cy="3254643"/>
          </a:xfrm>
          <a:prstGeom prst="rect">
            <a:avLst/>
          </a:prstGeom>
          <a:solidFill>
            <a:schemeClr val="accent1">
              <a:lumMod val="60000"/>
              <a:lumOff val="40000"/>
              <a:alpha val="2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3722191" y="4970716"/>
            <a:ext cx="184666" cy="461665"/>
          </a:xfrm>
          <a:prstGeom prst="rect">
            <a:avLst/>
          </a:prstGeom>
          <a:noFill/>
        </p:spPr>
        <p:txBody>
          <a:bodyPr wrap="none" rtlCol="0">
            <a:spAutoFit/>
          </a:bodyPr>
          <a:lstStyle/>
          <a:p>
            <a:endParaRPr lang="en-US" dirty="0"/>
          </a:p>
        </p:txBody>
      </p:sp>
      <p:pic>
        <p:nvPicPr>
          <p:cNvPr id="26" name="Picture 25" descr="2016_227_Topographic.pdf"/>
          <p:cNvPicPr>
            <a:picLocks noChangeAspect="1"/>
          </p:cNvPicPr>
          <p:nvPr/>
        </p:nvPicPr>
        <p:blipFill rotWithShape="1">
          <a:blip r:embed="rId4" cstate="email">
            <a:extLst>
              <a:ext uri="{28A0092B-C50C-407E-A947-70E740481C1C}">
                <a14:useLocalDpi xmlns:a14="http://schemas.microsoft.com/office/drawing/2010/main"/>
              </a:ext>
            </a:extLst>
          </a:blip>
          <a:srcRect l="3545" t="29377" r="1766" b="2515"/>
          <a:stretch/>
        </p:blipFill>
        <p:spPr>
          <a:xfrm>
            <a:off x="6829778" y="4581451"/>
            <a:ext cx="2196573" cy="2044638"/>
          </a:xfrm>
          <a:prstGeom prst="rect">
            <a:avLst/>
          </a:prstGeom>
          <a:ln w="19050" cmpd="sng">
            <a:solidFill>
              <a:schemeClr val="tx1"/>
            </a:solidFill>
          </a:ln>
        </p:spPr>
      </p:pic>
      <p:pic>
        <p:nvPicPr>
          <p:cNvPr id="24" name="Picture 5" descr="AerialMapv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05683" y="3946119"/>
            <a:ext cx="1957776" cy="2440127"/>
          </a:xfrm>
          <a:prstGeom prst="rect">
            <a:avLst/>
          </a:prstGeom>
          <a:noFill/>
          <a:ln w="19050" cmpd="sng">
            <a:solidFill>
              <a:schemeClr val="tx1"/>
            </a:solidFill>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6837801" y="4558770"/>
            <a:ext cx="2191215" cy="208660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2868928" y="3935057"/>
            <a:ext cx="2007116" cy="2449489"/>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4896860" y="3937320"/>
            <a:ext cx="2428548" cy="1738085"/>
            <a:chOff x="5032935" y="3891959"/>
            <a:chExt cx="2428548" cy="1738085"/>
          </a:xfrm>
        </p:grpSpPr>
        <p:pic>
          <p:nvPicPr>
            <p:cNvPr id="28" name="Picture 4" descr="CemeteryLocation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32935" y="3891959"/>
              <a:ext cx="2428548" cy="17380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8" descr="MCIG-Froedert-Project_Locale_in_MilwCo.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04838" y="4746305"/>
              <a:ext cx="876001" cy="803001"/>
            </a:xfrm>
            <a:prstGeom prst="rect">
              <a:avLst/>
            </a:prstGeom>
            <a:ln w="19050" cmpd="sng">
              <a:solidFill>
                <a:schemeClr val="tx1"/>
              </a:solidFill>
            </a:ln>
          </p:spPr>
        </p:pic>
      </p:grpSp>
      <p:pic>
        <p:nvPicPr>
          <p:cNvPr id="17" name="Picture 16" descr="Anthropology4clr 1235.eps"/>
          <p:cNvPicPr>
            <a:picLocks noChangeAspect="1"/>
          </p:cNvPicPr>
          <p:nvPr/>
        </p:nvPicPr>
        <p:blipFill rotWithShape="1">
          <a:blip r:embed="rId8" cstate="email">
            <a:extLst>
              <a:ext uri="{28A0092B-C50C-407E-A947-70E740481C1C}">
                <a14:useLocalDpi xmlns:a14="http://schemas.microsoft.com/office/drawing/2010/main"/>
              </a:ext>
            </a:extLst>
          </a:blip>
          <a:srcRect b="58803"/>
          <a:stretch/>
        </p:blipFill>
        <p:spPr>
          <a:xfrm>
            <a:off x="4919621" y="6180736"/>
            <a:ext cx="1793763" cy="606178"/>
          </a:xfrm>
          <a:prstGeom prst="rect">
            <a:avLst/>
          </a:prstGeom>
        </p:spPr>
      </p:pic>
      <p:sp>
        <p:nvSpPr>
          <p:cNvPr id="6" name="TextBox 5"/>
          <p:cNvSpPr txBox="1"/>
          <p:nvPr/>
        </p:nvSpPr>
        <p:spPr>
          <a:xfrm>
            <a:off x="0" y="6581001"/>
            <a:ext cx="898335" cy="230832"/>
          </a:xfrm>
          <a:prstGeom prst="rect">
            <a:avLst/>
          </a:prstGeom>
          <a:noFill/>
        </p:spPr>
        <p:txBody>
          <a:bodyPr wrap="none" rtlCol="0">
            <a:spAutoFit/>
          </a:bodyPr>
          <a:lstStyle/>
          <a:p>
            <a:r>
              <a:rPr lang="en-US" sz="900" i="1" dirty="0" smtClean="0"/>
              <a:t>Case Studies</a:t>
            </a:r>
            <a:endParaRPr lang="en-US" sz="900" i="1" dirty="0"/>
          </a:p>
        </p:txBody>
      </p:sp>
    </p:spTree>
    <p:extLst>
      <p:ext uri="{BB962C8B-B14F-4D97-AF65-F5344CB8AC3E}">
        <p14:creationId xmlns:p14="http://schemas.microsoft.com/office/powerpoint/2010/main" val="4238925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9940" y="1870364"/>
            <a:ext cx="4865434" cy="2308324"/>
          </a:xfrm>
          <a:prstGeom prst="rect">
            <a:avLst/>
          </a:prstGeom>
          <a:noFill/>
        </p:spPr>
        <p:txBody>
          <a:bodyPr wrap="none" rtlCol="0">
            <a:spAutoFit/>
          </a:bodyPr>
          <a:lstStyle/>
          <a:p>
            <a:r>
              <a:rPr lang="en-US" dirty="0" smtClean="0"/>
              <a:t>Discussion of </a:t>
            </a:r>
            <a:r>
              <a:rPr lang="en-US" dirty="0"/>
              <a:t>e</a:t>
            </a:r>
            <a:r>
              <a:rPr lang="en-US" dirty="0" smtClean="0"/>
              <a:t>ach site in terms of</a:t>
            </a:r>
          </a:p>
          <a:p>
            <a:pPr marL="457200" indent="-457200">
              <a:buAutoNum type="arabicPeriod"/>
            </a:pPr>
            <a:r>
              <a:rPr lang="en-US" dirty="0" smtClean="0"/>
              <a:t>Disturbance (when and how)</a:t>
            </a:r>
          </a:p>
          <a:p>
            <a:pPr marL="457200" indent="-457200">
              <a:buAutoNum type="arabicPeriod"/>
            </a:pPr>
            <a:r>
              <a:rPr lang="en-US" dirty="0" smtClean="0"/>
              <a:t>Kind of site</a:t>
            </a:r>
          </a:p>
          <a:p>
            <a:pPr marL="457200" indent="-457200">
              <a:buAutoNum type="arabicPeriod"/>
            </a:pPr>
            <a:r>
              <a:rPr lang="en-US" dirty="0" smtClean="0"/>
              <a:t>Permitting/permission process</a:t>
            </a:r>
          </a:p>
          <a:p>
            <a:pPr marL="457200" indent="-457200">
              <a:buAutoNum type="arabicPeriod"/>
            </a:pPr>
            <a:r>
              <a:rPr lang="en-US" dirty="0" smtClean="0"/>
              <a:t>Benefits, findings</a:t>
            </a:r>
          </a:p>
          <a:p>
            <a:endParaRPr lang="en-US" dirty="0"/>
          </a:p>
        </p:txBody>
      </p:sp>
      <p:sp>
        <p:nvSpPr>
          <p:cNvPr id="4" name="TextBox 3"/>
          <p:cNvSpPr txBox="1"/>
          <p:nvPr/>
        </p:nvSpPr>
        <p:spPr>
          <a:xfrm>
            <a:off x="0" y="6581001"/>
            <a:ext cx="898335" cy="230832"/>
          </a:xfrm>
          <a:prstGeom prst="rect">
            <a:avLst/>
          </a:prstGeom>
          <a:noFill/>
        </p:spPr>
        <p:txBody>
          <a:bodyPr wrap="none" rtlCol="0">
            <a:spAutoFit/>
          </a:bodyPr>
          <a:lstStyle/>
          <a:p>
            <a:r>
              <a:rPr lang="en-US" sz="900" i="1" dirty="0" smtClean="0"/>
              <a:t>Case Studies</a:t>
            </a:r>
            <a:endParaRPr lang="en-US" sz="900" i="1" dirty="0"/>
          </a:p>
        </p:txBody>
      </p:sp>
      <p:pic>
        <p:nvPicPr>
          <p:cNvPr id="5" name="Picture 4"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6915707" y="6129645"/>
            <a:ext cx="2155301" cy="728355"/>
          </a:xfrm>
          <a:prstGeom prst="rect">
            <a:avLst/>
          </a:prstGeom>
        </p:spPr>
      </p:pic>
    </p:spTree>
    <p:extLst>
      <p:ext uri="{BB962C8B-B14F-4D97-AF65-F5344CB8AC3E}">
        <p14:creationId xmlns:p14="http://schemas.microsoft.com/office/powerpoint/2010/main" val="25622715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illing southern porti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622" y="377151"/>
            <a:ext cx="4615295" cy="6153727"/>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pic>
      <p:sp>
        <p:nvSpPr>
          <p:cNvPr id="5" name="Rectangle 5"/>
          <p:cNvSpPr>
            <a:spLocks noChangeArrowheads="1"/>
          </p:cNvSpPr>
          <p:nvPr/>
        </p:nvSpPr>
        <p:spPr bwMode="auto">
          <a:xfrm>
            <a:off x="5423262" y="61575"/>
            <a:ext cx="3437896" cy="163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000" dirty="0" smtClean="0">
                <a:solidFill>
                  <a:srgbClr val="000000"/>
                </a:solidFill>
              </a:rPr>
              <a:t>Old Catholic Cemetery, </a:t>
            </a:r>
            <a:endParaRPr lang="en-US" sz="2000" dirty="0">
              <a:solidFill>
                <a:srgbClr val="000000"/>
              </a:solidFill>
            </a:endParaRPr>
          </a:p>
          <a:p>
            <a:pPr algn="ctr"/>
            <a:r>
              <a:rPr lang="en-US" sz="2000" dirty="0" smtClean="0">
                <a:solidFill>
                  <a:srgbClr val="000000"/>
                </a:solidFill>
              </a:rPr>
              <a:t>City </a:t>
            </a:r>
            <a:r>
              <a:rPr lang="en-US" sz="2000" dirty="0">
                <a:solidFill>
                  <a:srgbClr val="000000"/>
                </a:solidFill>
              </a:rPr>
              <a:t>of </a:t>
            </a:r>
            <a:r>
              <a:rPr lang="en-US" sz="2000" dirty="0" smtClean="0">
                <a:solidFill>
                  <a:srgbClr val="000000"/>
                </a:solidFill>
              </a:rPr>
              <a:t>Milwaukee</a:t>
            </a:r>
            <a:endParaRPr lang="en-US" sz="2000" dirty="0">
              <a:solidFill>
                <a:srgbClr val="000000"/>
              </a:solidFill>
            </a:endParaRPr>
          </a:p>
          <a:p>
            <a:pPr algn="ctr"/>
            <a:r>
              <a:rPr lang="en-US" sz="2000" dirty="0">
                <a:solidFill>
                  <a:srgbClr val="000000"/>
                </a:solidFill>
              </a:rPr>
              <a:t>Intersection of </a:t>
            </a:r>
          </a:p>
          <a:p>
            <a:pPr algn="ctr"/>
            <a:r>
              <a:rPr lang="en-US" sz="2000" dirty="0">
                <a:solidFill>
                  <a:srgbClr val="000000"/>
                </a:solidFill>
              </a:rPr>
              <a:t>North 22nd Street and West Michigan </a:t>
            </a:r>
            <a:r>
              <a:rPr lang="en-US" sz="2000" dirty="0" smtClean="0">
                <a:solidFill>
                  <a:srgbClr val="000000"/>
                </a:solidFill>
              </a:rPr>
              <a:t>Street</a:t>
            </a:r>
            <a:endParaRPr lang="en-US" sz="2000" dirty="0">
              <a:solidFill>
                <a:srgbClr val="000000"/>
              </a:solidFill>
            </a:endParaRPr>
          </a:p>
        </p:txBody>
      </p:sp>
      <p:pic>
        <p:nvPicPr>
          <p:cNvPr id="6" name="Picture 4" descr="P6130367"/>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00134" y="1638378"/>
            <a:ext cx="2724729" cy="2566910"/>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pic>
      <p:pic>
        <p:nvPicPr>
          <p:cNvPr id="8" name="Picture 4" descr="P614039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0522" y="4235170"/>
            <a:ext cx="2724341" cy="246740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pic>
      <p:pic>
        <p:nvPicPr>
          <p:cNvPr id="9" name="Picture 8"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959759" y="6473908"/>
            <a:ext cx="1136581" cy="384092"/>
          </a:xfrm>
          <a:prstGeom prst="rect">
            <a:avLst/>
          </a:prstGeom>
        </p:spPr>
      </p:pic>
      <p:sp>
        <p:nvSpPr>
          <p:cNvPr id="10" name="TextBox 9"/>
          <p:cNvSpPr txBox="1"/>
          <p:nvPr/>
        </p:nvSpPr>
        <p:spPr>
          <a:xfrm>
            <a:off x="0" y="6581001"/>
            <a:ext cx="2059317" cy="230832"/>
          </a:xfrm>
          <a:prstGeom prst="rect">
            <a:avLst/>
          </a:prstGeom>
          <a:noFill/>
        </p:spPr>
        <p:txBody>
          <a:bodyPr wrap="none" rtlCol="0">
            <a:spAutoFit/>
          </a:bodyPr>
          <a:lstStyle/>
          <a:p>
            <a:r>
              <a:rPr lang="en-US" sz="900" i="1" dirty="0" smtClean="0"/>
              <a:t>Old Catholic Cemetery-Identification</a:t>
            </a:r>
            <a:endParaRPr lang="en-US" sz="900" i="1" dirty="0"/>
          </a:p>
        </p:txBody>
      </p:sp>
    </p:spTree>
    <p:extLst>
      <p:ext uri="{BB962C8B-B14F-4D97-AF65-F5344CB8AC3E}">
        <p14:creationId xmlns:p14="http://schemas.microsoft.com/office/powerpoint/2010/main" val="11266854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initial disturban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1700" y="314441"/>
            <a:ext cx="7239000" cy="6018213"/>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pic>
      <p:sp>
        <p:nvSpPr>
          <p:cNvPr id="4" name="TextBox 3"/>
          <p:cNvSpPr txBox="1"/>
          <p:nvPr/>
        </p:nvSpPr>
        <p:spPr>
          <a:xfrm>
            <a:off x="0" y="6581001"/>
            <a:ext cx="1975854" cy="230832"/>
          </a:xfrm>
          <a:prstGeom prst="rect">
            <a:avLst/>
          </a:prstGeom>
          <a:noFill/>
        </p:spPr>
        <p:txBody>
          <a:bodyPr wrap="none" rtlCol="0">
            <a:spAutoFit/>
          </a:bodyPr>
          <a:lstStyle/>
          <a:p>
            <a:r>
              <a:rPr lang="en-US" sz="900" i="1" dirty="0" smtClean="0"/>
              <a:t>Old Catholic Cemetery-Excavation</a:t>
            </a:r>
            <a:endParaRPr lang="en-US" sz="900" i="1" dirty="0"/>
          </a:p>
        </p:txBody>
      </p:sp>
      <p:pic>
        <p:nvPicPr>
          <p:cNvPr id="5" name="Picture 4"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959759" y="6473908"/>
            <a:ext cx="1136581" cy="384092"/>
          </a:xfrm>
          <a:prstGeom prst="rect">
            <a:avLst/>
          </a:prstGeom>
        </p:spPr>
      </p:pic>
    </p:spTree>
    <p:extLst>
      <p:ext uri="{BB962C8B-B14F-4D97-AF65-F5344CB8AC3E}">
        <p14:creationId xmlns:p14="http://schemas.microsoft.com/office/powerpoint/2010/main" val="35817381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OCC Closeup"/>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5455" y="912861"/>
            <a:ext cx="4749031" cy="5044594"/>
          </a:xfrm>
          <a:prstGeom prst="rect">
            <a:avLst/>
          </a:prstGeom>
          <a:ln w="28575" cmpd="sng">
            <a:solidFill>
              <a:srgbClr val="000000"/>
            </a:solidFill>
          </a:ln>
        </p:spPr>
        <p:style>
          <a:lnRef idx="2">
            <a:schemeClr val="dk1"/>
          </a:lnRef>
          <a:fillRef idx="1">
            <a:schemeClr val="lt1"/>
          </a:fillRef>
          <a:effectRef idx="0">
            <a:schemeClr val="dk1"/>
          </a:effectRef>
          <a:fontRef idx="minor">
            <a:schemeClr val="dk1"/>
          </a:fontRef>
        </p:style>
      </p:pic>
      <p:pic>
        <p:nvPicPr>
          <p:cNvPr id="4" name="Picture 5" descr="22ndCemeteryTR1 cop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0167" y="61130"/>
            <a:ext cx="3716337" cy="6324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959759" y="6473908"/>
            <a:ext cx="1136581" cy="384092"/>
          </a:xfrm>
          <a:prstGeom prst="rect">
            <a:avLst/>
          </a:prstGeom>
        </p:spPr>
      </p:pic>
      <p:sp>
        <p:nvSpPr>
          <p:cNvPr id="6" name="Rectangle 5"/>
          <p:cNvSpPr/>
          <p:nvPr/>
        </p:nvSpPr>
        <p:spPr>
          <a:xfrm>
            <a:off x="0" y="6524156"/>
            <a:ext cx="2649589" cy="230832"/>
          </a:xfrm>
          <a:prstGeom prst="rect">
            <a:avLst/>
          </a:prstGeom>
        </p:spPr>
        <p:txBody>
          <a:bodyPr wrap="square">
            <a:spAutoFit/>
          </a:bodyPr>
          <a:lstStyle/>
          <a:p>
            <a:r>
              <a:rPr lang="en-US" sz="900" i="1" dirty="0"/>
              <a:t>Old Catholic Cemetery-Excavation</a:t>
            </a:r>
          </a:p>
        </p:txBody>
      </p:sp>
    </p:spTree>
    <p:extLst>
      <p:ext uri="{BB962C8B-B14F-4D97-AF65-F5344CB8AC3E}">
        <p14:creationId xmlns:p14="http://schemas.microsoft.com/office/powerpoint/2010/main" val="12037322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calvaryma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52400"/>
            <a:ext cx="5118100" cy="655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094" y="6581001"/>
            <a:ext cx="1841051" cy="230832"/>
          </a:xfrm>
          <a:prstGeom prst="rect">
            <a:avLst/>
          </a:prstGeom>
          <a:noFill/>
        </p:spPr>
        <p:txBody>
          <a:bodyPr wrap="none" rtlCol="0">
            <a:spAutoFit/>
          </a:bodyPr>
          <a:lstStyle/>
          <a:p>
            <a:r>
              <a:rPr lang="en-US" sz="900" i="1" dirty="0"/>
              <a:t>Old Catholic Cemetery</a:t>
            </a:r>
            <a:r>
              <a:rPr lang="en-US" sz="900" i="1" dirty="0" smtClean="0"/>
              <a:t>-Analysis</a:t>
            </a:r>
            <a:endParaRPr lang="en-US" sz="900" i="1" dirty="0"/>
          </a:p>
        </p:txBody>
      </p:sp>
      <p:pic>
        <p:nvPicPr>
          <p:cNvPr id="4" name="Picture 3"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786979" y="6415519"/>
            <a:ext cx="1309362" cy="442481"/>
          </a:xfrm>
          <a:prstGeom prst="rect">
            <a:avLst/>
          </a:prstGeom>
        </p:spPr>
      </p:pic>
    </p:spTree>
    <p:extLst>
      <p:ext uri="{BB962C8B-B14F-4D97-AF65-F5344CB8AC3E}">
        <p14:creationId xmlns:p14="http://schemas.microsoft.com/office/powerpoint/2010/main" val="27223555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Rectangle 7"/>
          <p:cNvSpPr>
            <a:spLocks noChangeArrowheads="1"/>
          </p:cNvSpPr>
          <p:nvPr/>
        </p:nvSpPr>
        <p:spPr bwMode="auto">
          <a:xfrm>
            <a:off x="1470891" y="71582"/>
            <a:ext cx="231901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t>Age Categories</a:t>
            </a:r>
          </a:p>
        </p:txBody>
      </p:sp>
      <p:pic>
        <p:nvPicPr>
          <p:cNvPr id="49231" name="Picture 7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23395"/>
            <a:ext cx="5360829" cy="2959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33799" y="3470974"/>
            <a:ext cx="5356321" cy="2896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5885432" y="2981528"/>
            <a:ext cx="2968681" cy="461665"/>
          </a:xfrm>
          <a:prstGeom prst="rect">
            <a:avLst/>
          </a:prstGeom>
          <a:noFill/>
        </p:spPr>
        <p:txBody>
          <a:bodyPr wrap="none" rtlCol="0">
            <a:spAutoFit/>
          </a:bodyPr>
          <a:lstStyle/>
          <a:p>
            <a:r>
              <a:rPr lang="en-US" dirty="0" smtClean="0"/>
              <a:t>Ancestry Categories</a:t>
            </a:r>
            <a:endParaRPr lang="en-US" dirty="0"/>
          </a:p>
        </p:txBody>
      </p:sp>
      <p:pic>
        <p:nvPicPr>
          <p:cNvPr id="7" name="Picture 6"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959759" y="6473908"/>
            <a:ext cx="1136581" cy="384092"/>
          </a:xfrm>
          <a:prstGeom prst="rect">
            <a:avLst/>
          </a:prstGeom>
        </p:spPr>
      </p:pic>
      <p:sp>
        <p:nvSpPr>
          <p:cNvPr id="8" name="TextBox 7"/>
          <p:cNvSpPr txBox="1"/>
          <p:nvPr/>
        </p:nvSpPr>
        <p:spPr>
          <a:xfrm>
            <a:off x="-51094" y="6581001"/>
            <a:ext cx="1841051" cy="230832"/>
          </a:xfrm>
          <a:prstGeom prst="rect">
            <a:avLst/>
          </a:prstGeom>
          <a:noFill/>
        </p:spPr>
        <p:txBody>
          <a:bodyPr wrap="none" rtlCol="0">
            <a:spAutoFit/>
          </a:bodyPr>
          <a:lstStyle/>
          <a:p>
            <a:r>
              <a:rPr lang="en-US" sz="900" i="1" dirty="0"/>
              <a:t>Old Catholic Cemetery</a:t>
            </a:r>
            <a:r>
              <a:rPr lang="en-US" sz="900" i="1" dirty="0" smtClean="0"/>
              <a:t>-Analysis</a:t>
            </a:r>
            <a:endParaRPr lang="en-US" sz="900" i="1" dirty="0"/>
          </a:p>
        </p:txBody>
      </p:sp>
    </p:spTree>
    <p:extLst>
      <p:ext uri="{BB962C8B-B14F-4D97-AF65-F5344CB8AC3E}">
        <p14:creationId xmlns:p14="http://schemas.microsoft.com/office/powerpoint/2010/main" val="14133129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Milwaukie-MartinMa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3202"/>
            <a:ext cx="3539885" cy="51761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apham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1479" y="584376"/>
            <a:ext cx="5211409" cy="38493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a:spLocks noChangeArrowheads="1"/>
          </p:cNvSpPr>
          <p:nvPr/>
        </p:nvSpPr>
        <p:spPr bwMode="auto">
          <a:xfrm>
            <a:off x="3801059" y="4562857"/>
            <a:ext cx="534294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000" dirty="0">
                <a:solidFill>
                  <a:srgbClr val="000000"/>
                </a:solidFill>
              </a:rPr>
              <a:t>Old Catholic Cemetery Located Outside of City Limits in 1856 </a:t>
            </a:r>
          </a:p>
          <a:p>
            <a:pPr algn="ctr"/>
            <a:r>
              <a:rPr lang="en-US" sz="2000" dirty="0">
                <a:solidFill>
                  <a:srgbClr val="000000"/>
                </a:solidFill>
              </a:rPr>
              <a:t>Blue represents current streets</a:t>
            </a:r>
          </a:p>
        </p:txBody>
      </p:sp>
      <p:sp>
        <p:nvSpPr>
          <p:cNvPr id="9" name="TextBox 8"/>
          <p:cNvSpPr txBox="1"/>
          <p:nvPr/>
        </p:nvSpPr>
        <p:spPr>
          <a:xfrm>
            <a:off x="-1" y="5227491"/>
            <a:ext cx="3822201" cy="1631216"/>
          </a:xfrm>
          <a:prstGeom prst="rect">
            <a:avLst/>
          </a:prstGeom>
          <a:noFill/>
        </p:spPr>
        <p:txBody>
          <a:bodyPr wrap="square" rtlCol="0">
            <a:spAutoFit/>
          </a:bodyPr>
          <a:lstStyle/>
          <a:p>
            <a:r>
              <a:rPr lang="en-US" sz="2000" dirty="0" smtClean="0">
                <a:solidFill>
                  <a:srgbClr val="000000"/>
                </a:solidFill>
              </a:rPr>
              <a:t>1833 Martin map showing location of Lime Ridge or </a:t>
            </a:r>
            <a:r>
              <a:rPr lang="en-US" sz="2000" dirty="0">
                <a:solidFill>
                  <a:srgbClr val="000000"/>
                </a:solidFill>
              </a:rPr>
              <a:t>Pohquaygeegun's </a:t>
            </a:r>
            <a:r>
              <a:rPr lang="en-US" sz="2000" dirty="0" smtClean="0">
                <a:solidFill>
                  <a:srgbClr val="000000"/>
                </a:solidFill>
              </a:rPr>
              <a:t>Village  coincident with location of the Old Catholic </a:t>
            </a:r>
            <a:r>
              <a:rPr lang="en-US" sz="2000" dirty="0" smtClean="0"/>
              <a:t>Cemetery</a:t>
            </a:r>
            <a:endParaRPr lang="en-US" sz="2000" dirty="0"/>
          </a:p>
        </p:txBody>
      </p:sp>
      <p:sp>
        <p:nvSpPr>
          <p:cNvPr id="7" name="TextBox 6"/>
          <p:cNvSpPr txBox="1"/>
          <p:nvPr/>
        </p:nvSpPr>
        <p:spPr>
          <a:xfrm>
            <a:off x="2853965" y="6581001"/>
            <a:ext cx="1841051" cy="230832"/>
          </a:xfrm>
          <a:prstGeom prst="rect">
            <a:avLst/>
          </a:prstGeom>
          <a:noFill/>
        </p:spPr>
        <p:txBody>
          <a:bodyPr wrap="none" rtlCol="0">
            <a:spAutoFit/>
          </a:bodyPr>
          <a:lstStyle/>
          <a:p>
            <a:r>
              <a:rPr lang="en-US" sz="900" i="1" dirty="0"/>
              <a:t>Old Catholic Cemetery</a:t>
            </a:r>
            <a:r>
              <a:rPr lang="en-US" sz="900" i="1" dirty="0" smtClean="0"/>
              <a:t>-Analysis</a:t>
            </a:r>
            <a:endParaRPr lang="en-US" sz="900" i="1" dirty="0"/>
          </a:p>
        </p:txBody>
      </p:sp>
      <p:pic>
        <p:nvPicPr>
          <p:cNvPr id="10" name="Picture 9"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959759" y="6473908"/>
            <a:ext cx="1136581" cy="384092"/>
          </a:xfrm>
          <a:prstGeom prst="rect">
            <a:avLst/>
          </a:prstGeom>
        </p:spPr>
      </p:pic>
    </p:spTree>
    <p:extLst>
      <p:ext uri="{BB962C8B-B14F-4D97-AF65-F5344CB8AC3E}">
        <p14:creationId xmlns:p14="http://schemas.microsoft.com/office/powerpoint/2010/main" val="7751610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ChangeArrowheads="1"/>
          </p:cNvSpPr>
          <p:nvPr/>
        </p:nvSpPr>
        <p:spPr bwMode="auto">
          <a:xfrm>
            <a:off x="-436204" y="6221169"/>
            <a:ext cx="467975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000" dirty="0">
                <a:solidFill>
                  <a:srgbClr val="000000"/>
                </a:solidFill>
              </a:rPr>
              <a:t>Burials </a:t>
            </a:r>
            <a:r>
              <a:rPr lang="en-US" sz="2000" dirty="0" smtClean="0">
                <a:solidFill>
                  <a:srgbClr val="000000"/>
                </a:solidFill>
              </a:rPr>
              <a:t>intact under </a:t>
            </a:r>
            <a:r>
              <a:rPr lang="en-US" sz="2000" dirty="0">
                <a:solidFill>
                  <a:srgbClr val="000000"/>
                </a:solidFill>
              </a:rPr>
              <a:t>gas main</a:t>
            </a:r>
          </a:p>
        </p:txBody>
      </p:sp>
      <p:pic>
        <p:nvPicPr>
          <p:cNvPr id="77830" name="Picture 6" descr="slide 18R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7516" y="65691"/>
            <a:ext cx="4053993" cy="6217854"/>
          </a:xfrm>
          <a:prstGeom prst="rect">
            <a:avLst/>
          </a:prstGeom>
          <a:ln w="28575" cmpd="sng"/>
        </p:spPr>
        <p:style>
          <a:lnRef idx="2">
            <a:schemeClr val="dk1"/>
          </a:lnRef>
          <a:fillRef idx="1">
            <a:schemeClr val="lt1"/>
          </a:fillRef>
          <a:effectRef idx="0">
            <a:schemeClr val="dk1"/>
          </a:effectRef>
          <a:fontRef idx="minor">
            <a:schemeClr val="dk1"/>
          </a:fontRef>
        </p:style>
      </p:pic>
      <p:pic>
        <p:nvPicPr>
          <p:cNvPr id="5" name="Picture 1030" descr="trench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73147" y="64640"/>
            <a:ext cx="4325452" cy="6229306"/>
          </a:xfrm>
          <a:prstGeom prst="rect">
            <a:avLst/>
          </a:prstGeom>
          <a:ln w="28575" cmpd="sng"/>
        </p:spPr>
        <p:style>
          <a:lnRef idx="2">
            <a:schemeClr val="dk1"/>
          </a:lnRef>
          <a:fillRef idx="1">
            <a:schemeClr val="lt1"/>
          </a:fillRef>
          <a:effectRef idx="0">
            <a:schemeClr val="dk1"/>
          </a:effectRef>
          <a:fontRef idx="minor">
            <a:schemeClr val="dk1"/>
          </a:fontRef>
        </p:style>
      </p:pic>
      <p:sp>
        <p:nvSpPr>
          <p:cNvPr id="6" name="Rectangle 5"/>
          <p:cNvSpPr>
            <a:spLocks noChangeArrowheads="1"/>
          </p:cNvSpPr>
          <p:nvPr/>
        </p:nvSpPr>
        <p:spPr bwMode="auto">
          <a:xfrm>
            <a:off x="4301065" y="6235757"/>
            <a:ext cx="467975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000" dirty="0">
                <a:solidFill>
                  <a:srgbClr val="000000"/>
                </a:solidFill>
              </a:rPr>
              <a:t>Burials </a:t>
            </a:r>
            <a:r>
              <a:rPr lang="en-US" sz="2000" dirty="0" smtClean="0">
                <a:solidFill>
                  <a:srgbClr val="000000"/>
                </a:solidFill>
              </a:rPr>
              <a:t>disturbed by water installation</a:t>
            </a:r>
            <a:endParaRPr lang="en-US" sz="2000" dirty="0">
              <a:solidFill>
                <a:srgbClr val="000000"/>
              </a:solidFill>
            </a:endParaRPr>
          </a:p>
        </p:txBody>
      </p:sp>
      <p:pic>
        <p:nvPicPr>
          <p:cNvPr id="7" name="Picture 6"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718888" y="5875418"/>
            <a:ext cx="1136581" cy="384092"/>
          </a:xfrm>
          <a:prstGeom prst="rect">
            <a:avLst/>
          </a:prstGeom>
        </p:spPr>
      </p:pic>
      <p:sp>
        <p:nvSpPr>
          <p:cNvPr id="2" name="Rectangle 1"/>
          <p:cNvSpPr/>
          <p:nvPr/>
        </p:nvSpPr>
        <p:spPr>
          <a:xfrm>
            <a:off x="0" y="6581001"/>
            <a:ext cx="1975854" cy="230832"/>
          </a:xfrm>
          <a:prstGeom prst="rect">
            <a:avLst/>
          </a:prstGeom>
        </p:spPr>
        <p:txBody>
          <a:bodyPr wrap="none">
            <a:spAutoFit/>
          </a:bodyPr>
          <a:lstStyle/>
          <a:p>
            <a:r>
              <a:rPr lang="en-US" sz="900" i="1" dirty="0"/>
              <a:t>Old Catholic Cemetery</a:t>
            </a:r>
            <a:r>
              <a:rPr lang="en-US" sz="900" i="1" dirty="0" smtClean="0"/>
              <a:t>-Excavation</a:t>
            </a:r>
            <a:endParaRPr lang="en-US" sz="900" i="1" dirty="0"/>
          </a:p>
        </p:txBody>
      </p:sp>
    </p:spTree>
    <p:extLst>
      <p:ext uri="{BB962C8B-B14F-4D97-AF65-F5344CB8AC3E}">
        <p14:creationId xmlns:p14="http://schemas.microsoft.com/office/powerpoint/2010/main" val="22272438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4" name="Picture 6" descr="rosa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2974142"/>
            <a:ext cx="5029200" cy="3352800"/>
          </a:xfrm>
          <a:prstGeom prst="rect">
            <a:avLst/>
          </a:prstGeom>
          <a:noFill/>
          <a:extLst>
            <a:ext uri="{909E8E84-426E-40dd-AFC4-6F175D3DCCD1}">
              <a14:hiddenFill xmlns:a14="http://schemas.microsoft.com/office/drawing/2010/main">
                <a:solidFill>
                  <a:srgbClr val="FFFFFF"/>
                </a:solidFill>
              </a14:hiddenFill>
            </a:ext>
          </a:extLst>
        </p:spPr>
      </p:pic>
      <p:sp>
        <p:nvSpPr>
          <p:cNvPr id="104455" name="Rectangle 7"/>
          <p:cNvSpPr>
            <a:spLocks noChangeArrowheads="1"/>
          </p:cNvSpPr>
          <p:nvPr/>
        </p:nvSpPr>
        <p:spPr bwMode="auto">
          <a:xfrm>
            <a:off x="4107500" y="1917854"/>
            <a:ext cx="3995738" cy="73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0000"/>
                </a:solidFill>
              </a:rPr>
              <a:t>Crucifix with Wooden Beads</a:t>
            </a:r>
          </a:p>
          <a:p>
            <a:r>
              <a:rPr lang="en-US" sz="1800" dirty="0">
                <a:solidFill>
                  <a:srgbClr val="000000"/>
                </a:solidFill>
              </a:rPr>
              <a:t>Copper jewelry findings</a:t>
            </a:r>
            <a:endParaRPr lang="en-US" dirty="0">
              <a:solidFill>
                <a:srgbClr val="000000"/>
              </a:solidFill>
            </a:endParaRPr>
          </a:p>
        </p:txBody>
      </p:sp>
      <p:sp>
        <p:nvSpPr>
          <p:cNvPr id="104456" name="Rectangle 8"/>
          <p:cNvSpPr>
            <a:spLocks noChangeArrowheads="1"/>
          </p:cNvSpPr>
          <p:nvPr/>
        </p:nvSpPr>
        <p:spPr bwMode="auto">
          <a:xfrm>
            <a:off x="4191000" y="609600"/>
            <a:ext cx="2352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0000"/>
                </a:solidFill>
              </a:rPr>
              <a:t>Religious Medal</a:t>
            </a:r>
          </a:p>
        </p:txBody>
      </p:sp>
      <p:sp>
        <p:nvSpPr>
          <p:cNvPr id="104457" name="Rectangle 9"/>
          <p:cNvSpPr>
            <a:spLocks noChangeArrowheads="1"/>
          </p:cNvSpPr>
          <p:nvPr/>
        </p:nvSpPr>
        <p:spPr bwMode="auto">
          <a:xfrm>
            <a:off x="381000" y="5181600"/>
            <a:ext cx="3470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0000"/>
                </a:solidFill>
              </a:rPr>
              <a:t>Rosary recovered in situ</a:t>
            </a:r>
          </a:p>
        </p:txBody>
      </p:sp>
      <p:pic>
        <p:nvPicPr>
          <p:cNvPr id="104458" name="Picture 10" descr="rosar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52400"/>
            <a:ext cx="3749675" cy="3886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581001"/>
            <a:ext cx="1975854" cy="230832"/>
          </a:xfrm>
          <a:prstGeom prst="rect">
            <a:avLst/>
          </a:prstGeom>
        </p:spPr>
        <p:txBody>
          <a:bodyPr wrap="none">
            <a:spAutoFit/>
          </a:bodyPr>
          <a:lstStyle/>
          <a:p>
            <a:r>
              <a:rPr lang="en-US" sz="900" i="1" dirty="0"/>
              <a:t>Old Catholic Cemetery</a:t>
            </a:r>
            <a:r>
              <a:rPr lang="en-US" sz="900" i="1" dirty="0" smtClean="0"/>
              <a:t>-Excavation</a:t>
            </a:r>
            <a:endParaRPr lang="en-US" sz="900" i="1" dirty="0"/>
          </a:p>
        </p:txBody>
      </p:sp>
      <p:pic>
        <p:nvPicPr>
          <p:cNvPr id="10" name="Picture 9"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Tree>
    <p:extLst>
      <p:ext uri="{BB962C8B-B14F-4D97-AF65-F5344CB8AC3E}">
        <p14:creationId xmlns:p14="http://schemas.microsoft.com/office/powerpoint/2010/main" val="36444410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3394" y="169334"/>
            <a:ext cx="2736647" cy="830997"/>
          </a:xfrm>
          <a:prstGeom prst="rect">
            <a:avLst/>
          </a:prstGeom>
          <a:noFill/>
        </p:spPr>
        <p:txBody>
          <a:bodyPr wrap="none" rtlCol="0">
            <a:spAutoFit/>
          </a:bodyPr>
          <a:lstStyle/>
          <a:p>
            <a:r>
              <a:rPr lang="en-US" b="1" dirty="0" smtClean="0"/>
              <a:t>Discussion today</a:t>
            </a:r>
            <a:endParaRPr lang="en-US" b="1" dirty="0">
              <a:latin typeface="Arial"/>
              <a:cs typeface="Arial"/>
            </a:endParaRPr>
          </a:p>
          <a:p>
            <a:endParaRPr lang="en-US" dirty="0"/>
          </a:p>
        </p:txBody>
      </p:sp>
      <p:sp>
        <p:nvSpPr>
          <p:cNvPr id="8" name="TextBox 7"/>
          <p:cNvSpPr txBox="1"/>
          <p:nvPr/>
        </p:nvSpPr>
        <p:spPr>
          <a:xfrm>
            <a:off x="186085" y="1101120"/>
            <a:ext cx="8825153" cy="4524315"/>
          </a:xfrm>
          <a:prstGeom prst="rect">
            <a:avLst/>
          </a:prstGeom>
          <a:noFill/>
        </p:spPr>
        <p:txBody>
          <a:bodyPr wrap="none" rtlCol="0">
            <a:spAutoFit/>
          </a:bodyPr>
          <a:lstStyle/>
          <a:p>
            <a:r>
              <a:rPr lang="en-US" dirty="0" smtClean="0">
                <a:latin typeface="Arial"/>
                <a:cs typeface="Arial"/>
              </a:rPr>
              <a:t>Introduction</a:t>
            </a:r>
          </a:p>
          <a:p>
            <a:r>
              <a:rPr lang="en-US" dirty="0" smtClean="0">
                <a:latin typeface="Arial"/>
                <a:cs typeface="Arial"/>
              </a:rPr>
              <a:t>Why study cemeteries?</a:t>
            </a:r>
          </a:p>
          <a:p>
            <a:r>
              <a:rPr lang="en-US" dirty="0" smtClean="0">
                <a:latin typeface="Arial"/>
                <a:cs typeface="Arial"/>
              </a:rPr>
              <a:t>A bit of historical context</a:t>
            </a:r>
          </a:p>
          <a:p>
            <a:r>
              <a:rPr lang="en-US" dirty="0" smtClean="0">
                <a:latin typeface="Arial"/>
                <a:cs typeface="Arial"/>
              </a:rPr>
              <a:t>The legislation</a:t>
            </a:r>
          </a:p>
          <a:p>
            <a:r>
              <a:rPr lang="en-US" dirty="0" smtClean="0">
                <a:latin typeface="Arial"/>
                <a:cs typeface="Arial"/>
              </a:rPr>
              <a:t>Identification, excavation and analysis of human remains </a:t>
            </a:r>
          </a:p>
          <a:p>
            <a:r>
              <a:rPr lang="en-US" dirty="0" smtClean="0">
                <a:latin typeface="Arial"/>
                <a:cs typeface="Arial"/>
              </a:rPr>
              <a:t>and navigating </a:t>
            </a:r>
            <a:r>
              <a:rPr lang="en-US" dirty="0">
                <a:latin typeface="Arial"/>
                <a:cs typeface="Arial"/>
              </a:rPr>
              <a:t>Wis</a:t>
            </a:r>
            <a:r>
              <a:rPr lang="en-US" dirty="0"/>
              <a:t>Stats.</a:t>
            </a:r>
            <a:r>
              <a:rPr lang="en-US" dirty="0" smtClean="0"/>
              <a:t>157.70 </a:t>
            </a:r>
            <a:r>
              <a:rPr lang="en-US" dirty="0" smtClean="0">
                <a:latin typeface="Arial"/>
                <a:cs typeface="Arial"/>
              </a:rPr>
              <a:t>from the perspective </a:t>
            </a:r>
          </a:p>
          <a:p>
            <a:r>
              <a:rPr lang="en-US" dirty="0" smtClean="0">
                <a:latin typeface="Arial"/>
                <a:cs typeface="Arial"/>
              </a:rPr>
              <a:t>of three case studies:</a:t>
            </a:r>
          </a:p>
          <a:p>
            <a:r>
              <a:rPr lang="en-US" dirty="0">
                <a:latin typeface="Arial"/>
                <a:cs typeface="Arial"/>
              </a:rPr>
              <a:t>	</a:t>
            </a:r>
            <a:r>
              <a:rPr lang="en-US" dirty="0" smtClean="0">
                <a:latin typeface="Arial"/>
                <a:cs typeface="Arial"/>
              </a:rPr>
              <a:t>47 MI-0254 (47 BMI-0073) The Old Catholic Cemetery</a:t>
            </a:r>
          </a:p>
          <a:p>
            <a:r>
              <a:rPr lang="en-US" dirty="0">
                <a:latin typeface="Arial"/>
                <a:cs typeface="Arial"/>
              </a:rPr>
              <a:t>	</a:t>
            </a:r>
            <a:r>
              <a:rPr lang="en-US" dirty="0" smtClean="0">
                <a:latin typeface="Arial"/>
                <a:cs typeface="Arial"/>
              </a:rPr>
              <a:t>47 MI-0527 </a:t>
            </a:r>
            <a:r>
              <a:rPr lang="en-US" dirty="0">
                <a:latin typeface="Arial"/>
                <a:cs typeface="Arial"/>
              </a:rPr>
              <a:t>(47 BMI-</a:t>
            </a:r>
            <a:r>
              <a:rPr lang="en-US" dirty="0" smtClean="0">
                <a:latin typeface="Arial"/>
                <a:cs typeface="Arial"/>
              </a:rPr>
              <a:t>0076) Milwaukee County Grounds </a:t>
            </a:r>
          </a:p>
          <a:p>
            <a:r>
              <a:rPr lang="en-US" dirty="0">
                <a:latin typeface="Arial"/>
                <a:cs typeface="Arial"/>
              </a:rPr>
              <a:t>	</a:t>
            </a:r>
            <a:r>
              <a:rPr lang="en-US" dirty="0" smtClean="0">
                <a:latin typeface="Arial"/>
                <a:cs typeface="Arial"/>
              </a:rPr>
              <a:t>				</a:t>
            </a:r>
            <a:r>
              <a:rPr lang="en-US" dirty="0" err="1" smtClean="0">
                <a:latin typeface="Arial"/>
                <a:cs typeface="Arial"/>
              </a:rPr>
              <a:t>Froedtert</a:t>
            </a:r>
            <a:r>
              <a:rPr lang="en-US" dirty="0" smtClean="0">
                <a:latin typeface="Arial"/>
                <a:cs typeface="Arial"/>
              </a:rPr>
              <a:t> Tract Cemetery</a:t>
            </a:r>
          </a:p>
          <a:p>
            <a:r>
              <a:rPr lang="en-US" dirty="0">
                <a:latin typeface="Arial"/>
                <a:cs typeface="Arial"/>
              </a:rPr>
              <a:t>	47 MI-</a:t>
            </a:r>
            <a:r>
              <a:rPr lang="en-US" dirty="0" smtClean="0">
                <a:latin typeface="Arial"/>
                <a:cs typeface="Arial"/>
              </a:rPr>
              <a:t>0523 </a:t>
            </a:r>
            <a:r>
              <a:rPr lang="en-US" dirty="0">
                <a:latin typeface="Arial"/>
                <a:cs typeface="Arial"/>
              </a:rPr>
              <a:t>(47 BMI-</a:t>
            </a:r>
            <a:r>
              <a:rPr lang="en-US" dirty="0" smtClean="0">
                <a:latin typeface="Arial"/>
                <a:cs typeface="Arial"/>
              </a:rPr>
              <a:t>0088) Second Ward or </a:t>
            </a:r>
            <a:r>
              <a:rPr lang="en-US" dirty="0" err="1" smtClean="0">
                <a:latin typeface="Arial"/>
                <a:cs typeface="Arial"/>
              </a:rPr>
              <a:t>Gruenhagen</a:t>
            </a:r>
            <a:endParaRPr lang="en-US" dirty="0" smtClean="0">
              <a:latin typeface="Arial"/>
              <a:cs typeface="Arial"/>
            </a:endParaRPr>
          </a:p>
          <a:p>
            <a:r>
              <a:rPr lang="en-US" dirty="0">
                <a:latin typeface="Arial"/>
                <a:cs typeface="Arial"/>
              </a:rPr>
              <a:t>	</a:t>
            </a:r>
            <a:r>
              <a:rPr lang="en-US" dirty="0" smtClean="0">
                <a:latin typeface="Arial"/>
                <a:cs typeface="Arial"/>
              </a:rPr>
              <a:t>				Cemetery</a:t>
            </a:r>
          </a:p>
        </p:txBody>
      </p:sp>
      <p:pic>
        <p:nvPicPr>
          <p:cNvPr id="6" name="Picture 5"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6988699" y="6033978"/>
            <a:ext cx="2155301" cy="728355"/>
          </a:xfrm>
          <a:prstGeom prst="rect">
            <a:avLst/>
          </a:prstGeom>
        </p:spPr>
      </p:pic>
      <p:sp>
        <p:nvSpPr>
          <p:cNvPr id="4" name="TextBox 3"/>
          <p:cNvSpPr txBox="1"/>
          <p:nvPr/>
        </p:nvSpPr>
        <p:spPr>
          <a:xfrm>
            <a:off x="0" y="6581001"/>
            <a:ext cx="814986" cy="230832"/>
          </a:xfrm>
          <a:prstGeom prst="rect">
            <a:avLst/>
          </a:prstGeom>
          <a:noFill/>
        </p:spPr>
        <p:txBody>
          <a:bodyPr wrap="none" rtlCol="0">
            <a:spAutoFit/>
          </a:bodyPr>
          <a:lstStyle/>
          <a:p>
            <a:r>
              <a:rPr lang="en-US" sz="900" i="1" dirty="0" smtClean="0">
                <a:latin typeface="Arial"/>
                <a:cs typeface="Arial"/>
              </a:rPr>
              <a:t>Introduction</a:t>
            </a:r>
            <a:endParaRPr lang="en-US" sz="900" i="1" dirty="0">
              <a:latin typeface="Arial"/>
              <a:cs typeface="Arial"/>
            </a:endParaRPr>
          </a:p>
        </p:txBody>
      </p:sp>
    </p:spTree>
    <p:extLst>
      <p:ext uri="{BB962C8B-B14F-4D97-AF65-F5344CB8AC3E}">
        <p14:creationId xmlns:p14="http://schemas.microsoft.com/office/powerpoint/2010/main" val="8630853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slide 25 BF16SK21ROT "/>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24463" y="1055511"/>
            <a:ext cx="3917950" cy="4876800"/>
          </a:xfrm>
          <a:prstGeom prst="rect">
            <a:avLst/>
          </a:prstGeom>
          <a:ln w="28575" cmpd="sng">
            <a:solidFill>
              <a:srgbClr val="000000"/>
            </a:solidFill>
          </a:ln>
        </p:spPr>
        <p:style>
          <a:lnRef idx="2">
            <a:schemeClr val="dk1"/>
          </a:lnRef>
          <a:fillRef idx="1">
            <a:schemeClr val="lt1"/>
          </a:fillRef>
          <a:effectRef idx="0">
            <a:schemeClr val="dk1"/>
          </a:effectRef>
          <a:fontRef idx="minor">
            <a:schemeClr val="dk1"/>
          </a:fontRef>
        </p:style>
      </p:pic>
      <p:pic>
        <p:nvPicPr>
          <p:cNvPr id="5" name="Picture 10" descr="slide 25 picR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9063" y="288749"/>
            <a:ext cx="5032375" cy="5872162"/>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21663" y="254000"/>
            <a:ext cx="3196007" cy="461665"/>
          </a:xfrm>
          <a:prstGeom prst="rect">
            <a:avLst/>
          </a:prstGeom>
          <a:noFill/>
        </p:spPr>
        <p:txBody>
          <a:bodyPr wrap="none" rtlCol="0">
            <a:spAutoFit/>
          </a:bodyPr>
          <a:lstStyle/>
          <a:p>
            <a:r>
              <a:rPr lang="en-US" dirty="0">
                <a:solidFill>
                  <a:srgbClr val="000000"/>
                </a:solidFill>
              </a:rPr>
              <a:t>Burial 16, Skeleton </a:t>
            </a:r>
            <a:r>
              <a:rPr lang="en-US" dirty="0" smtClean="0">
                <a:solidFill>
                  <a:srgbClr val="000000"/>
                </a:solidFill>
              </a:rPr>
              <a:t>21</a:t>
            </a:r>
            <a:endParaRPr lang="en-US" dirty="0">
              <a:solidFill>
                <a:srgbClr val="000000"/>
              </a:solidFill>
            </a:endParaRPr>
          </a:p>
        </p:txBody>
      </p:sp>
      <p:pic>
        <p:nvPicPr>
          <p:cNvPr id="7" name="Picture 6"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
        <p:nvSpPr>
          <p:cNvPr id="8" name="Rectangle 7"/>
          <p:cNvSpPr/>
          <p:nvPr/>
        </p:nvSpPr>
        <p:spPr>
          <a:xfrm>
            <a:off x="0" y="6581001"/>
            <a:ext cx="1975854" cy="230832"/>
          </a:xfrm>
          <a:prstGeom prst="rect">
            <a:avLst/>
          </a:prstGeom>
        </p:spPr>
        <p:txBody>
          <a:bodyPr wrap="none">
            <a:spAutoFit/>
          </a:bodyPr>
          <a:lstStyle/>
          <a:p>
            <a:r>
              <a:rPr lang="en-US" sz="900" i="1" dirty="0"/>
              <a:t>Old Catholic Cemetery</a:t>
            </a:r>
            <a:r>
              <a:rPr lang="en-US" sz="900" i="1" dirty="0" smtClean="0"/>
              <a:t>-Excavation</a:t>
            </a:r>
            <a:endParaRPr lang="en-US" sz="900" i="1" dirty="0"/>
          </a:p>
        </p:txBody>
      </p:sp>
    </p:spTree>
    <p:extLst>
      <p:ext uri="{BB962C8B-B14F-4D97-AF65-F5344CB8AC3E}">
        <p14:creationId xmlns:p14="http://schemas.microsoft.com/office/powerpoint/2010/main" val="5171720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8" name="Rectangle 8"/>
          <p:cNvSpPr>
            <a:spLocks noChangeArrowheads="1"/>
          </p:cNvSpPr>
          <p:nvPr/>
        </p:nvSpPr>
        <p:spPr bwMode="auto">
          <a:xfrm>
            <a:off x="338667" y="381000"/>
            <a:ext cx="388769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dirty="0" smtClean="0">
                <a:solidFill>
                  <a:srgbClr val="000000"/>
                </a:solidFill>
              </a:rPr>
              <a:t>Burial </a:t>
            </a:r>
            <a:r>
              <a:rPr lang="en-US" dirty="0">
                <a:solidFill>
                  <a:srgbClr val="000000"/>
                </a:solidFill>
              </a:rPr>
              <a:t>4, Skeletons 5 and 6</a:t>
            </a:r>
          </a:p>
        </p:txBody>
      </p:sp>
      <p:pic>
        <p:nvPicPr>
          <p:cNvPr id="92169" name="Picture 9" descr="slide 27 picR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578" y="1284111"/>
            <a:ext cx="3660775" cy="4425950"/>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pic>
        <p:nvPicPr>
          <p:cNvPr id="92170" name="Picture 10" descr="slide 27MapR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228600"/>
            <a:ext cx="4467225" cy="6096000"/>
          </a:xfrm>
          <a:prstGeom prst="rect">
            <a:avLst/>
          </a:prstGeom>
          <a:ln w="28575" cmpd="sng">
            <a:solidFill>
              <a:srgbClr val="000000"/>
            </a:solidFill>
          </a:ln>
        </p:spPr>
        <p:style>
          <a:lnRef idx="2">
            <a:schemeClr val="dk1"/>
          </a:lnRef>
          <a:fillRef idx="1">
            <a:schemeClr val="lt1"/>
          </a:fillRef>
          <a:effectRef idx="0">
            <a:schemeClr val="dk1"/>
          </a:effectRef>
          <a:fontRef idx="minor">
            <a:schemeClr val="dk1"/>
          </a:fontRef>
        </p:style>
      </p:pic>
      <p:sp>
        <p:nvSpPr>
          <p:cNvPr id="5" name="Rectangle 4"/>
          <p:cNvSpPr/>
          <p:nvPr/>
        </p:nvSpPr>
        <p:spPr>
          <a:xfrm>
            <a:off x="0" y="6581001"/>
            <a:ext cx="1975854" cy="230832"/>
          </a:xfrm>
          <a:prstGeom prst="rect">
            <a:avLst/>
          </a:prstGeom>
        </p:spPr>
        <p:txBody>
          <a:bodyPr wrap="none">
            <a:spAutoFit/>
          </a:bodyPr>
          <a:lstStyle/>
          <a:p>
            <a:r>
              <a:rPr lang="en-US" sz="900" i="1" dirty="0"/>
              <a:t>Old Catholic Cemetery</a:t>
            </a:r>
            <a:r>
              <a:rPr lang="en-US" sz="900" i="1" dirty="0" smtClean="0"/>
              <a:t>-Excavation</a:t>
            </a:r>
            <a:endParaRPr lang="en-US" sz="900" i="1" dirty="0"/>
          </a:p>
        </p:txBody>
      </p:sp>
      <p:pic>
        <p:nvPicPr>
          <p:cNvPr id="6" name="Picture 5"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Tree>
    <p:extLst>
      <p:ext uri="{BB962C8B-B14F-4D97-AF65-F5344CB8AC3E}">
        <p14:creationId xmlns:p14="http://schemas.microsoft.com/office/powerpoint/2010/main" val="22652209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1029"/>
          <p:cNvSpPr>
            <a:spLocks noChangeArrowheads="1"/>
          </p:cNvSpPr>
          <p:nvPr/>
        </p:nvSpPr>
        <p:spPr bwMode="auto">
          <a:xfrm>
            <a:off x="6233710" y="2667000"/>
            <a:ext cx="139939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spcBef>
                <a:spcPct val="50000"/>
              </a:spcBef>
            </a:pPr>
            <a:r>
              <a:rPr lang="en-US" dirty="0" smtClean="0">
                <a:solidFill>
                  <a:srgbClr val="000000"/>
                </a:solidFill>
              </a:rPr>
              <a:t>Burial </a:t>
            </a:r>
            <a:r>
              <a:rPr lang="en-US" dirty="0">
                <a:solidFill>
                  <a:srgbClr val="000000"/>
                </a:solidFill>
              </a:rPr>
              <a:t>17</a:t>
            </a:r>
          </a:p>
        </p:txBody>
      </p:sp>
      <p:pic>
        <p:nvPicPr>
          <p:cNvPr id="95238" name="Picture 1030" descr="Untitled-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533400"/>
            <a:ext cx="4581525" cy="5770563"/>
          </a:xfrm>
          <a:prstGeom prst="rect">
            <a:avLst/>
          </a:prstGeom>
          <a:ln w="28575" cmpd="sng"/>
        </p:spPr>
        <p:style>
          <a:lnRef idx="2">
            <a:schemeClr val="dk1"/>
          </a:lnRef>
          <a:fillRef idx="1">
            <a:schemeClr val="lt1"/>
          </a:fillRef>
          <a:effectRef idx="0">
            <a:schemeClr val="dk1"/>
          </a:effectRef>
          <a:fontRef idx="minor">
            <a:schemeClr val="dk1"/>
          </a:fontRef>
        </p:style>
      </p:pic>
      <p:pic>
        <p:nvPicPr>
          <p:cNvPr id="4" name="Picture 3"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
        <p:nvSpPr>
          <p:cNvPr id="5" name="Rectangle 4"/>
          <p:cNvSpPr/>
          <p:nvPr/>
        </p:nvSpPr>
        <p:spPr>
          <a:xfrm>
            <a:off x="0" y="6581001"/>
            <a:ext cx="1975854" cy="230832"/>
          </a:xfrm>
          <a:prstGeom prst="rect">
            <a:avLst/>
          </a:prstGeom>
        </p:spPr>
        <p:txBody>
          <a:bodyPr wrap="none">
            <a:spAutoFit/>
          </a:bodyPr>
          <a:lstStyle/>
          <a:p>
            <a:r>
              <a:rPr lang="en-US" sz="900" i="1" dirty="0"/>
              <a:t>Old Catholic Cemetery</a:t>
            </a:r>
            <a:r>
              <a:rPr lang="en-US" sz="900" i="1" dirty="0" smtClean="0"/>
              <a:t>-Excavation</a:t>
            </a:r>
            <a:endParaRPr lang="en-US" sz="900" i="1" dirty="0"/>
          </a:p>
        </p:txBody>
      </p:sp>
    </p:spTree>
    <p:extLst>
      <p:ext uri="{BB962C8B-B14F-4D97-AF65-F5344CB8AC3E}">
        <p14:creationId xmlns:p14="http://schemas.microsoft.com/office/powerpoint/2010/main" val="21058461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 Box 6"/>
          <p:cNvSpPr txBox="1">
            <a:spLocks noChangeArrowheads="1"/>
          </p:cNvSpPr>
          <p:nvPr/>
        </p:nvSpPr>
        <p:spPr bwMode="auto">
          <a:xfrm>
            <a:off x="838200" y="5257800"/>
            <a:ext cx="3886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dirty="0">
                <a:solidFill>
                  <a:srgbClr val="000000"/>
                </a:solidFill>
              </a:rPr>
              <a:t>Solomon Juneau, ca. 1818</a:t>
            </a:r>
          </a:p>
        </p:txBody>
      </p:sp>
      <p:pic>
        <p:nvPicPr>
          <p:cNvPr id="41992" name="Picture 8" descr="joset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1143000"/>
            <a:ext cx="3175000" cy="3810000"/>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pic>
        <p:nvPicPr>
          <p:cNvPr id="41993" name="Picture 9" descr="tl_1818_juneau_larg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 y="1143000"/>
            <a:ext cx="2895600" cy="3810000"/>
          </a:xfrm>
          <a:prstGeom prst="rect">
            <a:avLst/>
          </a:prstGeom>
          <a:ln w="28575" cmpd="sng"/>
        </p:spPr>
        <p:style>
          <a:lnRef idx="2">
            <a:schemeClr val="dk1"/>
          </a:lnRef>
          <a:fillRef idx="1">
            <a:schemeClr val="lt1"/>
          </a:fillRef>
          <a:effectRef idx="0">
            <a:schemeClr val="dk1"/>
          </a:effectRef>
          <a:fontRef idx="minor">
            <a:schemeClr val="dk1"/>
          </a:fontRef>
        </p:style>
      </p:pic>
      <p:sp>
        <p:nvSpPr>
          <p:cNvPr id="41994" name="Text Box 10"/>
          <p:cNvSpPr txBox="1">
            <a:spLocks noChangeArrowheads="1"/>
          </p:cNvSpPr>
          <p:nvPr/>
        </p:nvSpPr>
        <p:spPr bwMode="auto">
          <a:xfrm>
            <a:off x="4953000" y="5257800"/>
            <a:ext cx="3124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dirty="0">
                <a:solidFill>
                  <a:srgbClr val="000000"/>
                </a:solidFill>
              </a:rPr>
              <a:t>Josette Juneau</a:t>
            </a:r>
          </a:p>
        </p:txBody>
      </p:sp>
      <p:sp>
        <p:nvSpPr>
          <p:cNvPr id="6" name="Rectangle 5"/>
          <p:cNvSpPr/>
          <p:nvPr/>
        </p:nvSpPr>
        <p:spPr>
          <a:xfrm>
            <a:off x="0" y="6581001"/>
            <a:ext cx="1905071" cy="230832"/>
          </a:xfrm>
          <a:prstGeom prst="rect">
            <a:avLst/>
          </a:prstGeom>
        </p:spPr>
        <p:txBody>
          <a:bodyPr wrap="none">
            <a:spAutoFit/>
          </a:bodyPr>
          <a:lstStyle/>
          <a:p>
            <a:r>
              <a:rPr lang="en-US" sz="900" i="1" dirty="0"/>
              <a:t>Old Catholic Cemetery</a:t>
            </a:r>
            <a:r>
              <a:rPr lang="en-US" sz="900" i="1" dirty="0" smtClean="0"/>
              <a:t>-Summary</a:t>
            </a:r>
            <a:endParaRPr lang="en-US" sz="900" i="1" dirty="0"/>
          </a:p>
        </p:txBody>
      </p:sp>
      <p:pic>
        <p:nvPicPr>
          <p:cNvPr id="7" name="Picture 6"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Tree>
    <p:extLst>
      <p:ext uri="{BB962C8B-B14F-4D97-AF65-F5344CB8AC3E}">
        <p14:creationId xmlns:p14="http://schemas.microsoft.com/office/powerpoint/2010/main" val="17842664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4" descr="8477642_109251561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4812"/>
            <a:ext cx="4921250" cy="6553200"/>
          </a:xfrm>
          <a:prstGeom prst="rect">
            <a:avLst/>
          </a:prstGeom>
          <a:noFill/>
          <a:extLst>
            <a:ext uri="{909E8E84-426E-40dd-AFC4-6F175D3DCCD1}">
              <a14:hiddenFill xmlns:a14="http://schemas.microsoft.com/office/drawing/2010/main">
                <a:solidFill>
                  <a:srgbClr val="FFFFFF"/>
                </a:solidFill>
              </a14:hiddenFill>
            </a:ext>
          </a:extLst>
        </p:spPr>
      </p:pic>
      <p:pic>
        <p:nvPicPr>
          <p:cNvPr id="133125" name="Picture 5" descr="CEM46628159_11830909648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73688" y="1219200"/>
            <a:ext cx="3617912"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8023" y="5899176"/>
            <a:ext cx="2647480" cy="461665"/>
          </a:xfrm>
          <a:prstGeom prst="rect">
            <a:avLst/>
          </a:prstGeom>
          <a:noFill/>
        </p:spPr>
        <p:txBody>
          <a:bodyPr wrap="none" rtlCol="0">
            <a:spAutoFit/>
          </a:bodyPr>
          <a:lstStyle/>
          <a:p>
            <a:r>
              <a:rPr lang="en-US" dirty="0" smtClean="0"/>
              <a:t>Calvary Cemetery</a:t>
            </a:r>
            <a:endParaRPr lang="en-US" dirty="0"/>
          </a:p>
        </p:txBody>
      </p:sp>
      <p:pic>
        <p:nvPicPr>
          <p:cNvPr id="5" name="Picture 4"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
        <p:nvSpPr>
          <p:cNvPr id="8" name="Rectangle 7"/>
          <p:cNvSpPr/>
          <p:nvPr/>
        </p:nvSpPr>
        <p:spPr>
          <a:xfrm>
            <a:off x="0" y="6581001"/>
            <a:ext cx="1905071" cy="230832"/>
          </a:xfrm>
          <a:prstGeom prst="rect">
            <a:avLst/>
          </a:prstGeom>
        </p:spPr>
        <p:txBody>
          <a:bodyPr wrap="none">
            <a:spAutoFit/>
          </a:bodyPr>
          <a:lstStyle/>
          <a:p>
            <a:r>
              <a:rPr lang="en-US" sz="900" i="1" dirty="0"/>
              <a:t>Old Catholic Cemetery</a:t>
            </a:r>
            <a:r>
              <a:rPr lang="en-US" sz="900" i="1" dirty="0" smtClean="0"/>
              <a:t>-Summary</a:t>
            </a:r>
            <a:endParaRPr lang="en-US" sz="900" i="1" dirty="0"/>
          </a:p>
        </p:txBody>
      </p:sp>
    </p:spTree>
    <p:extLst>
      <p:ext uri="{BB962C8B-B14F-4D97-AF65-F5344CB8AC3E}">
        <p14:creationId xmlns:p14="http://schemas.microsoft.com/office/powerpoint/2010/main" val="11939433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CemeteryLocat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2232" y="962597"/>
            <a:ext cx="6394855" cy="457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35"/>
          <p:cNvSpPr txBox="1">
            <a:spLocks noChangeArrowheads="1"/>
          </p:cNvSpPr>
          <p:nvPr/>
        </p:nvSpPr>
        <p:spPr bwMode="auto">
          <a:xfrm>
            <a:off x="4018299" y="5701097"/>
            <a:ext cx="3690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00000"/>
                </a:solidFill>
              </a:rPr>
              <a:t> Source: USGS 7.5 Wauwatosa Quad 1958</a:t>
            </a:r>
          </a:p>
        </p:txBody>
      </p:sp>
      <p:pic>
        <p:nvPicPr>
          <p:cNvPr id="2" name="Picture 1" descr="MCIG-Froedert-Project_Locale_in_MilwCo.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133" y="1325564"/>
            <a:ext cx="2306686" cy="2114462"/>
          </a:xfrm>
          <a:prstGeom prst="rect">
            <a:avLst/>
          </a:prstGeom>
        </p:spPr>
      </p:pic>
      <p:sp>
        <p:nvSpPr>
          <p:cNvPr id="3" name="TextBox 2"/>
          <p:cNvSpPr txBox="1"/>
          <p:nvPr/>
        </p:nvSpPr>
        <p:spPr>
          <a:xfrm>
            <a:off x="252473" y="250674"/>
            <a:ext cx="8891527" cy="461665"/>
          </a:xfrm>
          <a:prstGeom prst="rect">
            <a:avLst/>
          </a:prstGeom>
          <a:noFill/>
        </p:spPr>
        <p:txBody>
          <a:bodyPr wrap="none" rtlCol="0">
            <a:spAutoFit/>
          </a:bodyPr>
          <a:lstStyle/>
          <a:p>
            <a:r>
              <a:rPr lang="en-US" dirty="0" smtClean="0"/>
              <a:t>Milwaukee County Institution Grounds, Froedtert Tract Cemetery</a:t>
            </a:r>
            <a:endParaRPr lang="en-US" dirty="0"/>
          </a:p>
        </p:txBody>
      </p:sp>
      <p:pic>
        <p:nvPicPr>
          <p:cNvPr id="6" name="Picture 5"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
        <p:nvSpPr>
          <p:cNvPr id="4" name="TextBox 3"/>
          <p:cNvSpPr txBox="1"/>
          <p:nvPr/>
        </p:nvSpPr>
        <p:spPr>
          <a:xfrm>
            <a:off x="0" y="6581001"/>
            <a:ext cx="2950862" cy="230832"/>
          </a:xfrm>
          <a:prstGeom prst="rect">
            <a:avLst/>
          </a:prstGeom>
          <a:noFill/>
        </p:spPr>
        <p:txBody>
          <a:bodyPr wrap="none" rtlCol="0">
            <a:spAutoFit/>
          </a:bodyPr>
          <a:lstStyle/>
          <a:p>
            <a:r>
              <a:rPr lang="en-US" sz="900" i="1" dirty="0" smtClean="0"/>
              <a:t>Milwaukee County Poor Farm Cemetery-Identification</a:t>
            </a:r>
            <a:endParaRPr lang="en-US" sz="900" i="1" dirty="0"/>
          </a:p>
        </p:txBody>
      </p:sp>
    </p:spTree>
    <p:extLst>
      <p:ext uri="{BB962C8B-B14F-4D97-AF65-F5344CB8AC3E}">
        <p14:creationId xmlns:p14="http://schemas.microsoft.com/office/powerpoint/2010/main" val="123541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381000" y="3440113"/>
            <a:ext cx="85121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solidFill>
                <a:srgbClr val="000000"/>
              </a:solidFill>
            </a:endParaRPr>
          </a:p>
          <a:p>
            <a:r>
              <a:rPr lang="en-US" sz="1800" i="1" dirty="0">
                <a:solidFill>
                  <a:srgbClr val="000000"/>
                </a:solidFill>
              </a:rPr>
              <a:t>Pauper Cemetery in Tosa could hold 4,700 graves.</a:t>
            </a:r>
          </a:p>
          <a:p>
            <a:r>
              <a:rPr lang="en-US" sz="1800" dirty="0">
                <a:solidFill>
                  <a:srgbClr val="000000"/>
                </a:solidFill>
              </a:rPr>
              <a:t>By Joe Manning Sentinel staff writer</a:t>
            </a:r>
          </a:p>
          <a:p>
            <a:r>
              <a:rPr lang="en-US" sz="1800" dirty="0">
                <a:solidFill>
                  <a:srgbClr val="000000"/>
                </a:solidFill>
              </a:rPr>
              <a:t>Source: The Milwaukee Sentinel - Oct. 25, 1991</a:t>
            </a:r>
          </a:p>
          <a:p>
            <a:r>
              <a:rPr lang="en-US" sz="1800" dirty="0">
                <a:solidFill>
                  <a:srgbClr val="000000"/>
                </a:solidFill>
              </a:rPr>
              <a:t>A lost pauper cemetery discovered during construction at the Milwaukee County Medical Complex in Wauwatosa this summer could contain the remains of 4,700 early county residents, an archeologist and a state historical expert said Thursday.</a:t>
            </a:r>
          </a:p>
          <a:p>
            <a:r>
              <a:rPr lang="en-US" sz="1800" dirty="0">
                <a:solidFill>
                  <a:srgbClr val="000000"/>
                </a:solidFill>
              </a:rPr>
              <a:t>A 1930s map of the County Grounds shows that the cemetery, which was not used after 1929, encompasses about 5 1/2 acres, said David Overstreet of the Great Lakes Archaeological Research Center, the firm hired to remove old graves where the hospital's ambulatory care facility is being built.</a:t>
            </a:r>
          </a:p>
          <a:p>
            <a:endParaRPr lang="en-US" sz="1800" dirty="0">
              <a:solidFill>
                <a:srgbClr val="000000"/>
              </a:solidFill>
            </a:endParaRPr>
          </a:p>
        </p:txBody>
      </p:sp>
      <p:sp>
        <p:nvSpPr>
          <p:cNvPr id="100354" name="TextBox 1"/>
          <p:cNvSpPr txBox="1">
            <a:spLocks noChangeArrowheads="1"/>
          </p:cNvSpPr>
          <p:nvPr/>
        </p:nvSpPr>
        <p:spPr bwMode="auto">
          <a:xfrm>
            <a:off x="304800" y="533400"/>
            <a:ext cx="49530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solidFill>
                  <a:srgbClr val="000000"/>
                </a:solidFill>
              </a:rPr>
              <a:t>Digging for Nurses' Home; Find Coffins</a:t>
            </a:r>
          </a:p>
          <a:p>
            <a:r>
              <a:rPr lang="en-US" sz="1800" dirty="0">
                <a:solidFill>
                  <a:srgbClr val="000000"/>
                </a:solidFill>
              </a:rPr>
              <a:t>Source: The Milwaukee Sentinel - Apr. 7, 1932</a:t>
            </a:r>
          </a:p>
          <a:p>
            <a:r>
              <a:rPr lang="en-US" sz="1800" dirty="0">
                <a:solidFill>
                  <a:srgbClr val="000000"/>
                </a:solidFill>
              </a:rPr>
              <a:t>Power shovels excavating for the new county hospital nurses' residence in Wauwatosa Wednesday unearthed a number of coffins from the potter's field abandoned in 1929. The site of the nurses' residence is almost in the center of the 15 acre field which was set aside 70 years ago for the graves of the penniless and unknown.</a:t>
            </a:r>
          </a:p>
        </p:txBody>
      </p:sp>
      <p:pic>
        <p:nvPicPr>
          <p:cNvPr id="10035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2286000"/>
            <a:ext cx="2819400" cy="2260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nrsres193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381000"/>
            <a:ext cx="3221038" cy="18288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0" y="6581001"/>
            <a:ext cx="2950862" cy="230832"/>
          </a:xfrm>
          <a:prstGeom prst="rect">
            <a:avLst/>
          </a:prstGeom>
          <a:noFill/>
        </p:spPr>
        <p:txBody>
          <a:bodyPr wrap="none" rtlCol="0">
            <a:spAutoFit/>
          </a:bodyPr>
          <a:lstStyle/>
          <a:p>
            <a:r>
              <a:rPr lang="en-US" sz="900" i="1" dirty="0" smtClean="0"/>
              <a:t>Milwaukee County Poor Farm Cemetery-Identification</a:t>
            </a:r>
            <a:endParaRPr lang="en-US" sz="900" i="1" dirty="0"/>
          </a:p>
        </p:txBody>
      </p:sp>
      <p:pic>
        <p:nvPicPr>
          <p:cNvPr id="8" name="Picture 7"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901368" y="6415519"/>
            <a:ext cx="1136581" cy="384092"/>
          </a:xfrm>
          <a:prstGeom prst="rect">
            <a:avLst/>
          </a:prstGeom>
        </p:spPr>
      </p:pic>
    </p:spTree>
    <p:extLst>
      <p:ext uri="{BB962C8B-B14F-4D97-AF65-F5344CB8AC3E}">
        <p14:creationId xmlns:p14="http://schemas.microsoft.com/office/powerpoint/2010/main" val="249259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533400"/>
            <a:ext cx="81534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2"/>
          <p:cNvSpPr txBox="1">
            <a:spLocks noChangeArrowheads="1"/>
          </p:cNvSpPr>
          <p:nvPr/>
        </p:nvSpPr>
        <p:spPr bwMode="auto">
          <a:xfrm>
            <a:off x="2286000" y="6019800"/>
            <a:ext cx="5099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solidFill>
                  <a:srgbClr val="000000"/>
                </a:solidFill>
              </a:rPr>
              <a:t>Overview of 1991 and 1992 recovery operations </a:t>
            </a:r>
          </a:p>
          <a:p>
            <a:r>
              <a:rPr lang="en-US" sz="1800" dirty="0" smtClean="0">
                <a:solidFill>
                  <a:srgbClr val="000000"/>
                </a:solidFill>
              </a:rPr>
              <a:t>Location of 2013 excavations</a:t>
            </a:r>
          </a:p>
        </p:txBody>
      </p:sp>
      <p:cxnSp>
        <p:nvCxnSpPr>
          <p:cNvPr id="5" name="Straight Arrow Connector 4"/>
          <p:cNvCxnSpPr/>
          <p:nvPr/>
        </p:nvCxnSpPr>
        <p:spPr bwMode="auto">
          <a:xfrm flipH="1" flipV="1">
            <a:off x="990600" y="2590800"/>
            <a:ext cx="1295400" cy="3886200"/>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366000" y="6222348"/>
            <a:ext cx="1696720" cy="573383"/>
          </a:xfrm>
          <a:prstGeom prst="rect">
            <a:avLst/>
          </a:prstGeom>
        </p:spPr>
      </p:pic>
      <p:sp>
        <p:nvSpPr>
          <p:cNvPr id="7" name="TextBox 6"/>
          <p:cNvSpPr txBox="1"/>
          <p:nvPr/>
        </p:nvSpPr>
        <p:spPr>
          <a:xfrm>
            <a:off x="0" y="6581001"/>
            <a:ext cx="2950862" cy="230832"/>
          </a:xfrm>
          <a:prstGeom prst="rect">
            <a:avLst/>
          </a:prstGeom>
          <a:noFill/>
        </p:spPr>
        <p:txBody>
          <a:bodyPr wrap="none" rtlCol="0">
            <a:spAutoFit/>
          </a:bodyPr>
          <a:lstStyle/>
          <a:p>
            <a:r>
              <a:rPr lang="en-US" sz="900" i="1" dirty="0" smtClean="0"/>
              <a:t>Milwaukee County Poor Farm Cemetery-Identification</a:t>
            </a:r>
            <a:endParaRPr lang="en-US" sz="900" i="1" dirty="0"/>
          </a:p>
        </p:txBody>
      </p:sp>
    </p:spTree>
    <p:extLst>
      <p:ext uri="{BB962C8B-B14F-4D97-AF65-F5344CB8AC3E}">
        <p14:creationId xmlns:p14="http://schemas.microsoft.com/office/powerpoint/2010/main" val="383943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9154" y="107797"/>
            <a:ext cx="3262923" cy="6467230"/>
            <a:chOff x="459154" y="195385"/>
            <a:chExt cx="3262923" cy="6467230"/>
          </a:xfrm>
        </p:grpSpPr>
        <p:pic>
          <p:nvPicPr>
            <p:cNvPr id="2" name="Picture 1" descr="Scan-150405-0005.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1029" y="303106"/>
              <a:ext cx="2915703" cy="2111339"/>
            </a:xfrm>
            <a:prstGeom prst="rect">
              <a:avLst/>
            </a:prstGeom>
            <a:ln>
              <a:noFill/>
            </a:ln>
            <a:effectLst>
              <a:outerShdw blurRad="292100" dist="139700" dir="2700000" algn="tl" rotWithShape="0">
                <a:srgbClr val="333333">
                  <a:alpha val="65000"/>
                </a:srgbClr>
              </a:outerShdw>
            </a:effectLst>
          </p:spPr>
        </p:pic>
        <p:pic>
          <p:nvPicPr>
            <p:cNvPr id="3" name="Picture 2" descr="Scan-150405-000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4346" y="4299108"/>
              <a:ext cx="2950800" cy="2257860"/>
            </a:xfrm>
            <a:prstGeom prst="rect">
              <a:avLst/>
            </a:prstGeom>
            <a:ln>
              <a:noFill/>
            </a:ln>
            <a:effectLst>
              <a:outerShdw blurRad="292100" dist="139700" dir="2700000" algn="tl" rotWithShape="0">
                <a:srgbClr val="333333">
                  <a:alpha val="65000"/>
                </a:srgbClr>
              </a:outerShdw>
            </a:effectLst>
          </p:spPr>
        </p:pic>
        <p:pic>
          <p:nvPicPr>
            <p:cNvPr id="4" name="Picture 3" descr="Scan-150405-000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473" y="2427190"/>
              <a:ext cx="2211607" cy="1842494"/>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59154" y="195385"/>
              <a:ext cx="3262923" cy="6467230"/>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299308" y="2002693"/>
              <a:ext cx="1639541" cy="461665"/>
            </a:xfrm>
            <a:prstGeom prst="rect">
              <a:avLst/>
            </a:prstGeom>
            <a:noFill/>
          </p:spPr>
          <p:txBody>
            <a:bodyPr wrap="none" rtlCol="0">
              <a:spAutoFit/>
            </a:bodyPr>
            <a:lstStyle/>
            <a:p>
              <a:r>
                <a:rPr lang="en-US" dirty="0" smtClean="0"/>
                <a:t>1991/1992</a:t>
              </a:r>
              <a:endParaRPr lang="en-US" dirty="0"/>
            </a:p>
          </p:txBody>
        </p:sp>
      </p:grpSp>
      <p:grpSp>
        <p:nvGrpSpPr>
          <p:cNvPr id="15" name="Group 14"/>
          <p:cNvGrpSpPr/>
          <p:nvPr/>
        </p:nvGrpSpPr>
        <p:grpSpPr>
          <a:xfrm>
            <a:off x="4577862" y="507999"/>
            <a:ext cx="4165600" cy="5861538"/>
            <a:chOff x="4577862" y="507999"/>
            <a:chExt cx="4165600" cy="5861538"/>
          </a:xfrm>
        </p:grpSpPr>
        <p:grpSp>
          <p:nvGrpSpPr>
            <p:cNvPr id="11" name="Group 10"/>
            <p:cNvGrpSpPr/>
            <p:nvPr/>
          </p:nvGrpSpPr>
          <p:grpSpPr>
            <a:xfrm>
              <a:off x="4577862" y="507999"/>
              <a:ext cx="4165600" cy="5861538"/>
              <a:chOff x="4597400" y="224692"/>
              <a:chExt cx="4165600" cy="5861538"/>
            </a:xfrm>
          </p:grpSpPr>
          <p:pic>
            <p:nvPicPr>
              <p:cNvPr id="5" name="Picture 4" descr="WOV_0031_7:22:1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5324" y="421274"/>
                <a:ext cx="3489300" cy="2311095"/>
              </a:xfrm>
              <a:prstGeom prst="rect">
                <a:avLst/>
              </a:prstGeom>
              <a:ln>
                <a:noFill/>
              </a:ln>
              <a:effectLst>
                <a:outerShdw blurRad="292100" dist="139700" dir="2700000" algn="tl" rotWithShape="0">
                  <a:srgbClr val="333333">
                    <a:alpha val="65000"/>
                  </a:srgbClr>
                </a:outerShdw>
              </a:effectLst>
            </p:spPr>
          </p:pic>
          <p:pic>
            <p:nvPicPr>
              <p:cNvPr id="6" name="Picture 5" descr="WOV_0509_6:11:13.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23458" y="2954686"/>
                <a:ext cx="1914936" cy="2871883"/>
              </a:xfrm>
              <a:prstGeom prst="rect">
                <a:avLst/>
              </a:prstGeom>
              <a:ln>
                <a:noFill/>
              </a:ln>
              <a:effectLst>
                <a:outerShdw blurRad="292100" dist="139700" dir="2700000" algn="tl" rotWithShape="0">
                  <a:srgbClr val="333333">
                    <a:alpha val="65000"/>
                  </a:srgbClr>
                </a:outerShdw>
              </a:effectLst>
            </p:spPr>
          </p:pic>
          <p:pic>
            <p:nvPicPr>
              <p:cNvPr id="8" name="Picture 7" descr="WOV_0392_6:11:1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10926" y="2956897"/>
                <a:ext cx="1896301" cy="2863043"/>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4597400" y="224692"/>
                <a:ext cx="4165600" cy="5861538"/>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6228860" y="2536093"/>
              <a:ext cx="869349" cy="461665"/>
            </a:xfrm>
            <a:prstGeom prst="rect">
              <a:avLst/>
            </a:prstGeom>
            <a:noFill/>
          </p:spPr>
          <p:txBody>
            <a:bodyPr wrap="none" rtlCol="0">
              <a:spAutoFit/>
            </a:bodyPr>
            <a:lstStyle/>
            <a:p>
              <a:r>
                <a:rPr lang="en-US" dirty="0" smtClean="0"/>
                <a:t>2013</a:t>
              </a:r>
              <a:endParaRPr lang="en-US" dirty="0"/>
            </a:p>
          </p:txBody>
        </p:sp>
      </p:grpSp>
      <p:pic>
        <p:nvPicPr>
          <p:cNvPr id="16" name="Picture 15" descr="Anthropology4clr 1235.eps"/>
          <p:cNvPicPr>
            <a:picLocks noChangeAspect="1"/>
          </p:cNvPicPr>
          <p:nvPr/>
        </p:nvPicPr>
        <p:blipFill rotWithShape="1">
          <a:blip r:embed="rId8" cstate="email">
            <a:extLst>
              <a:ext uri="{28A0092B-C50C-407E-A947-70E740481C1C}">
                <a14:useLocalDpi xmlns:a14="http://schemas.microsoft.com/office/drawing/2010/main"/>
              </a:ext>
            </a:extLst>
          </a:blip>
          <a:srcRect b="58803"/>
          <a:stretch/>
        </p:blipFill>
        <p:spPr>
          <a:xfrm>
            <a:off x="8279101" y="6510413"/>
            <a:ext cx="864899" cy="292281"/>
          </a:xfrm>
          <a:prstGeom prst="rect">
            <a:avLst/>
          </a:prstGeom>
        </p:spPr>
      </p:pic>
      <p:sp>
        <p:nvSpPr>
          <p:cNvPr id="17" name="TextBox 16"/>
          <p:cNvSpPr txBox="1"/>
          <p:nvPr/>
        </p:nvSpPr>
        <p:spPr>
          <a:xfrm>
            <a:off x="0" y="6581001"/>
            <a:ext cx="2867399" cy="230832"/>
          </a:xfrm>
          <a:prstGeom prst="rect">
            <a:avLst/>
          </a:prstGeom>
          <a:noFill/>
        </p:spPr>
        <p:txBody>
          <a:bodyPr wrap="none" rtlCol="0">
            <a:spAutoFit/>
          </a:bodyPr>
          <a:lstStyle/>
          <a:p>
            <a:r>
              <a:rPr lang="en-US" sz="900" i="1" dirty="0" smtClean="0"/>
              <a:t>Milwaukee County Poor Farm Cemetery-Excavation</a:t>
            </a:r>
            <a:endParaRPr lang="en-US" sz="900" i="1" dirty="0"/>
          </a:p>
        </p:txBody>
      </p:sp>
    </p:spTree>
    <p:extLst>
      <p:ext uri="{BB962C8B-B14F-4D97-AF65-F5344CB8AC3E}">
        <p14:creationId xmlns:p14="http://schemas.microsoft.com/office/powerpoint/2010/main" val="128327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7649" name="Picture 10" descr="Timeline Froedtert Projectyellowversion.pdf"/>
          <p:cNvPicPr>
            <a:picLocks noChangeAspect="1"/>
          </p:cNvPicPr>
          <p:nvPr/>
        </p:nvPicPr>
        <p:blipFill rotWithShape="1">
          <a:blip r:embed="rId3" cstate="email">
            <a:extLst>
              <a:ext uri="{28A0092B-C50C-407E-A947-70E740481C1C}">
                <a14:useLocalDpi xmlns:a14="http://schemas.microsoft.com/office/drawing/2010/main"/>
              </a:ext>
            </a:extLst>
          </a:blip>
          <a:srcRect l="13387" t="6419" r="11617" b="16326"/>
          <a:stretch/>
        </p:blipFill>
        <p:spPr bwMode="auto">
          <a:xfrm>
            <a:off x="173927" y="585165"/>
            <a:ext cx="4495800" cy="59928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650" name="Picture 11" descr="Timeline Froedtert Projectyellowversion.pdf"/>
          <p:cNvPicPr>
            <a:picLocks noChangeAspect="1"/>
          </p:cNvPicPr>
          <p:nvPr/>
        </p:nvPicPr>
        <p:blipFill>
          <a:blip r:embed="rId4" cstate="email">
            <a:extLst>
              <a:ext uri="{28A0092B-C50C-407E-A947-70E740481C1C}">
                <a14:useLocalDpi xmlns:a14="http://schemas.microsoft.com/office/drawing/2010/main"/>
              </a:ext>
            </a:extLst>
          </a:blip>
          <a:srcRect l="13802" t="8936" r="10851" b="12852"/>
          <a:stretch>
            <a:fillRect/>
          </a:stretch>
        </p:blipFill>
        <p:spPr bwMode="auto">
          <a:xfrm>
            <a:off x="4605337" y="455813"/>
            <a:ext cx="45386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0781" y="5173806"/>
            <a:ext cx="4267200" cy="50719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5" name="Rectangle 4"/>
          <p:cNvSpPr/>
          <p:nvPr/>
        </p:nvSpPr>
        <p:spPr>
          <a:xfrm>
            <a:off x="4713061" y="1746394"/>
            <a:ext cx="4267200" cy="55567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6" name="Rectangle 5"/>
          <p:cNvSpPr/>
          <p:nvPr/>
        </p:nvSpPr>
        <p:spPr>
          <a:xfrm>
            <a:off x="4724400" y="3657600"/>
            <a:ext cx="4267200" cy="4248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7" name="Rectangle 6"/>
          <p:cNvSpPr/>
          <p:nvPr/>
        </p:nvSpPr>
        <p:spPr>
          <a:xfrm>
            <a:off x="4713060" y="6092819"/>
            <a:ext cx="4267200" cy="38100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8" name="Rectangle 7"/>
          <p:cNvSpPr/>
          <p:nvPr/>
        </p:nvSpPr>
        <p:spPr>
          <a:xfrm>
            <a:off x="264426" y="5661787"/>
            <a:ext cx="4260089" cy="81649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11" name="Rectangle 10"/>
          <p:cNvSpPr/>
          <p:nvPr/>
        </p:nvSpPr>
        <p:spPr>
          <a:xfrm>
            <a:off x="4706706" y="2336087"/>
            <a:ext cx="4267200" cy="771134"/>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dirty="0"/>
          </a:p>
        </p:txBody>
      </p:sp>
      <p:sp>
        <p:nvSpPr>
          <p:cNvPr id="3" name="TextBox 2"/>
          <p:cNvSpPr txBox="1"/>
          <p:nvPr/>
        </p:nvSpPr>
        <p:spPr>
          <a:xfrm>
            <a:off x="3329013" y="110961"/>
            <a:ext cx="3144310" cy="461665"/>
          </a:xfrm>
          <a:prstGeom prst="rect">
            <a:avLst/>
          </a:prstGeom>
          <a:noFill/>
        </p:spPr>
        <p:txBody>
          <a:bodyPr wrap="none" rtlCol="0">
            <a:spAutoFit/>
          </a:bodyPr>
          <a:lstStyle/>
          <a:p>
            <a:r>
              <a:rPr lang="en-US" dirty="0" smtClean="0"/>
              <a:t>2013 Project Timeline</a:t>
            </a:r>
            <a:endParaRPr lang="en-US" dirty="0"/>
          </a:p>
        </p:txBody>
      </p:sp>
      <p:pic>
        <p:nvPicPr>
          <p:cNvPr id="12" name="Picture 11"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8162315" y="6565719"/>
            <a:ext cx="864899" cy="292281"/>
          </a:xfrm>
          <a:prstGeom prst="rect">
            <a:avLst/>
          </a:prstGeom>
        </p:spPr>
      </p:pic>
    </p:spTree>
    <p:extLst>
      <p:ext uri="{BB962C8B-B14F-4D97-AF65-F5344CB8AC3E}">
        <p14:creationId xmlns:p14="http://schemas.microsoft.com/office/powerpoint/2010/main" val="4109530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3621" y="115494"/>
            <a:ext cx="3212538" cy="461665"/>
          </a:xfrm>
          <a:prstGeom prst="rect">
            <a:avLst/>
          </a:prstGeom>
          <a:noFill/>
        </p:spPr>
        <p:txBody>
          <a:bodyPr wrap="none" rtlCol="0">
            <a:spAutoFit/>
          </a:bodyPr>
          <a:lstStyle/>
          <a:p>
            <a:r>
              <a:rPr lang="en-US" dirty="0" smtClean="0"/>
              <a:t>Mortuary Analysis 101</a:t>
            </a:r>
            <a:endParaRPr lang="en-US" dirty="0"/>
          </a:p>
        </p:txBody>
      </p:sp>
      <p:sp>
        <p:nvSpPr>
          <p:cNvPr id="3" name="TextBox 2"/>
          <p:cNvSpPr txBox="1"/>
          <p:nvPr/>
        </p:nvSpPr>
        <p:spPr>
          <a:xfrm>
            <a:off x="344908" y="657166"/>
            <a:ext cx="8799092" cy="6186309"/>
          </a:xfrm>
          <a:prstGeom prst="rect">
            <a:avLst/>
          </a:prstGeom>
          <a:noFill/>
        </p:spPr>
        <p:txBody>
          <a:bodyPr wrap="square" rtlCol="0">
            <a:spAutoFit/>
          </a:bodyPr>
          <a:lstStyle/>
          <a:p>
            <a:r>
              <a:rPr lang="en-US" sz="2000" dirty="0" smtClean="0"/>
              <a:t>Mortuary ritual (how we treat the dead) is understood as a way of mending the torn social fabric caused by death. </a:t>
            </a:r>
          </a:p>
          <a:p>
            <a:endParaRPr lang="en-US" sz="1200" dirty="0" smtClean="0"/>
          </a:p>
          <a:p>
            <a:r>
              <a:rPr lang="en-US" sz="2000" dirty="0" smtClean="0"/>
              <a:t>Burial (inhumation), cremation, mausoleum (immurement), exposure, dissolution, cannibalism, space burial, dismemberment, and promession all methods of disposal of the dead within a social and ideological framework.</a:t>
            </a:r>
          </a:p>
          <a:p>
            <a:endParaRPr lang="en-US" sz="1200" dirty="0" smtClean="0"/>
          </a:p>
          <a:p>
            <a:r>
              <a:rPr lang="en-US" sz="2000" dirty="0" smtClean="0"/>
              <a:t>Some but not all of these methods involve creating a space for the living to memorialize the dead.</a:t>
            </a:r>
          </a:p>
          <a:p>
            <a:endParaRPr lang="en-US" sz="1200" dirty="0" smtClean="0"/>
          </a:p>
          <a:p>
            <a:r>
              <a:rPr lang="en-US" sz="2000" dirty="0" smtClean="0"/>
              <a:t>Cemeteries </a:t>
            </a:r>
            <a:r>
              <a:rPr lang="en-US" sz="2000" dirty="0"/>
              <a:t>are widely recognized as distinct places with at least one common purpose – that of burying the dead. Beyond that a cemetery may represent a link with a specific person, or with the more generalized past, or both. In those </a:t>
            </a:r>
            <a:r>
              <a:rPr lang="en-US" sz="2000" dirty="0" smtClean="0"/>
              <a:t>instances where the </a:t>
            </a:r>
            <a:r>
              <a:rPr lang="en-US" sz="2000" dirty="0"/>
              <a:t>link between burials and the social, </a:t>
            </a:r>
            <a:r>
              <a:rPr lang="en-US" sz="2000" dirty="0" smtClean="0"/>
              <a:t>ethnic</a:t>
            </a:r>
            <a:r>
              <a:rPr lang="en-US" sz="2000" dirty="0"/>
              <a:t>, religious or cultural present is tenuous or lacking, cemeteries are abandoned or forgotten. </a:t>
            </a:r>
            <a:endParaRPr lang="en-US" sz="2000" dirty="0" smtClean="0"/>
          </a:p>
          <a:p>
            <a:endParaRPr lang="en-US" sz="1200" b="1" dirty="0" smtClean="0">
              <a:latin typeface="Arial"/>
              <a:cs typeface="Arial"/>
            </a:endParaRPr>
          </a:p>
          <a:p>
            <a:r>
              <a:rPr lang="en-US" sz="2000" b="1" dirty="0" err="1" smtClean="0">
                <a:latin typeface="Arial"/>
                <a:cs typeface="Arial"/>
              </a:rPr>
              <a:t>WisStats</a:t>
            </a:r>
            <a:r>
              <a:rPr lang="en-US" sz="2000" b="1" dirty="0" smtClean="0">
                <a:latin typeface="Arial"/>
                <a:cs typeface="Arial"/>
              </a:rPr>
              <a:t> 157.70 </a:t>
            </a:r>
            <a:r>
              <a:rPr lang="en-US" sz="2000" dirty="0" smtClean="0"/>
              <a:t>provides for protection of human burials including those that are “lost” or abandoned; provides framework for mitigation when cemeteries are damaged or must be disturbed.</a:t>
            </a:r>
          </a:p>
          <a:p>
            <a:endParaRPr lang="en-US" sz="2000" dirty="0"/>
          </a:p>
        </p:txBody>
      </p:sp>
      <p:sp>
        <p:nvSpPr>
          <p:cNvPr id="4" name="TextBox 3"/>
          <p:cNvSpPr txBox="1"/>
          <p:nvPr/>
        </p:nvSpPr>
        <p:spPr>
          <a:xfrm>
            <a:off x="0" y="6581001"/>
            <a:ext cx="1411340" cy="230832"/>
          </a:xfrm>
          <a:prstGeom prst="rect">
            <a:avLst/>
          </a:prstGeom>
          <a:noFill/>
        </p:spPr>
        <p:txBody>
          <a:bodyPr wrap="none" rtlCol="0">
            <a:spAutoFit/>
          </a:bodyPr>
          <a:lstStyle/>
          <a:p>
            <a:r>
              <a:rPr lang="en-US" sz="900" i="1" dirty="0">
                <a:latin typeface="Arial"/>
                <a:cs typeface="Arial"/>
              </a:rPr>
              <a:t>Why study cemeteries</a:t>
            </a:r>
            <a:r>
              <a:rPr lang="en-US" sz="900" i="1" dirty="0" smtClean="0">
                <a:latin typeface="Arial"/>
                <a:cs typeface="Arial"/>
              </a:rPr>
              <a:t>?</a:t>
            </a:r>
            <a:endParaRPr lang="en-US" sz="900" i="1" dirty="0">
              <a:latin typeface="Arial"/>
              <a:cs typeface="Arial"/>
            </a:endParaRPr>
          </a:p>
        </p:txBody>
      </p:sp>
      <p:pic>
        <p:nvPicPr>
          <p:cNvPr id="5" name="Picture 4"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6915708" y="6129645"/>
            <a:ext cx="2155301" cy="728355"/>
          </a:xfrm>
          <a:prstGeom prst="rect">
            <a:avLst/>
          </a:prstGeom>
        </p:spPr>
      </p:pic>
    </p:spTree>
    <p:extLst>
      <p:ext uri="{BB962C8B-B14F-4D97-AF65-F5344CB8AC3E}">
        <p14:creationId xmlns:p14="http://schemas.microsoft.com/office/powerpoint/2010/main" val="35074162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descr="moreworker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320" y="499537"/>
            <a:ext cx="8331703" cy="5516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581001"/>
            <a:ext cx="2867399" cy="230832"/>
          </a:xfrm>
          <a:prstGeom prst="rect">
            <a:avLst/>
          </a:prstGeom>
          <a:noFill/>
        </p:spPr>
        <p:txBody>
          <a:bodyPr wrap="none" rtlCol="0">
            <a:spAutoFit/>
          </a:bodyPr>
          <a:lstStyle/>
          <a:p>
            <a:r>
              <a:rPr lang="en-US" sz="900" i="1" dirty="0"/>
              <a:t>Milwaukee County Poor Farm Cemetery-Excavation</a:t>
            </a:r>
          </a:p>
        </p:txBody>
      </p:sp>
      <p:pic>
        <p:nvPicPr>
          <p:cNvPr id="4" name="Picture 3" descr="Anthropology4clr 1235.eps"/>
          <p:cNvPicPr>
            <a:picLocks noChangeAspect="1"/>
          </p:cNvPicPr>
          <p:nvPr/>
        </p:nvPicPr>
        <p:blipFill rotWithShape="1">
          <a:blip r:embed="rId3" cstate="email">
            <a:extLst>
              <a:ext uri="{28A0092B-C50C-407E-A947-70E740481C1C}">
                <a14:useLocalDpi xmlns:a14="http://schemas.microsoft.com/office/drawing/2010/main"/>
              </a:ext>
            </a:extLst>
          </a:blip>
          <a:srcRect b="58803"/>
          <a:stretch/>
        </p:blipFill>
        <p:spPr>
          <a:xfrm>
            <a:off x="8169614" y="6514628"/>
            <a:ext cx="864899" cy="292281"/>
          </a:xfrm>
          <a:prstGeom prst="rect">
            <a:avLst/>
          </a:prstGeom>
        </p:spPr>
      </p:pic>
    </p:spTree>
    <p:extLst>
      <p:ext uri="{BB962C8B-B14F-4D97-AF65-F5344CB8AC3E}">
        <p14:creationId xmlns:p14="http://schemas.microsoft.com/office/powerpoint/2010/main" val="161927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581323" y="695003"/>
            <a:ext cx="1549507" cy="3779179"/>
            <a:chOff x="1083662" y="685525"/>
            <a:chExt cx="1549507" cy="3779179"/>
          </a:xfrm>
        </p:grpSpPr>
        <p:grpSp>
          <p:nvGrpSpPr>
            <p:cNvPr id="52" name="Group 51"/>
            <p:cNvGrpSpPr/>
            <p:nvPr/>
          </p:nvGrpSpPr>
          <p:grpSpPr>
            <a:xfrm>
              <a:off x="1083662" y="685525"/>
              <a:ext cx="1549507" cy="3779179"/>
              <a:chOff x="1083662" y="685525"/>
              <a:chExt cx="1549507" cy="3779179"/>
            </a:xfrm>
          </p:grpSpPr>
          <p:cxnSp>
            <p:nvCxnSpPr>
              <p:cNvPr id="34" name="Straight Connector 33"/>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1497540" y="1601661"/>
              <a:ext cx="698178" cy="461665"/>
            </a:xfrm>
            <a:prstGeom prst="rect">
              <a:avLst/>
            </a:prstGeom>
            <a:noFill/>
          </p:spPr>
          <p:txBody>
            <a:bodyPr wrap="none" rtlCol="0">
              <a:spAutoFit/>
            </a:bodyPr>
            <a:lstStyle/>
            <a:p>
              <a:r>
                <a:rPr lang="en-US" dirty="0" smtClean="0"/>
                <a:t>368</a:t>
              </a:r>
              <a:endParaRPr lang="en-US" dirty="0"/>
            </a:p>
          </p:txBody>
        </p:sp>
      </p:grpSp>
      <p:grpSp>
        <p:nvGrpSpPr>
          <p:cNvPr id="68" name="Group 67"/>
          <p:cNvGrpSpPr/>
          <p:nvPr/>
        </p:nvGrpSpPr>
        <p:grpSpPr>
          <a:xfrm>
            <a:off x="2648300" y="695767"/>
            <a:ext cx="934423" cy="2279016"/>
            <a:chOff x="3235942" y="818972"/>
            <a:chExt cx="934423" cy="2279016"/>
          </a:xfrm>
        </p:grpSpPr>
        <p:grpSp>
          <p:nvGrpSpPr>
            <p:cNvPr id="53" name="Group 52"/>
            <p:cNvGrpSpPr/>
            <p:nvPr/>
          </p:nvGrpSpPr>
          <p:grpSpPr>
            <a:xfrm>
              <a:off x="3235942" y="818972"/>
              <a:ext cx="934423" cy="2279016"/>
              <a:chOff x="1083662" y="685525"/>
              <a:chExt cx="1549507" cy="3779179"/>
            </a:xfrm>
          </p:grpSpPr>
          <p:cxnSp>
            <p:nvCxnSpPr>
              <p:cNvPr id="54" name="Straight Connector 53"/>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TextBox 61"/>
            <p:cNvSpPr txBox="1"/>
            <p:nvPr/>
          </p:nvSpPr>
          <p:spPr>
            <a:xfrm>
              <a:off x="3365477" y="1412878"/>
              <a:ext cx="698178" cy="461665"/>
            </a:xfrm>
            <a:prstGeom prst="rect">
              <a:avLst/>
            </a:prstGeom>
            <a:noFill/>
            <a:ln>
              <a:noFill/>
            </a:ln>
          </p:spPr>
          <p:txBody>
            <a:bodyPr wrap="none" rtlCol="0">
              <a:spAutoFit/>
            </a:bodyPr>
            <a:lstStyle/>
            <a:p>
              <a:r>
                <a:rPr lang="en-US" dirty="0" smtClean="0"/>
                <a:t>263</a:t>
              </a:r>
              <a:endParaRPr lang="en-US" dirty="0"/>
            </a:p>
          </p:txBody>
        </p:sp>
      </p:grpSp>
      <p:sp>
        <p:nvSpPr>
          <p:cNvPr id="64" name="Equal 63"/>
          <p:cNvSpPr/>
          <p:nvPr/>
        </p:nvSpPr>
        <p:spPr>
          <a:xfrm>
            <a:off x="3857587" y="1412116"/>
            <a:ext cx="729815" cy="729815"/>
          </a:xfrm>
          <a:prstGeom prst="mathEqual">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6" name="TextBox 65"/>
          <p:cNvSpPr txBox="1"/>
          <p:nvPr/>
        </p:nvSpPr>
        <p:spPr>
          <a:xfrm>
            <a:off x="4634792" y="1516369"/>
            <a:ext cx="4509208" cy="461665"/>
          </a:xfrm>
          <a:prstGeom prst="rect">
            <a:avLst/>
          </a:prstGeom>
          <a:noFill/>
        </p:spPr>
        <p:txBody>
          <a:bodyPr wrap="square" rtlCol="0">
            <a:spAutoFit/>
          </a:bodyPr>
          <a:lstStyle/>
          <a:p>
            <a:r>
              <a:rPr lang="en-US" dirty="0" smtClean="0"/>
              <a:t>631 Mapped Coffin Locations</a:t>
            </a:r>
            <a:endParaRPr lang="en-US" dirty="0"/>
          </a:p>
        </p:txBody>
      </p:sp>
      <p:sp>
        <p:nvSpPr>
          <p:cNvPr id="69" name="TextBox 68"/>
          <p:cNvSpPr txBox="1"/>
          <p:nvPr/>
        </p:nvSpPr>
        <p:spPr>
          <a:xfrm>
            <a:off x="4284103" y="4217392"/>
            <a:ext cx="184666" cy="461665"/>
          </a:xfrm>
          <a:prstGeom prst="rect">
            <a:avLst/>
          </a:prstGeom>
          <a:noFill/>
        </p:spPr>
        <p:txBody>
          <a:bodyPr wrap="none" rtlCol="0">
            <a:spAutoFit/>
          </a:bodyPr>
          <a:lstStyle/>
          <a:p>
            <a:endParaRPr lang="en-US" dirty="0"/>
          </a:p>
        </p:txBody>
      </p:sp>
      <p:sp>
        <p:nvSpPr>
          <p:cNvPr id="71" name="TextBox 70"/>
          <p:cNvSpPr txBox="1"/>
          <p:nvPr/>
        </p:nvSpPr>
        <p:spPr>
          <a:xfrm>
            <a:off x="104259" y="4885418"/>
            <a:ext cx="3368568" cy="1015663"/>
          </a:xfrm>
          <a:prstGeom prst="rect">
            <a:avLst/>
          </a:prstGeom>
          <a:noFill/>
        </p:spPr>
        <p:txBody>
          <a:bodyPr wrap="square" rtlCol="0">
            <a:spAutoFit/>
          </a:bodyPr>
          <a:lstStyle/>
          <a:p>
            <a:pPr algn="ctr"/>
            <a:r>
              <a:rPr lang="en-US" sz="2000" dirty="0">
                <a:solidFill>
                  <a:srgbClr val="000000"/>
                </a:solidFill>
              </a:rPr>
              <a:t>The </a:t>
            </a:r>
            <a:r>
              <a:rPr lang="en-US" sz="2000" dirty="0" smtClean="0">
                <a:solidFill>
                  <a:srgbClr val="000000"/>
                </a:solidFill>
              </a:rPr>
              <a:t>Milwaukee </a:t>
            </a:r>
            <a:r>
              <a:rPr lang="en-US" sz="2000" dirty="0">
                <a:solidFill>
                  <a:srgbClr val="000000"/>
                </a:solidFill>
              </a:rPr>
              <a:t>County Poor Farm Cemetery Project</a:t>
            </a:r>
          </a:p>
          <a:p>
            <a:pPr algn="ctr"/>
            <a:r>
              <a:rPr lang="en-US" sz="2000" dirty="0">
                <a:solidFill>
                  <a:srgbClr val="000000"/>
                </a:solidFill>
              </a:rPr>
              <a:t>2013 </a:t>
            </a:r>
            <a:r>
              <a:rPr lang="en-US" sz="2000" dirty="0" smtClean="0">
                <a:solidFill>
                  <a:srgbClr val="000000"/>
                </a:solidFill>
              </a:rPr>
              <a:t>excavations</a:t>
            </a:r>
            <a:endParaRPr lang="en-US" sz="2000" dirty="0">
              <a:solidFill>
                <a:srgbClr val="000000"/>
              </a:solidFill>
            </a:endParaRPr>
          </a:p>
        </p:txBody>
      </p:sp>
      <p:pic>
        <p:nvPicPr>
          <p:cNvPr id="2" name="Picture 1" descr="MCIG-2013_overall Ma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5081" y="2476053"/>
            <a:ext cx="5330068" cy="3960043"/>
          </a:xfrm>
          <a:prstGeom prst="rect">
            <a:avLst/>
          </a:prstGeom>
          <a:ln>
            <a:noFill/>
          </a:ln>
          <a:effectLst>
            <a:outerShdw blurRad="292100" dist="139700" dir="2700000" algn="tl" rotWithShape="0">
              <a:srgbClr val="333333">
                <a:alpha val="65000"/>
              </a:srgbClr>
            </a:outerShdw>
          </a:effectLst>
        </p:spPr>
      </p:pic>
      <p:pic>
        <p:nvPicPr>
          <p:cNvPr id="25" name="Picture 24" descr="Anthropology4clr 1235.eps"/>
          <p:cNvPicPr>
            <a:picLocks noChangeAspect="1"/>
          </p:cNvPicPr>
          <p:nvPr/>
        </p:nvPicPr>
        <p:blipFill rotWithShape="1">
          <a:blip r:embed="rId3" cstate="email">
            <a:extLst>
              <a:ext uri="{28A0092B-C50C-407E-A947-70E740481C1C}">
                <a14:useLocalDpi xmlns:a14="http://schemas.microsoft.com/office/drawing/2010/main"/>
              </a:ext>
            </a:extLst>
          </a:blip>
          <a:srcRect b="58803"/>
          <a:stretch/>
        </p:blipFill>
        <p:spPr>
          <a:xfrm>
            <a:off x="8162315" y="6565719"/>
            <a:ext cx="864899" cy="292281"/>
          </a:xfrm>
          <a:prstGeom prst="rect">
            <a:avLst/>
          </a:prstGeom>
        </p:spPr>
      </p:pic>
      <p:sp>
        <p:nvSpPr>
          <p:cNvPr id="26" name="TextBox 25"/>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spTree>
    <p:extLst>
      <p:ext uri="{BB962C8B-B14F-4D97-AF65-F5344CB8AC3E}">
        <p14:creationId xmlns:p14="http://schemas.microsoft.com/office/powerpoint/2010/main" val="3506939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62759" y="135844"/>
            <a:ext cx="1549507" cy="3779179"/>
            <a:chOff x="1083662" y="685525"/>
            <a:chExt cx="1549507" cy="3779179"/>
          </a:xfrm>
        </p:grpSpPr>
        <p:grpSp>
          <p:nvGrpSpPr>
            <p:cNvPr id="3" name="Group 2"/>
            <p:cNvGrpSpPr/>
            <p:nvPr/>
          </p:nvGrpSpPr>
          <p:grpSpPr>
            <a:xfrm>
              <a:off x="1083662" y="685525"/>
              <a:ext cx="1549507" cy="3779179"/>
              <a:chOff x="1083662" y="685525"/>
              <a:chExt cx="1549507" cy="3779179"/>
            </a:xfrm>
          </p:grpSpPr>
          <p:cxnSp>
            <p:nvCxnSpPr>
              <p:cNvPr id="5" name="Straight Connector 4"/>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1374326" y="1582706"/>
              <a:ext cx="1081130" cy="1384995"/>
            </a:xfrm>
            <a:prstGeom prst="rect">
              <a:avLst/>
            </a:prstGeom>
            <a:noFill/>
          </p:spPr>
          <p:txBody>
            <a:bodyPr wrap="square" rtlCol="0">
              <a:spAutoFit/>
            </a:bodyPr>
            <a:lstStyle/>
            <a:p>
              <a:r>
                <a:rPr lang="en-US" sz="1400" dirty="0" smtClean="0"/>
                <a:t>368</a:t>
              </a:r>
            </a:p>
            <a:p>
              <a:r>
                <a:rPr lang="en-US" sz="1400" dirty="0" smtClean="0"/>
                <a:t>mapped coffins</a:t>
              </a:r>
            </a:p>
            <a:p>
              <a:endParaRPr lang="en-US" sz="1400" dirty="0" smtClean="0"/>
            </a:p>
            <a:p>
              <a:r>
                <a:rPr lang="en-US" sz="1400" dirty="0" smtClean="0"/>
                <a:t>381 individuals</a:t>
              </a:r>
              <a:endParaRPr lang="en-US" sz="1400" dirty="0"/>
            </a:p>
          </p:txBody>
        </p:sp>
      </p:grpSp>
      <p:grpSp>
        <p:nvGrpSpPr>
          <p:cNvPr id="11" name="Group 10"/>
          <p:cNvGrpSpPr/>
          <p:nvPr/>
        </p:nvGrpSpPr>
        <p:grpSpPr>
          <a:xfrm>
            <a:off x="7586391" y="4079157"/>
            <a:ext cx="1252670" cy="2279016"/>
            <a:chOff x="3235942" y="818972"/>
            <a:chExt cx="1252670" cy="2279016"/>
          </a:xfrm>
        </p:grpSpPr>
        <p:grpSp>
          <p:nvGrpSpPr>
            <p:cNvPr id="12" name="Group 11"/>
            <p:cNvGrpSpPr/>
            <p:nvPr/>
          </p:nvGrpSpPr>
          <p:grpSpPr>
            <a:xfrm>
              <a:off x="3235942" y="818972"/>
              <a:ext cx="934423" cy="2279016"/>
              <a:chOff x="1083662" y="685525"/>
              <a:chExt cx="1549507" cy="3779179"/>
            </a:xfrm>
          </p:grpSpPr>
          <p:cxnSp>
            <p:nvCxnSpPr>
              <p:cNvPr id="14" name="Straight Connector 13"/>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3327564" y="1105846"/>
              <a:ext cx="1161048" cy="1600438"/>
            </a:xfrm>
            <a:prstGeom prst="rect">
              <a:avLst/>
            </a:prstGeom>
            <a:noFill/>
            <a:ln>
              <a:noFill/>
            </a:ln>
          </p:spPr>
          <p:txBody>
            <a:bodyPr wrap="square" rtlCol="0">
              <a:spAutoFit/>
            </a:bodyPr>
            <a:lstStyle/>
            <a:p>
              <a:r>
                <a:rPr lang="en-US" sz="1400" dirty="0" smtClean="0"/>
                <a:t>263</a:t>
              </a:r>
            </a:p>
            <a:p>
              <a:r>
                <a:rPr lang="en-US" sz="1400" dirty="0"/>
                <a:t>mapped </a:t>
              </a:r>
              <a:r>
                <a:rPr lang="en-US" sz="1400" dirty="0" smtClean="0"/>
                <a:t>coffins</a:t>
              </a:r>
            </a:p>
            <a:p>
              <a:endParaRPr lang="en-US" sz="1400" dirty="0"/>
            </a:p>
            <a:p>
              <a:r>
                <a:rPr lang="en-US" sz="1400" dirty="0" smtClean="0"/>
                <a:t>284</a:t>
              </a:r>
            </a:p>
            <a:p>
              <a:r>
                <a:rPr lang="en-US" sz="1400" dirty="0" smtClean="0"/>
                <a:t>individuals</a:t>
              </a:r>
              <a:endParaRPr lang="en-US" sz="1400" dirty="0"/>
            </a:p>
            <a:p>
              <a:endParaRPr lang="en-US" sz="1400" dirty="0"/>
            </a:p>
          </p:txBody>
        </p:sp>
      </p:grpSp>
      <p:grpSp>
        <p:nvGrpSpPr>
          <p:cNvPr id="20" name="Group 19"/>
          <p:cNvGrpSpPr/>
          <p:nvPr/>
        </p:nvGrpSpPr>
        <p:grpSpPr>
          <a:xfrm>
            <a:off x="4979916" y="146084"/>
            <a:ext cx="1549507" cy="3779179"/>
            <a:chOff x="1083662" y="685525"/>
            <a:chExt cx="1549507" cy="3779179"/>
          </a:xfrm>
        </p:grpSpPr>
        <p:grpSp>
          <p:nvGrpSpPr>
            <p:cNvPr id="21" name="Group 20"/>
            <p:cNvGrpSpPr/>
            <p:nvPr/>
          </p:nvGrpSpPr>
          <p:grpSpPr>
            <a:xfrm>
              <a:off x="1083662" y="685525"/>
              <a:ext cx="1549507" cy="3779179"/>
              <a:chOff x="1083662" y="685525"/>
              <a:chExt cx="1549507" cy="3779179"/>
            </a:xfrm>
          </p:grpSpPr>
          <p:cxnSp>
            <p:nvCxnSpPr>
              <p:cNvPr id="23" name="Straight Connector 22"/>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1241630" y="1592184"/>
              <a:ext cx="1278791" cy="738664"/>
            </a:xfrm>
            <a:prstGeom prst="rect">
              <a:avLst/>
            </a:prstGeom>
            <a:noFill/>
          </p:spPr>
          <p:txBody>
            <a:bodyPr wrap="square" rtlCol="0">
              <a:spAutoFit/>
            </a:bodyPr>
            <a:lstStyle/>
            <a:p>
              <a:r>
                <a:rPr lang="en-US" sz="1400" dirty="0" smtClean="0"/>
                <a:t>7 mixed adult and juvenile lots</a:t>
              </a:r>
              <a:endParaRPr lang="en-US" sz="1400" dirty="0"/>
            </a:p>
          </p:txBody>
        </p:sp>
      </p:grpSp>
      <p:grpSp>
        <p:nvGrpSpPr>
          <p:cNvPr id="29" name="Group 28"/>
          <p:cNvGrpSpPr/>
          <p:nvPr/>
        </p:nvGrpSpPr>
        <p:grpSpPr>
          <a:xfrm>
            <a:off x="3378865" y="137370"/>
            <a:ext cx="1549507" cy="3779179"/>
            <a:chOff x="1083662" y="685525"/>
            <a:chExt cx="1549507" cy="3779179"/>
          </a:xfrm>
        </p:grpSpPr>
        <p:grpSp>
          <p:nvGrpSpPr>
            <p:cNvPr id="30" name="Group 29"/>
            <p:cNvGrpSpPr/>
            <p:nvPr/>
          </p:nvGrpSpPr>
          <p:grpSpPr>
            <a:xfrm>
              <a:off x="1083662" y="685525"/>
              <a:ext cx="1549507" cy="3779179"/>
              <a:chOff x="1083662" y="685525"/>
              <a:chExt cx="1549507" cy="3779179"/>
            </a:xfrm>
          </p:grpSpPr>
          <p:cxnSp>
            <p:nvCxnSpPr>
              <p:cNvPr id="32" name="Straight Connector 31"/>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1488062" y="1611138"/>
              <a:ext cx="1069523" cy="523220"/>
            </a:xfrm>
            <a:prstGeom prst="rect">
              <a:avLst/>
            </a:prstGeom>
            <a:noFill/>
            <a:ln>
              <a:noFill/>
            </a:ln>
          </p:spPr>
          <p:txBody>
            <a:bodyPr wrap="square" rtlCol="0">
              <a:spAutoFit/>
            </a:bodyPr>
            <a:lstStyle/>
            <a:p>
              <a:r>
                <a:rPr lang="en-US" sz="1400" dirty="0" smtClean="0"/>
                <a:t>10 juvenile lots</a:t>
              </a:r>
              <a:endParaRPr lang="en-US" sz="1400" dirty="0"/>
            </a:p>
          </p:txBody>
        </p:sp>
      </p:grpSp>
      <p:grpSp>
        <p:nvGrpSpPr>
          <p:cNvPr id="38" name="Group 37"/>
          <p:cNvGrpSpPr/>
          <p:nvPr/>
        </p:nvGrpSpPr>
        <p:grpSpPr>
          <a:xfrm>
            <a:off x="1796774" y="138134"/>
            <a:ext cx="1549507" cy="3779179"/>
            <a:chOff x="1083662" y="685525"/>
            <a:chExt cx="1549507" cy="3779179"/>
          </a:xfrm>
        </p:grpSpPr>
        <p:grpSp>
          <p:nvGrpSpPr>
            <p:cNvPr id="39" name="Group 38"/>
            <p:cNvGrpSpPr/>
            <p:nvPr/>
          </p:nvGrpSpPr>
          <p:grpSpPr>
            <a:xfrm>
              <a:off x="1083662" y="685525"/>
              <a:ext cx="1549507" cy="3779179"/>
              <a:chOff x="1083662" y="685525"/>
              <a:chExt cx="1549507" cy="3779179"/>
            </a:xfrm>
          </p:grpSpPr>
          <p:cxnSp>
            <p:nvCxnSpPr>
              <p:cNvPr id="41" name="Straight Connector 40"/>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1497541" y="1601661"/>
              <a:ext cx="1011904" cy="523220"/>
            </a:xfrm>
            <a:prstGeom prst="rect">
              <a:avLst/>
            </a:prstGeom>
            <a:noFill/>
            <a:ln>
              <a:noFill/>
            </a:ln>
          </p:spPr>
          <p:txBody>
            <a:bodyPr wrap="square" rtlCol="0">
              <a:spAutoFit/>
            </a:bodyPr>
            <a:lstStyle/>
            <a:p>
              <a:r>
                <a:rPr lang="en-US" sz="1400" dirty="0" smtClean="0"/>
                <a:t>57 mixed adult lots</a:t>
              </a:r>
              <a:endParaRPr lang="en-US" sz="1400" dirty="0"/>
            </a:p>
          </p:txBody>
        </p:sp>
      </p:grpSp>
      <p:grpSp>
        <p:nvGrpSpPr>
          <p:cNvPr id="47" name="Group 46"/>
          <p:cNvGrpSpPr/>
          <p:nvPr/>
        </p:nvGrpSpPr>
        <p:grpSpPr>
          <a:xfrm>
            <a:off x="214679" y="119943"/>
            <a:ext cx="1549507" cy="3779179"/>
            <a:chOff x="1083662" y="685525"/>
            <a:chExt cx="1549507" cy="3779179"/>
          </a:xfrm>
        </p:grpSpPr>
        <p:grpSp>
          <p:nvGrpSpPr>
            <p:cNvPr id="48" name="Group 47"/>
            <p:cNvGrpSpPr/>
            <p:nvPr/>
          </p:nvGrpSpPr>
          <p:grpSpPr>
            <a:xfrm>
              <a:off x="1083662" y="685525"/>
              <a:ext cx="1549507" cy="3779179"/>
              <a:chOff x="1083662" y="685525"/>
              <a:chExt cx="1549507" cy="3779179"/>
            </a:xfrm>
          </p:grpSpPr>
          <p:cxnSp>
            <p:nvCxnSpPr>
              <p:cNvPr id="50" name="Straight Connector 49"/>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9" name="TextBox 48"/>
            <p:cNvSpPr txBox="1"/>
            <p:nvPr/>
          </p:nvSpPr>
          <p:spPr>
            <a:xfrm>
              <a:off x="1497539" y="1601661"/>
              <a:ext cx="1001677" cy="523220"/>
            </a:xfrm>
            <a:prstGeom prst="rect">
              <a:avLst/>
            </a:prstGeom>
            <a:noFill/>
          </p:spPr>
          <p:txBody>
            <a:bodyPr wrap="square" rtlCol="0">
              <a:spAutoFit/>
            </a:bodyPr>
            <a:lstStyle/>
            <a:p>
              <a:r>
                <a:rPr lang="en-US" sz="1400" dirty="0" smtClean="0"/>
                <a:t>294 single adult lots</a:t>
              </a:r>
              <a:endParaRPr lang="en-US" sz="1400" dirty="0"/>
            </a:p>
          </p:txBody>
        </p:sp>
      </p:grpSp>
      <p:sp>
        <p:nvSpPr>
          <p:cNvPr id="56" name="Plus 55"/>
          <p:cNvSpPr/>
          <p:nvPr/>
        </p:nvSpPr>
        <p:spPr>
          <a:xfrm>
            <a:off x="1516497" y="2663116"/>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Plus 56"/>
          <p:cNvSpPr/>
          <p:nvPr/>
        </p:nvSpPr>
        <p:spPr>
          <a:xfrm>
            <a:off x="3071655" y="2635447"/>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Plus 57"/>
          <p:cNvSpPr/>
          <p:nvPr/>
        </p:nvSpPr>
        <p:spPr>
          <a:xfrm>
            <a:off x="4731074" y="2636210"/>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Equal 59"/>
          <p:cNvSpPr/>
          <p:nvPr/>
        </p:nvSpPr>
        <p:spPr>
          <a:xfrm>
            <a:off x="6558846" y="2568344"/>
            <a:ext cx="729815" cy="729815"/>
          </a:xfrm>
          <a:prstGeom prst="mathEqual">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1" name="TextBox 60"/>
          <p:cNvSpPr txBox="1"/>
          <p:nvPr/>
        </p:nvSpPr>
        <p:spPr>
          <a:xfrm>
            <a:off x="2663347" y="6226573"/>
            <a:ext cx="3064811" cy="461665"/>
          </a:xfrm>
          <a:prstGeom prst="rect">
            <a:avLst/>
          </a:prstGeom>
          <a:noFill/>
        </p:spPr>
        <p:txBody>
          <a:bodyPr wrap="none" rtlCol="0">
            <a:spAutoFit/>
          </a:bodyPr>
          <a:lstStyle/>
          <a:p>
            <a:r>
              <a:rPr lang="en-US" dirty="0" smtClean="0">
                <a:solidFill>
                  <a:srgbClr val="000000"/>
                </a:solidFill>
              </a:rPr>
              <a:t>Mapped Coffin Totals</a:t>
            </a:r>
            <a:endParaRPr lang="en-US" dirty="0">
              <a:solidFill>
                <a:srgbClr val="000000"/>
              </a:solidFill>
            </a:endParaRPr>
          </a:p>
        </p:txBody>
      </p:sp>
      <p:grpSp>
        <p:nvGrpSpPr>
          <p:cNvPr id="62" name="Group 61"/>
          <p:cNvGrpSpPr/>
          <p:nvPr/>
        </p:nvGrpSpPr>
        <p:grpSpPr>
          <a:xfrm>
            <a:off x="5312396" y="4060966"/>
            <a:ext cx="934423" cy="2279016"/>
            <a:chOff x="3235942" y="818972"/>
            <a:chExt cx="934423" cy="2279016"/>
          </a:xfrm>
        </p:grpSpPr>
        <p:grpSp>
          <p:nvGrpSpPr>
            <p:cNvPr id="63" name="Group 62"/>
            <p:cNvGrpSpPr/>
            <p:nvPr/>
          </p:nvGrpSpPr>
          <p:grpSpPr>
            <a:xfrm>
              <a:off x="3235942" y="818972"/>
              <a:ext cx="934423" cy="2279016"/>
              <a:chOff x="1083662" y="685525"/>
              <a:chExt cx="1549507" cy="3779179"/>
            </a:xfrm>
          </p:grpSpPr>
          <p:cxnSp>
            <p:nvCxnSpPr>
              <p:cNvPr id="65" name="Straight Connector 64"/>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4" name="TextBox 63"/>
            <p:cNvSpPr txBox="1"/>
            <p:nvPr/>
          </p:nvSpPr>
          <p:spPr>
            <a:xfrm>
              <a:off x="3365477" y="1412878"/>
              <a:ext cx="633945" cy="307777"/>
            </a:xfrm>
            <a:prstGeom prst="rect">
              <a:avLst/>
            </a:prstGeom>
            <a:noFill/>
            <a:ln>
              <a:noFill/>
            </a:ln>
          </p:spPr>
          <p:txBody>
            <a:bodyPr wrap="none" rtlCol="0">
              <a:spAutoFit/>
            </a:bodyPr>
            <a:lstStyle/>
            <a:p>
              <a:r>
                <a:rPr lang="en-US" sz="1400" dirty="0" smtClean="0"/>
                <a:t>1 dog</a:t>
              </a:r>
              <a:endParaRPr lang="en-US" sz="1400" dirty="0"/>
            </a:p>
          </p:txBody>
        </p:sp>
      </p:grpSp>
      <p:grpSp>
        <p:nvGrpSpPr>
          <p:cNvPr id="72" name="Group 71"/>
          <p:cNvGrpSpPr/>
          <p:nvPr/>
        </p:nvGrpSpPr>
        <p:grpSpPr>
          <a:xfrm>
            <a:off x="3730303" y="4014342"/>
            <a:ext cx="934423" cy="2279016"/>
            <a:chOff x="3235942" y="818972"/>
            <a:chExt cx="934423" cy="2279016"/>
          </a:xfrm>
        </p:grpSpPr>
        <p:grpSp>
          <p:nvGrpSpPr>
            <p:cNvPr id="73" name="Group 72"/>
            <p:cNvGrpSpPr/>
            <p:nvPr/>
          </p:nvGrpSpPr>
          <p:grpSpPr>
            <a:xfrm>
              <a:off x="3235942" y="818972"/>
              <a:ext cx="934423" cy="2279016"/>
              <a:chOff x="1083662" y="685525"/>
              <a:chExt cx="1549507" cy="3779179"/>
            </a:xfrm>
          </p:grpSpPr>
          <p:cxnSp>
            <p:nvCxnSpPr>
              <p:cNvPr id="75" name="Straight Connector 74"/>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3325316" y="1412878"/>
              <a:ext cx="824594" cy="738664"/>
            </a:xfrm>
            <a:prstGeom prst="rect">
              <a:avLst/>
            </a:prstGeom>
            <a:noFill/>
            <a:ln>
              <a:noFill/>
            </a:ln>
          </p:spPr>
          <p:txBody>
            <a:bodyPr wrap="square" rtlCol="0">
              <a:spAutoFit/>
            </a:bodyPr>
            <a:lstStyle/>
            <a:p>
              <a:r>
                <a:rPr lang="en-US" sz="1400" dirty="0" smtClean="0"/>
                <a:t>9 mixed juvenile lots </a:t>
              </a:r>
              <a:endParaRPr lang="en-US" sz="1400" dirty="0"/>
            </a:p>
          </p:txBody>
        </p:sp>
      </p:grpSp>
      <p:grpSp>
        <p:nvGrpSpPr>
          <p:cNvPr id="81" name="Group 80"/>
          <p:cNvGrpSpPr/>
          <p:nvPr/>
        </p:nvGrpSpPr>
        <p:grpSpPr>
          <a:xfrm>
            <a:off x="2072386" y="4071970"/>
            <a:ext cx="968226" cy="2279016"/>
            <a:chOff x="3235942" y="818972"/>
            <a:chExt cx="968226" cy="2279016"/>
          </a:xfrm>
        </p:grpSpPr>
        <p:grpSp>
          <p:nvGrpSpPr>
            <p:cNvPr id="82" name="Group 81"/>
            <p:cNvGrpSpPr/>
            <p:nvPr/>
          </p:nvGrpSpPr>
          <p:grpSpPr>
            <a:xfrm>
              <a:off x="3235942" y="818972"/>
              <a:ext cx="934423" cy="2279016"/>
              <a:chOff x="1083662" y="685525"/>
              <a:chExt cx="1549507" cy="3779179"/>
            </a:xfrm>
          </p:grpSpPr>
          <p:cxnSp>
            <p:nvCxnSpPr>
              <p:cNvPr id="84" name="Straight Connector 83"/>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3365477" y="1412878"/>
              <a:ext cx="838691" cy="307777"/>
            </a:xfrm>
            <a:prstGeom prst="rect">
              <a:avLst/>
            </a:prstGeom>
            <a:noFill/>
            <a:ln>
              <a:noFill/>
            </a:ln>
          </p:spPr>
          <p:txBody>
            <a:bodyPr wrap="none" rtlCol="0">
              <a:spAutoFit/>
            </a:bodyPr>
            <a:lstStyle/>
            <a:p>
              <a:r>
                <a:rPr lang="en-US" sz="1400" dirty="0" smtClean="0"/>
                <a:t>7 empty</a:t>
              </a:r>
              <a:endParaRPr lang="en-US" sz="1400" dirty="0"/>
            </a:p>
          </p:txBody>
        </p:sp>
      </p:grpSp>
      <p:grpSp>
        <p:nvGrpSpPr>
          <p:cNvPr id="90" name="Group 89"/>
          <p:cNvGrpSpPr/>
          <p:nvPr/>
        </p:nvGrpSpPr>
        <p:grpSpPr>
          <a:xfrm>
            <a:off x="499772" y="4091687"/>
            <a:ext cx="959856" cy="2279016"/>
            <a:chOff x="3235942" y="818972"/>
            <a:chExt cx="959856" cy="2279016"/>
          </a:xfrm>
        </p:grpSpPr>
        <p:grpSp>
          <p:nvGrpSpPr>
            <p:cNvPr id="91" name="Group 90"/>
            <p:cNvGrpSpPr/>
            <p:nvPr/>
          </p:nvGrpSpPr>
          <p:grpSpPr>
            <a:xfrm>
              <a:off x="3235942" y="818972"/>
              <a:ext cx="934423" cy="2279016"/>
              <a:chOff x="1083662" y="685525"/>
              <a:chExt cx="1549507" cy="3779179"/>
            </a:xfrm>
          </p:grpSpPr>
          <p:cxnSp>
            <p:nvCxnSpPr>
              <p:cNvPr id="93" name="Straight Connector 92"/>
              <p:cNvCxnSpPr/>
              <p:nvPr/>
            </p:nvCxnSpPr>
            <p:spPr>
              <a:xfrm>
                <a:off x="2085563" y="687402"/>
                <a:ext cx="547606" cy="111265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1083662" y="685525"/>
                <a:ext cx="524750" cy="1133444"/>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1589058" y="691696"/>
                <a:ext cx="518478" cy="582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1547681" y="4444913"/>
                <a:ext cx="575799" cy="93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2104999" y="1782585"/>
                <a:ext cx="528170" cy="2682119"/>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1098642" y="1797307"/>
                <a:ext cx="457726" cy="2662955"/>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92" name="TextBox 91"/>
            <p:cNvSpPr txBox="1"/>
            <p:nvPr/>
          </p:nvSpPr>
          <p:spPr>
            <a:xfrm>
              <a:off x="3327565" y="1280196"/>
              <a:ext cx="868233" cy="1231106"/>
            </a:xfrm>
            <a:prstGeom prst="rect">
              <a:avLst/>
            </a:prstGeom>
            <a:noFill/>
          </p:spPr>
          <p:txBody>
            <a:bodyPr wrap="square" rtlCol="0">
              <a:spAutoFit/>
            </a:bodyPr>
            <a:lstStyle/>
            <a:p>
              <a:r>
                <a:rPr lang="en-US" sz="1400" dirty="0" smtClean="0"/>
                <a:t>246</a:t>
              </a:r>
            </a:p>
            <a:p>
              <a:r>
                <a:rPr lang="en-US" sz="1400" dirty="0" smtClean="0"/>
                <a:t>single </a:t>
              </a:r>
              <a:r>
                <a:rPr lang="en-US" sz="1400" dirty="0"/>
                <a:t>j</a:t>
              </a:r>
              <a:r>
                <a:rPr lang="en-US" sz="1400" dirty="0" smtClean="0"/>
                <a:t>uvenile</a:t>
              </a:r>
              <a:endParaRPr lang="en-US" sz="1400" dirty="0"/>
            </a:p>
            <a:p>
              <a:r>
                <a:rPr lang="en-US" sz="1400" dirty="0"/>
                <a:t>lots</a:t>
              </a:r>
            </a:p>
            <a:p>
              <a:endParaRPr lang="en-US" sz="1800" dirty="0"/>
            </a:p>
          </p:txBody>
        </p:sp>
      </p:grpSp>
      <p:sp>
        <p:nvSpPr>
          <p:cNvPr id="99" name="Equal 98"/>
          <p:cNvSpPr/>
          <p:nvPr/>
        </p:nvSpPr>
        <p:spPr>
          <a:xfrm>
            <a:off x="6711246" y="5023725"/>
            <a:ext cx="729815" cy="729815"/>
          </a:xfrm>
          <a:prstGeom prst="mathEqual">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0" name="Plus 99"/>
          <p:cNvSpPr/>
          <p:nvPr/>
        </p:nvSpPr>
        <p:spPr>
          <a:xfrm>
            <a:off x="1517248" y="5165883"/>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Plus 100"/>
          <p:cNvSpPr/>
          <p:nvPr/>
        </p:nvSpPr>
        <p:spPr>
          <a:xfrm>
            <a:off x="3100839" y="5166645"/>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Plus 101"/>
          <p:cNvSpPr/>
          <p:nvPr/>
        </p:nvSpPr>
        <p:spPr>
          <a:xfrm>
            <a:off x="4798172" y="5157931"/>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TextBox 102"/>
          <p:cNvSpPr txBox="1"/>
          <p:nvPr/>
        </p:nvSpPr>
        <p:spPr>
          <a:xfrm>
            <a:off x="0" y="6610197"/>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pic>
        <p:nvPicPr>
          <p:cNvPr id="104" name="Picture 103"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8162315" y="6565719"/>
            <a:ext cx="864899" cy="292281"/>
          </a:xfrm>
          <a:prstGeom prst="rect">
            <a:avLst/>
          </a:prstGeom>
        </p:spPr>
      </p:pic>
    </p:spTree>
    <p:extLst>
      <p:ext uri="{BB962C8B-B14F-4D97-AF65-F5344CB8AC3E}">
        <p14:creationId xmlns:p14="http://schemas.microsoft.com/office/powerpoint/2010/main" val="129380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94549" y="382199"/>
            <a:ext cx="4239681" cy="2796207"/>
            <a:chOff x="1134332" y="357541"/>
            <a:chExt cx="4239681" cy="2796207"/>
          </a:xfrm>
        </p:grpSpPr>
        <p:pic>
          <p:nvPicPr>
            <p:cNvPr id="5" name="Picture 4" descr="diagram-of-human-skeleton.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4332" y="357541"/>
              <a:ext cx="1056116" cy="2206889"/>
            </a:xfrm>
            <a:prstGeom prst="rect">
              <a:avLst/>
            </a:prstGeom>
          </p:spPr>
        </p:pic>
        <p:pic>
          <p:nvPicPr>
            <p:cNvPr id="6" name="Picture 5" descr="Unknown.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34988" y="709859"/>
              <a:ext cx="863551" cy="1484701"/>
            </a:xfrm>
            <a:prstGeom prst="rect">
              <a:avLst/>
            </a:prstGeom>
          </p:spPr>
        </p:pic>
        <p:sp>
          <p:nvSpPr>
            <p:cNvPr id="7" name="TextBox 6"/>
            <p:cNvSpPr txBox="1"/>
            <p:nvPr/>
          </p:nvSpPr>
          <p:spPr>
            <a:xfrm>
              <a:off x="1232969" y="2613746"/>
              <a:ext cx="1122001" cy="523220"/>
            </a:xfrm>
            <a:prstGeom prst="rect">
              <a:avLst/>
            </a:prstGeom>
            <a:noFill/>
          </p:spPr>
          <p:txBody>
            <a:bodyPr wrap="square" rtlCol="0">
              <a:spAutoFit/>
            </a:bodyPr>
            <a:lstStyle/>
            <a:p>
              <a:r>
                <a:rPr lang="en-US" sz="1400" dirty="0"/>
                <a:t>294 single </a:t>
              </a:r>
              <a:r>
                <a:rPr lang="en-US" sz="1400" dirty="0" smtClean="0"/>
                <a:t>lots</a:t>
              </a:r>
              <a:endParaRPr lang="en-US" sz="1400" dirty="0"/>
            </a:p>
          </p:txBody>
        </p:sp>
        <p:sp>
          <p:nvSpPr>
            <p:cNvPr id="8" name="TextBox 7"/>
            <p:cNvSpPr txBox="1"/>
            <p:nvPr/>
          </p:nvSpPr>
          <p:spPr>
            <a:xfrm>
              <a:off x="2790952" y="2630528"/>
              <a:ext cx="1122001" cy="523220"/>
            </a:xfrm>
            <a:prstGeom prst="rect">
              <a:avLst/>
            </a:prstGeom>
            <a:noFill/>
          </p:spPr>
          <p:txBody>
            <a:bodyPr wrap="square" rtlCol="0">
              <a:spAutoFit/>
            </a:bodyPr>
            <a:lstStyle/>
            <a:p>
              <a:r>
                <a:rPr lang="en-US" sz="1400" dirty="0" smtClean="0"/>
                <a:t>256 </a:t>
              </a:r>
              <a:r>
                <a:rPr lang="en-US" sz="1400" dirty="0"/>
                <a:t>single </a:t>
              </a:r>
              <a:r>
                <a:rPr lang="en-US" sz="1400" dirty="0" smtClean="0"/>
                <a:t>lots</a:t>
              </a:r>
              <a:endParaRPr lang="en-US" sz="1400" dirty="0"/>
            </a:p>
          </p:txBody>
        </p:sp>
        <p:sp>
          <p:nvSpPr>
            <p:cNvPr id="10" name="Equal 9"/>
            <p:cNvSpPr/>
            <p:nvPr/>
          </p:nvSpPr>
          <p:spPr>
            <a:xfrm>
              <a:off x="3834641" y="1412117"/>
              <a:ext cx="375586" cy="375586"/>
            </a:xfrm>
            <a:prstGeom prst="mathEqual">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2" name="Plus 11"/>
            <p:cNvSpPr/>
            <p:nvPr/>
          </p:nvSpPr>
          <p:spPr>
            <a:xfrm>
              <a:off x="2294885" y="1377890"/>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4252012" y="1266463"/>
              <a:ext cx="1122001" cy="1015663"/>
            </a:xfrm>
            <a:prstGeom prst="rect">
              <a:avLst/>
            </a:prstGeom>
            <a:noFill/>
          </p:spPr>
          <p:txBody>
            <a:bodyPr wrap="square" rtlCol="0">
              <a:spAutoFit/>
            </a:bodyPr>
            <a:lstStyle/>
            <a:p>
              <a:r>
                <a:rPr lang="en-US" sz="1800" dirty="0" smtClean="0"/>
                <a:t>550 </a:t>
              </a:r>
              <a:r>
                <a:rPr lang="en-US" sz="1400" dirty="0" smtClean="0"/>
                <a:t>single individuals in a single coffin</a:t>
              </a:r>
              <a:endParaRPr lang="en-US" sz="1400" dirty="0"/>
            </a:p>
          </p:txBody>
        </p:sp>
      </p:grpSp>
      <p:grpSp>
        <p:nvGrpSpPr>
          <p:cNvPr id="15" name="Group 14"/>
          <p:cNvGrpSpPr/>
          <p:nvPr/>
        </p:nvGrpSpPr>
        <p:grpSpPr>
          <a:xfrm>
            <a:off x="4713608" y="411309"/>
            <a:ext cx="4307095" cy="2798964"/>
            <a:chOff x="1139185" y="357541"/>
            <a:chExt cx="4307095" cy="2798964"/>
          </a:xfrm>
        </p:grpSpPr>
        <p:pic>
          <p:nvPicPr>
            <p:cNvPr id="16" name="Picture 15" descr="diagram-of-human-skeleton.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1368" y="357541"/>
              <a:ext cx="1056116" cy="2206889"/>
            </a:xfrm>
            <a:prstGeom prst="rect">
              <a:avLst/>
            </a:prstGeom>
          </p:spPr>
        </p:pic>
        <p:pic>
          <p:nvPicPr>
            <p:cNvPr id="17" name="Picture 16" descr="Unknown.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1978" y="709859"/>
              <a:ext cx="863551" cy="1484701"/>
            </a:xfrm>
            <a:prstGeom prst="rect">
              <a:avLst/>
            </a:prstGeom>
          </p:spPr>
        </p:pic>
        <p:sp>
          <p:nvSpPr>
            <p:cNvPr id="18" name="TextBox 17"/>
            <p:cNvSpPr txBox="1"/>
            <p:nvPr/>
          </p:nvSpPr>
          <p:spPr>
            <a:xfrm>
              <a:off x="1139185" y="2633285"/>
              <a:ext cx="1394438" cy="523220"/>
            </a:xfrm>
            <a:prstGeom prst="rect">
              <a:avLst/>
            </a:prstGeom>
            <a:noFill/>
          </p:spPr>
          <p:txBody>
            <a:bodyPr wrap="square" rtlCol="0">
              <a:spAutoFit/>
            </a:bodyPr>
            <a:lstStyle/>
            <a:p>
              <a:r>
                <a:rPr lang="en-US" sz="1400" dirty="0" smtClean="0"/>
                <a:t>81 individuals from mixed lots</a:t>
              </a:r>
              <a:endParaRPr lang="en-US" sz="1400" dirty="0"/>
            </a:p>
          </p:txBody>
        </p:sp>
        <p:sp>
          <p:nvSpPr>
            <p:cNvPr id="19" name="TextBox 18"/>
            <p:cNvSpPr txBox="1"/>
            <p:nvPr/>
          </p:nvSpPr>
          <p:spPr>
            <a:xfrm>
              <a:off x="2840272" y="2630528"/>
              <a:ext cx="1451490" cy="523220"/>
            </a:xfrm>
            <a:prstGeom prst="rect">
              <a:avLst/>
            </a:prstGeom>
            <a:noFill/>
          </p:spPr>
          <p:txBody>
            <a:bodyPr wrap="square" rtlCol="0">
              <a:spAutoFit/>
            </a:bodyPr>
            <a:lstStyle/>
            <a:p>
              <a:r>
                <a:rPr lang="en-US" sz="1400" dirty="0" smtClean="0"/>
                <a:t>19 individuals from mixed lots</a:t>
              </a:r>
              <a:endParaRPr lang="en-US" sz="1400" dirty="0"/>
            </a:p>
          </p:txBody>
        </p:sp>
        <p:sp>
          <p:nvSpPr>
            <p:cNvPr id="20" name="Equal 19"/>
            <p:cNvSpPr/>
            <p:nvPr/>
          </p:nvSpPr>
          <p:spPr>
            <a:xfrm>
              <a:off x="3906908" y="1412117"/>
              <a:ext cx="375586" cy="375586"/>
            </a:xfrm>
            <a:prstGeom prst="mathEqual">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Plus 20"/>
            <p:cNvSpPr/>
            <p:nvPr/>
          </p:nvSpPr>
          <p:spPr>
            <a:xfrm>
              <a:off x="2319545" y="1377890"/>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p:cNvSpPr txBox="1"/>
            <p:nvPr/>
          </p:nvSpPr>
          <p:spPr>
            <a:xfrm>
              <a:off x="4324279" y="1031298"/>
              <a:ext cx="1122001" cy="1569660"/>
            </a:xfrm>
            <a:prstGeom prst="rect">
              <a:avLst/>
            </a:prstGeom>
            <a:noFill/>
          </p:spPr>
          <p:txBody>
            <a:bodyPr wrap="square" rtlCol="0">
              <a:spAutoFit/>
            </a:bodyPr>
            <a:lstStyle/>
            <a:p>
              <a:r>
                <a:rPr lang="en-US" sz="1800" dirty="0" smtClean="0"/>
                <a:t>100 </a:t>
              </a:r>
              <a:r>
                <a:rPr lang="en-US" sz="1400" dirty="0" smtClean="0"/>
                <a:t>individuals from mixed</a:t>
              </a:r>
            </a:p>
            <a:p>
              <a:r>
                <a:rPr lang="en-US" sz="1400" dirty="0" smtClean="0"/>
                <a:t>lots</a:t>
              </a:r>
            </a:p>
            <a:p>
              <a:r>
                <a:rPr lang="en-US" sz="1200" dirty="0" smtClean="0"/>
                <a:t>age exclusive - only adult or only juvenile</a:t>
              </a:r>
              <a:endParaRPr lang="en-US" sz="1200" dirty="0"/>
            </a:p>
          </p:txBody>
        </p:sp>
      </p:grpSp>
      <p:sp>
        <p:nvSpPr>
          <p:cNvPr id="25" name="Rectangle 24"/>
          <p:cNvSpPr/>
          <p:nvPr/>
        </p:nvSpPr>
        <p:spPr>
          <a:xfrm>
            <a:off x="184945" y="271238"/>
            <a:ext cx="4377037" cy="2971286"/>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4648289" y="275690"/>
            <a:ext cx="4377037" cy="2971286"/>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191207" y="3332377"/>
            <a:ext cx="4377037" cy="2971286"/>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8" name="Group 27"/>
          <p:cNvGrpSpPr/>
          <p:nvPr/>
        </p:nvGrpSpPr>
        <p:grpSpPr>
          <a:xfrm>
            <a:off x="381023" y="3432723"/>
            <a:ext cx="4311948" cy="2798964"/>
            <a:chOff x="1134332" y="357541"/>
            <a:chExt cx="4311948" cy="2798964"/>
          </a:xfrm>
        </p:grpSpPr>
        <p:pic>
          <p:nvPicPr>
            <p:cNvPr id="29" name="Picture 28" descr="diagram-of-human-skeleton.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4332" y="357541"/>
              <a:ext cx="1056116" cy="2206889"/>
            </a:xfrm>
            <a:prstGeom prst="rect">
              <a:avLst/>
            </a:prstGeom>
          </p:spPr>
        </p:pic>
        <p:pic>
          <p:nvPicPr>
            <p:cNvPr id="30" name="Picture 29" descr="Unknown.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1978" y="709859"/>
              <a:ext cx="863551" cy="1484701"/>
            </a:xfrm>
            <a:prstGeom prst="rect">
              <a:avLst/>
            </a:prstGeom>
          </p:spPr>
        </p:pic>
        <p:sp>
          <p:nvSpPr>
            <p:cNvPr id="31" name="TextBox 30"/>
            <p:cNvSpPr txBox="1"/>
            <p:nvPr/>
          </p:nvSpPr>
          <p:spPr>
            <a:xfrm>
              <a:off x="1139185" y="2633285"/>
              <a:ext cx="1394438" cy="523220"/>
            </a:xfrm>
            <a:prstGeom prst="rect">
              <a:avLst/>
            </a:prstGeom>
            <a:noFill/>
          </p:spPr>
          <p:txBody>
            <a:bodyPr wrap="square" rtlCol="0">
              <a:spAutoFit/>
            </a:bodyPr>
            <a:lstStyle/>
            <a:p>
              <a:r>
                <a:rPr lang="en-US" sz="1400" dirty="0" smtClean="0"/>
                <a:t>6 individuals from mixed lots</a:t>
              </a:r>
              <a:endParaRPr lang="en-US" sz="1400" dirty="0"/>
            </a:p>
          </p:txBody>
        </p:sp>
        <p:sp>
          <p:nvSpPr>
            <p:cNvPr id="32" name="TextBox 31"/>
            <p:cNvSpPr txBox="1"/>
            <p:nvPr/>
          </p:nvSpPr>
          <p:spPr>
            <a:xfrm>
              <a:off x="2840272" y="2630528"/>
              <a:ext cx="1451490" cy="523220"/>
            </a:xfrm>
            <a:prstGeom prst="rect">
              <a:avLst/>
            </a:prstGeom>
            <a:noFill/>
          </p:spPr>
          <p:txBody>
            <a:bodyPr wrap="square" rtlCol="0">
              <a:spAutoFit/>
            </a:bodyPr>
            <a:lstStyle/>
            <a:p>
              <a:r>
                <a:rPr lang="en-US" sz="1400" dirty="0" smtClean="0"/>
                <a:t>9 individuals from mixed lots</a:t>
              </a:r>
              <a:endParaRPr lang="en-US" sz="1400" dirty="0"/>
            </a:p>
          </p:txBody>
        </p:sp>
        <p:sp>
          <p:nvSpPr>
            <p:cNvPr id="33" name="Equal 32"/>
            <p:cNvSpPr/>
            <p:nvPr/>
          </p:nvSpPr>
          <p:spPr>
            <a:xfrm>
              <a:off x="3906908" y="1412117"/>
              <a:ext cx="375586" cy="375586"/>
            </a:xfrm>
            <a:prstGeom prst="mathEqual">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Plus 33"/>
            <p:cNvSpPr/>
            <p:nvPr/>
          </p:nvSpPr>
          <p:spPr>
            <a:xfrm>
              <a:off x="2319545" y="1377890"/>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4"/>
            <p:cNvSpPr txBox="1"/>
            <p:nvPr/>
          </p:nvSpPr>
          <p:spPr>
            <a:xfrm>
              <a:off x="4324279" y="1031298"/>
              <a:ext cx="1122001" cy="1569660"/>
            </a:xfrm>
            <a:prstGeom prst="rect">
              <a:avLst/>
            </a:prstGeom>
            <a:noFill/>
          </p:spPr>
          <p:txBody>
            <a:bodyPr wrap="square" rtlCol="0">
              <a:spAutoFit/>
            </a:bodyPr>
            <a:lstStyle/>
            <a:p>
              <a:r>
                <a:rPr lang="en-US" sz="1800" dirty="0" smtClean="0"/>
                <a:t>15 </a:t>
              </a:r>
              <a:r>
                <a:rPr lang="en-US" sz="1400" dirty="0" smtClean="0"/>
                <a:t>individuals from mixed lots</a:t>
              </a:r>
            </a:p>
            <a:p>
              <a:r>
                <a:rPr lang="en-US" sz="1200" dirty="0" smtClean="0"/>
                <a:t>mixed age – adults and juveniles</a:t>
              </a:r>
              <a:endParaRPr lang="en-US" sz="1200" dirty="0"/>
            </a:p>
          </p:txBody>
        </p:sp>
      </p:grpSp>
      <p:sp>
        <p:nvSpPr>
          <p:cNvPr id="36" name="Rectangle 35"/>
          <p:cNvSpPr/>
          <p:nvPr/>
        </p:nvSpPr>
        <p:spPr>
          <a:xfrm>
            <a:off x="4670875" y="3331920"/>
            <a:ext cx="4377037" cy="2971286"/>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7" name="Group 36"/>
          <p:cNvGrpSpPr/>
          <p:nvPr/>
        </p:nvGrpSpPr>
        <p:grpSpPr>
          <a:xfrm>
            <a:off x="4832052" y="3409205"/>
            <a:ext cx="3975351" cy="2668593"/>
            <a:chOff x="1134332" y="357541"/>
            <a:chExt cx="3975351" cy="2668593"/>
          </a:xfrm>
        </p:grpSpPr>
        <p:pic>
          <p:nvPicPr>
            <p:cNvPr id="38" name="Picture 37" descr="diagram-of-human-skeleton.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4332" y="357541"/>
              <a:ext cx="1056116" cy="2206889"/>
            </a:xfrm>
            <a:prstGeom prst="rect">
              <a:avLst/>
            </a:prstGeom>
          </p:spPr>
        </p:pic>
        <p:pic>
          <p:nvPicPr>
            <p:cNvPr id="39" name="Picture 38" descr="Unknown.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71978" y="709859"/>
              <a:ext cx="863551" cy="1484701"/>
            </a:xfrm>
            <a:prstGeom prst="rect">
              <a:avLst/>
            </a:prstGeom>
          </p:spPr>
        </p:pic>
        <p:sp>
          <p:nvSpPr>
            <p:cNvPr id="40" name="TextBox 39"/>
            <p:cNvSpPr txBox="1"/>
            <p:nvPr/>
          </p:nvSpPr>
          <p:spPr>
            <a:xfrm>
              <a:off x="1327327" y="2656802"/>
              <a:ext cx="772081" cy="369332"/>
            </a:xfrm>
            <a:prstGeom prst="rect">
              <a:avLst/>
            </a:prstGeom>
            <a:noFill/>
          </p:spPr>
          <p:txBody>
            <a:bodyPr wrap="square" rtlCol="0">
              <a:spAutoFit/>
            </a:bodyPr>
            <a:lstStyle/>
            <a:p>
              <a:r>
                <a:rPr lang="en-US" sz="1800" dirty="0" smtClean="0"/>
                <a:t>381 </a:t>
              </a:r>
              <a:endParaRPr lang="en-US" sz="1800" dirty="0"/>
            </a:p>
          </p:txBody>
        </p:sp>
        <p:sp>
          <p:nvSpPr>
            <p:cNvPr id="42" name="Equal 41"/>
            <p:cNvSpPr/>
            <p:nvPr/>
          </p:nvSpPr>
          <p:spPr>
            <a:xfrm>
              <a:off x="3906908" y="1412117"/>
              <a:ext cx="375586" cy="375586"/>
            </a:xfrm>
            <a:prstGeom prst="mathEqual">
              <a:avLst/>
            </a:prstGeom>
            <a:solidFill>
              <a:schemeClr val="bg1"/>
            </a:solid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3" name="Plus 42"/>
            <p:cNvSpPr/>
            <p:nvPr/>
          </p:nvSpPr>
          <p:spPr>
            <a:xfrm>
              <a:off x="2319545" y="1377890"/>
              <a:ext cx="464427" cy="464427"/>
            </a:xfrm>
            <a:prstGeom prst="mathPlus">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TextBox 43"/>
            <p:cNvSpPr txBox="1"/>
            <p:nvPr/>
          </p:nvSpPr>
          <p:spPr>
            <a:xfrm>
              <a:off x="4371315" y="1384046"/>
              <a:ext cx="738368" cy="369332"/>
            </a:xfrm>
            <a:prstGeom prst="rect">
              <a:avLst/>
            </a:prstGeom>
            <a:noFill/>
          </p:spPr>
          <p:txBody>
            <a:bodyPr wrap="square" rtlCol="0">
              <a:spAutoFit/>
            </a:bodyPr>
            <a:lstStyle/>
            <a:p>
              <a:r>
                <a:rPr lang="en-US" sz="1800" dirty="0" smtClean="0"/>
                <a:t>665</a:t>
              </a:r>
              <a:endParaRPr lang="en-US" sz="1200" dirty="0"/>
            </a:p>
          </p:txBody>
        </p:sp>
        <p:sp>
          <p:nvSpPr>
            <p:cNvPr id="45" name="TextBox 44"/>
            <p:cNvSpPr txBox="1"/>
            <p:nvPr/>
          </p:nvSpPr>
          <p:spPr>
            <a:xfrm>
              <a:off x="2961346" y="2644587"/>
              <a:ext cx="772081" cy="369332"/>
            </a:xfrm>
            <a:prstGeom prst="rect">
              <a:avLst/>
            </a:prstGeom>
            <a:noFill/>
          </p:spPr>
          <p:txBody>
            <a:bodyPr wrap="square" rtlCol="0">
              <a:spAutoFit/>
            </a:bodyPr>
            <a:lstStyle/>
            <a:p>
              <a:r>
                <a:rPr lang="en-US" sz="1800" dirty="0" smtClean="0"/>
                <a:t>284 </a:t>
              </a:r>
              <a:endParaRPr lang="en-US" sz="1800" dirty="0"/>
            </a:p>
          </p:txBody>
        </p:sp>
      </p:grpSp>
      <p:sp>
        <p:nvSpPr>
          <p:cNvPr id="46" name="TextBox 45"/>
          <p:cNvSpPr txBox="1"/>
          <p:nvPr/>
        </p:nvSpPr>
        <p:spPr>
          <a:xfrm>
            <a:off x="967487" y="6318640"/>
            <a:ext cx="6894586" cy="369332"/>
          </a:xfrm>
          <a:prstGeom prst="rect">
            <a:avLst/>
          </a:prstGeom>
          <a:noFill/>
        </p:spPr>
        <p:txBody>
          <a:bodyPr wrap="none" rtlCol="0">
            <a:spAutoFit/>
          </a:bodyPr>
          <a:lstStyle/>
          <a:p>
            <a:r>
              <a:rPr lang="en-US" sz="1800" dirty="0" smtClean="0">
                <a:solidFill>
                  <a:srgbClr val="000000"/>
                </a:solidFill>
              </a:rPr>
              <a:t>Individuals recovered from the 2013 MCIG Cemetery Excavations</a:t>
            </a:r>
            <a:endParaRPr lang="en-US" sz="1800" dirty="0">
              <a:solidFill>
                <a:srgbClr val="000000"/>
              </a:solidFill>
            </a:endParaRPr>
          </a:p>
        </p:txBody>
      </p:sp>
      <p:pic>
        <p:nvPicPr>
          <p:cNvPr id="41" name="Picture 40"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162315" y="6565719"/>
            <a:ext cx="864899" cy="292281"/>
          </a:xfrm>
          <a:prstGeom prst="rect">
            <a:avLst/>
          </a:prstGeom>
        </p:spPr>
      </p:pic>
      <p:sp>
        <p:nvSpPr>
          <p:cNvPr id="47" name="TextBox 46"/>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spTree>
    <p:extLst>
      <p:ext uri="{BB962C8B-B14F-4D97-AF65-F5344CB8AC3E}">
        <p14:creationId xmlns:p14="http://schemas.microsoft.com/office/powerpoint/2010/main" val="108563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79785" y="335149"/>
            <a:ext cx="6734373" cy="5632369"/>
            <a:chOff x="797521" y="335149"/>
            <a:chExt cx="6734373" cy="5632369"/>
          </a:xfrm>
        </p:grpSpPr>
        <p:pic>
          <p:nvPicPr>
            <p:cNvPr id="2" name="Picture 1" descr="W10044_0035_15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7521" y="335149"/>
              <a:ext cx="3265872" cy="2531945"/>
            </a:xfrm>
            <a:prstGeom prst="rect">
              <a:avLst/>
            </a:prstGeom>
          </p:spPr>
        </p:pic>
        <p:pic>
          <p:nvPicPr>
            <p:cNvPr id="3" name="Picture 2" descr="10044_0035_sketch.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3796" y="903099"/>
              <a:ext cx="3174898" cy="1223303"/>
            </a:xfrm>
            <a:prstGeom prst="rect">
              <a:avLst/>
            </a:prstGeom>
          </p:spPr>
        </p:pic>
        <p:pic>
          <p:nvPicPr>
            <p:cNvPr id="4" name="Picture 3" descr="adult.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9004" y="3426033"/>
              <a:ext cx="6572890" cy="2541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2375672" y="6164409"/>
            <a:ext cx="3754904" cy="461665"/>
          </a:xfrm>
          <a:prstGeom prst="rect">
            <a:avLst/>
          </a:prstGeom>
          <a:noFill/>
        </p:spPr>
        <p:txBody>
          <a:bodyPr wrap="none" rtlCol="0">
            <a:spAutoFit/>
          </a:bodyPr>
          <a:lstStyle/>
          <a:p>
            <a:r>
              <a:rPr lang="en-US" dirty="0" smtClean="0">
                <a:solidFill>
                  <a:srgbClr val="000000"/>
                </a:solidFill>
              </a:rPr>
              <a:t>single </a:t>
            </a:r>
            <a:r>
              <a:rPr lang="en-US" dirty="0">
                <a:solidFill>
                  <a:srgbClr val="000000"/>
                </a:solidFill>
              </a:rPr>
              <a:t>individual in a </a:t>
            </a:r>
            <a:r>
              <a:rPr lang="en-US" dirty="0" smtClean="0">
                <a:solidFill>
                  <a:srgbClr val="000000"/>
                </a:solidFill>
              </a:rPr>
              <a:t>coffin</a:t>
            </a:r>
            <a:endParaRPr lang="en-US" dirty="0">
              <a:solidFill>
                <a:srgbClr val="000000"/>
              </a:solidFill>
            </a:endParaRPr>
          </a:p>
        </p:txBody>
      </p:sp>
      <p:sp>
        <p:nvSpPr>
          <p:cNvPr id="10" name="Rectangle 9"/>
          <p:cNvSpPr/>
          <p:nvPr/>
        </p:nvSpPr>
        <p:spPr>
          <a:xfrm>
            <a:off x="940861" y="164616"/>
            <a:ext cx="7244635" cy="2892529"/>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1" name="Rectangle 10"/>
          <p:cNvSpPr/>
          <p:nvPr/>
        </p:nvSpPr>
        <p:spPr>
          <a:xfrm>
            <a:off x="928610" y="3280096"/>
            <a:ext cx="7244635" cy="2892529"/>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pic>
        <p:nvPicPr>
          <p:cNvPr id="13" name="Picture 12"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752080" y="6442555"/>
            <a:ext cx="1229360" cy="415445"/>
          </a:xfrm>
          <a:prstGeom prst="rect">
            <a:avLst/>
          </a:prstGeom>
        </p:spPr>
      </p:pic>
    </p:spTree>
    <p:extLst>
      <p:ext uri="{BB962C8B-B14F-4D97-AF65-F5344CB8AC3E}">
        <p14:creationId xmlns:p14="http://schemas.microsoft.com/office/powerpoint/2010/main" val="2020968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2125" y="439169"/>
            <a:ext cx="5113210" cy="5553148"/>
            <a:chOff x="1802124" y="439168"/>
            <a:chExt cx="5607163" cy="6089601"/>
          </a:xfrm>
        </p:grpSpPr>
        <p:pic>
          <p:nvPicPr>
            <p:cNvPr id="2" name="Picture 1" descr="10322-10451_sketch.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5062" y="2351651"/>
              <a:ext cx="4389707" cy="1551030"/>
            </a:xfrm>
            <a:prstGeom prst="rect">
              <a:avLst/>
            </a:prstGeom>
          </p:spPr>
        </p:pic>
        <p:pic>
          <p:nvPicPr>
            <p:cNvPr id="3" name="Picture 2" descr="Y10322-10451_0008_7-10-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4067" y="3854149"/>
              <a:ext cx="5486400" cy="2674620"/>
            </a:xfrm>
            <a:prstGeom prst="rect">
              <a:avLst/>
            </a:prstGeom>
          </p:spPr>
        </p:pic>
        <p:pic>
          <p:nvPicPr>
            <p:cNvPr id="4" name="Picture 3" descr="Y10322-10451_0008_7-10-13.jpg.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1802124" y="439168"/>
              <a:ext cx="5607163" cy="2013545"/>
            </a:xfrm>
            <a:prstGeom prst="rect">
              <a:avLst/>
            </a:prstGeom>
            <a:ln>
              <a:noFill/>
            </a:ln>
            <a:effectLst>
              <a:outerShdw blurRad="292100" dist="139700" dir="2700000" algn="tl" rotWithShape="0">
                <a:srgbClr val="333333">
                  <a:alpha val="65000"/>
                </a:srgbClr>
              </a:outerShdw>
            </a:effectLst>
          </p:spPr>
        </p:pic>
      </p:grpSp>
      <p:sp>
        <p:nvSpPr>
          <p:cNvPr id="7" name="TextBox 6"/>
          <p:cNvSpPr txBox="1"/>
          <p:nvPr/>
        </p:nvSpPr>
        <p:spPr>
          <a:xfrm>
            <a:off x="1481858" y="6208359"/>
            <a:ext cx="6445545" cy="461665"/>
          </a:xfrm>
          <a:prstGeom prst="rect">
            <a:avLst/>
          </a:prstGeom>
          <a:noFill/>
        </p:spPr>
        <p:txBody>
          <a:bodyPr wrap="none" rtlCol="0">
            <a:spAutoFit/>
          </a:bodyPr>
          <a:lstStyle/>
          <a:p>
            <a:r>
              <a:rPr lang="en-US" dirty="0">
                <a:solidFill>
                  <a:srgbClr val="000000"/>
                </a:solidFill>
              </a:rPr>
              <a:t>“mixed” context assigned multiple lot numbers </a:t>
            </a:r>
            <a:endParaRPr lang="en-US" dirty="0"/>
          </a:p>
        </p:txBody>
      </p:sp>
      <p:sp>
        <p:nvSpPr>
          <p:cNvPr id="10" name="Rectangle 9"/>
          <p:cNvSpPr/>
          <p:nvPr/>
        </p:nvSpPr>
        <p:spPr>
          <a:xfrm>
            <a:off x="1622986" y="221586"/>
            <a:ext cx="5598128" cy="6010287"/>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7752080" y="6442555"/>
            <a:ext cx="1229360" cy="415445"/>
          </a:xfrm>
          <a:prstGeom prst="rect">
            <a:avLst/>
          </a:prstGeom>
        </p:spPr>
      </p:pic>
      <p:sp>
        <p:nvSpPr>
          <p:cNvPr id="9" name="TextBox 8"/>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spTree>
    <p:extLst>
      <p:ext uri="{BB962C8B-B14F-4D97-AF65-F5344CB8AC3E}">
        <p14:creationId xmlns:p14="http://schemas.microsoft.com/office/powerpoint/2010/main" val="1245185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64222" y="646298"/>
            <a:ext cx="7943040" cy="5404288"/>
            <a:chOff x="642324" y="752528"/>
            <a:chExt cx="7943040" cy="5446808"/>
          </a:xfrm>
        </p:grpSpPr>
        <p:pic>
          <p:nvPicPr>
            <p:cNvPr id="2" name="Picture 1" descr="Y10983_sketch.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0297" y="940660"/>
              <a:ext cx="7503372" cy="2264251"/>
            </a:xfrm>
            <a:prstGeom prst="rect">
              <a:avLst/>
            </a:prstGeom>
            <a:ln>
              <a:solidFill>
                <a:srgbClr val="000000"/>
              </a:solidFill>
            </a:ln>
          </p:spPr>
        </p:pic>
        <p:pic>
          <p:nvPicPr>
            <p:cNvPr id="3" name="Picture 2" descr="Y10983_0250_8_30_13.jpg"/>
            <p:cNvPicPr>
              <a:picLocks noChangeAspect="1"/>
            </p:cNvPicPr>
            <p:nvPr/>
          </p:nvPicPr>
          <p:blipFill rotWithShape="1">
            <a:blip r:embed="rId3" cstate="email">
              <a:extLst>
                <a:ext uri="{28A0092B-C50C-407E-A947-70E740481C1C}">
                  <a14:useLocalDpi xmlns:a14="http://schemas.microsoft.com/office/drawing/2010/main"/>
                </a:ext>
              </a:extLst>
            </a:blip>
            <a:srcRect b="-1076"/>
            <a:stretch/>
          </p:blipFill>
          <p:spPr>
            <a:xfrm>
              <a:off x="862997" y="3243711"/>
              <a:ext cx="7521014" cy="2587821"/>
            </a:xfrm>
            <a:prstGeom prst="rect">
              <a:avLst/>
            </a:prstGeom>
            <a:ln>
              <a:solidFill>
                <a:srgbClr val="000000"/>
              </a:solidFill>
            </a:ln>
          </p:spPr>
        </p:pic>
        <p:sp>
          <p:nvSpPr>
            <p:cNvPr id="4" name="Rectangle 3"/>
            <p:cNvSpPr/>
            <p:nvPr/>
          </p:nvSpPr>
          <p:spPr>
            <a:xfrm>
              <a:off x="642324" y="752528"/>
              <a:ext cx="7943040" cy="5446808"/>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2987237" y="6114291"/>
            <a:ext cx="2929007" cy="461665"/>
          </a:xfrm>
          <a:prstGeom prst="rect">
            <a:avLst/>
          </a:prstGeom>
          <a:noFill/>
        </p:spPr>
        <p:txBody>
          <a:bodyPr wrap="none" rtlCol="0">
            <a:spAutoFit/>
          </a:bodyPr>
          <a:lstStyle/>
          <a:p>
            <a:r>
              <a:rPr lang="en-US" dirty="0">
                <a:solidFill>
                  <a:srgbClr val="000000"/>
                </a:solidFill>
              </a:rPr>
              <a:t>commingled context </a:t>
            </a:r>
          </a:p>
        </p:txBody>
      </p:sp>
      <p:sp>
        <p:nvSpPr>
          <p:cNvPr id="7" name="TextBox 6"/>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pic>
        <p:nvPicPr>
          <p:cNvPr id="8" name="Picture 7"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7839669" y="6442555"/>
            <a:ext cx="1229360" cy="415445"/>
          </a:xfrm>
          <a:prstGeom prst="rect">
            <a:avLst/>
          </a:prstGeom>
        </p:spPr>
      </p:pic>
    </p:spTree>
    <p:extLst>
      <p:ext uri="{BB962C8B-B14F-4D97-AF65-F5344CB8AC3E}">
        <p14:creationId xmlns:p14="http://schemas.microsoft.com/office/powerpoint/2010/main" val="318434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801" y="140255"/>
            <a:ext cx="2924242" cy="3764058"/>
          </a:xfrm>
          <a:prstGeom prst="rect">
            <a:avLst/>
          </a:prstGeom>
        </p:spPr>
      </p:pic>
      <p:pic>
        <p:nvPicPr>
          <p:cNvPr id="3" name="Picture 2" descr="MCIG-2013_Cemetery_Estimated_Extent_final.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9557" y="304599"/>
            <a:ext cx="4695883" cy="3354202"/>
          </a:xfrm>
          <a:prstGeom prst="rect">
            <a:avLst/>
          </a:prstGeom>
        </p:spPr>
      </p:pic>
      <p:pic>
        <p:nvPicPr>
          <p:cNvPr id="4" name="Picture 3" descr="DSC_017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38046" y="3668938"/>
            <a:ext cx="4672740" cy="3115160"/>
          </a:xfrm>
          <a:prstGeom prst="rect">
            <a:avLst/>
          </a:prstGeom>
        </p:spPr>
      </p:pic>
      <p:sp>
        <p:nvSpPr>
          <p:cNvPr id="5" name="Freeform 4"/>
          <p:cNvSpPr/>
          <p:nvPr/>
        </p:nvSpPr>
        <p:spPr>
          <a:xfrm>
            <a:off x="5581587" y="2378972"/>
            <a:ext cx="1207535" cy="453240"/>
          </a:xfrm>
          <a:custGeom>
            <a:avLst/>
            <a:gdLst>
              <a:gd name="connsiteX0" fmla="*/ 22434 w 1207535"/>
              <a:gd name="connsiteY0" fmla="*/ 13185 h 453240"/>
              <a:gd name="connsiteX1" fmla="*/ 22434 w 1207535"/>
              <a:gd name="connsiteY1" fmla="*/ 13185 h 453240"/>
              <a:gd name="connsiteX2" fmla="*/ 18574 w 1207535"/>
              <a:gd name="connsiteY2" fmla="*/ 51787 h 453240"/>
              <a:gd name="connsiteX3" fmla="*/ 10853 w 1207535"/>
              <a:gd name="connsiteY3" fmla="*/ 74947 h 453240"/>
              <a:gd name="connsiteX4" fmla="*/ 3133 w 1207535"/>
              <a:gd name="connsiteY4" fmla="*/ 136709 h 453240"/>
              <a:gd name="connsiteX5" fmla="*/ 14713 w 1207535"/>
              <a:gd name="connsiteY5" fmla="*/ 264094 h 453240"/>
              <a:gd name="connsiteX6" fmla="*/ 22434 w 1207535"/>
              <a:gd name="connsiteY6" fmla="*/ 329716 h 453240"/>
              <a:gd name="connsiteX7" fmla="*/ 26294 w 1207535"/>
              <a:gd name="connsiteY7" fmla="*/ 403058 h 453240"/>
              <a:gd name="connsiteX8" fmla="*/ 30154 w 1207535"/>
              <a:gd name="connsiteY8" fmla="*/ 426219 h 453240"/>
              <a:gd name="connsiteX9" fmla="*/ 22434 w 1207535"/>
              <a:gd name="connsiteY9" fmla="*/ 445520 h 453240"/>
              <a:gd name="connsiteX10" fmla="*/ 477945 w 1207535"/>
              <a:gd name="connsiteY10" fmla="*/ 453240 h 453240"/>
              <a:gd name="connsiteX11" fmla="*/ 736583 w 1207535"/>
              <a:gd name="connsiteY11" fmla="*/ 449380 h 453240"/>
              <a:gd name="connsiteX12" fmla="*/ 1072426 w 1207535"/>
              <a:gd name="connsiteY12" fmla="*/ 437799 h 453240"/>
              <a:gd name="connsiteX13" fmla="*/ 1107168 w 1207535"/>
              <a:gd name="connsiteY13" fmla="*/ 430079 h 453240"/>
              <a:gd name="connsiteX14" fmla="*/ 1126469 w 1207535"/>
              <a:gd name="connsiteY14" fmla="*/ 426219 h 453240"/>
              <a:gd name="connsiteX15" fmla="*/ 1138050 w 1207535"/>
              <a:gd name="connsiteY15" fmla="*/ 422359 h 453240"/>
              <a:gd name="connsiteX16" fmla="*/ 1176653 w 1207535"/>
              <a:gd name="connsiteY16" fmla="*/ 418499 h 453240"/>
              <a:gd name="connsiteX17" fmla="*/ 1207535 w 1207535"/>
              <a:gd name="connsiteY17" fmla="*/ 410778 h 453240"/>
              <a:gd name="connsiteX18" fmla="*/ 1207535 w 1207535"/>
              <a:gd name="connsiteY18" fmla="*/ 406918 h 453240"/>
              <a:gd name="connsiteX19" fmla="*/ 1192094 w 1207535"/>
              <a:gd name="connsiteY19" fmla="*/ 376037 h 453240"/>
              <a:gd name="connsiteX20" fmla="*/ 1180513 w 1207535"/>
              <a:gd name="connsiteY20" fmla="*/ 352876 h 453240"/>
              <a:gd name="connsiteX21" fmla="*/ 1176653 w 1207535"/>
              <a:gd name="connsiteY21" fmla="*/ 341296 h 453240"/>
              <a:gd name="connsiteX22" fmla="*/ 1168932 w 1207535"/>
              <a:gd name="connsiteY22" fmla="*/ 329716 h 453240"/>
              <a:gd name="connsiteX23" fmla="*/ 1161212 w 1207535"/>
              <a:gd name="connsiteY23" fmla="*/ 306555 h 453240"/>
              <a:gd name="connsiteX24" fmla="*/ 1157351 w 1207535"/>
              <a:gd name="connsiteY24" fmla="*/ 171450 h 453240"/>
              <a:gd name="connsiteX25" fmla="*/ 1157351 w 1207535"/>
              <a:gd name="connsiteY25" fmla="*/ 167590 h 453240"/>
              <a:gd name="connsiteX26" fmla="*/ 1122609 w 1207535"/>
              <a:gd name="connsiteY26" fmla="*/ 163730 h 453240"/>
              <a:gd name="connsiteX27" fmla="*/ 1076286 w 1207535"/>
              <a:gd name="connsiteY27" fmla="*/ 148290 h 453240"/>
              <a:gd name="connsiteX28" fmla="*/ 1033823 w 1207535"/>
              <a:gd name="connsiteY28" fmla="*/ 144430 h 453240"/>
              <a:gd name="connsiteX29" fmla="*/ 1014522 w 1207535"/>
              <a:gd name="connsiteY29" fmla="*/ 121269 h 453240"/>
              <a:gd name="connsiteX30" fmla="*/ 1002941 w 1207535"/>
              <a:gd name="connsiteY30" fmla="*/ 113549 h 453240"/>
              <a:gd name="connsiteX31" fmla="*/ 1002941 w 1207535"/>
              <a:gd name="connsiteY31" fmla="*/ 113549 h 453240"/>
              <a:gd name="connsiteX32" fmla="*/ 910295 w 1207535"/>
              <a:gd name="connsiteY32" fmla="*/ 109688 h 453240"/>
              <a:gd name="connsiteX33" fmla="*/ 697980 w 1207535"/>
              <a:gd name="connsiteY33" fmla="*/ 105828 h 453240"/>
              <a:gd name="connsiteX34" fmla="*/ 524268 w 1207535"/>
              <a:gd name="connsiteY34" fmla="*/ 98108 h 453240"/>
              <a:gd name="connsiteX35" fmla="*/ 470224 w 1207535"/>
              <a:gd name="connsiteY35" fmla="*/ 90388 h 453240"/>
              <a:gd name="connsiteX36" fmla="*/ 447063 w 1207535"/>
              <a:gd name="connsiteY36" fmla="*/ 86528 h 453240"/>
              <a:gd name="connsiteX37" fmla="*/ 420041 w 1207535"/>
              <a:gd name="connsiteY37" fmla="*/ 82668 h 453240"/>
              <a:gd name="connsiteX38" fmla="*/ 404600 w 1207535"/>
              <a:gd name="connsiteY38" fmla="*/ 78807 h 453240"/>
              <a:gd name="connsiteX39" fmla="*/ 381438 w 1207535"/>
              <a:gd name="connsiteY39" fmla="*/ 74947 h 453240"/>
              <a:gd name="connsiteX40" fmla="*/ 153683 w 1207535"/>
              <a:gd name="connsiteY40" fmla="*/ 67227 h 453240"/>
              <a:gd name="connsiteX41" fmla="*/ 130521 w 1207535"/>
              <a:gd name="connsiteY41" fmla="*/ 55647 h 453240"/>
              <a:gd name="connsiteX42" fmla="*/ 118940 w 1207535"/>
              <a:gd name="connsiteY42" fmla="*/ 51787 h 453240"/>
              <a:gd name="connsiteX43" fmla="*/ 88058 w 1207535"/>
              <a:gd name="connsiteY43" fmla="*/ 24766 h 453240"/>
              <a:gd name="connsiteX44" fmla="*/ 64897 w 1207535"/>
              <a:gd name="connsiteY44" fmla="*/ 1605 h 453240"/>
              <a:gd name="connsiteX45" fmla="*/ 22434 w 1207535"/>
              <a:gd name="connsiteY45" fmla="*/ 13185 h 45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7535" h="453240">
                <a:moveTo>
                  <a:pt x="22434" y="13185"/>
                </a:moveTo>
                <a:lnTo>
                  <a:pt x="22434" y="13185"/>
                </a:lnTo>
                <a:cubicBezTo>
                  <a:pt x="21147" y="26052"/>
                  <a:pt x="20957" y="39077"/>
                  <a:pt x="18574" y="51787"/>
                </a:cubicBezTo>
                <a:cubicBezTo>
                  <a:pt x="17074" y="59785"/>
                  <a:pt x="10853" y="74947"/>
                  <a:pt x="10853" y="74947"/>
                </a:cubicBezTo>
                <a:cubicBezTo>
                  <a:pt x="7675" y="94016"/>
                  <a:pt x="3133" y="118154"/>
                  <a:pt x="3133" y="136709"/>
                </a:cubicBezTo>
                <a:cubicBezTo>
                  <a:pt x="3133" y="246287"/>
                  <a:pt x="-9078" y="216509"/>
                  <a:pt x="14713" y="264094"/>
                </a:cubicBezTo>
                <a:cubicBezTo>
                  <a:pt x="18392" y="289842"/>
                  <a:pt x="20527" y="302064"/>
                  <a:pt x="22434" y="329716"/>
                </a:cubicBezTo>
                <a:cubicBezTo>
                  <a:pt x="24118" y="354139"/>
                  <a:pt x="24261" y="378661"/>
                  <a:pt x="26294" y="403058"/>
                </a:cubicBezTo>
                <a:cubicBezTo>
                  <a:pt x="30406" y="452407"/>
                  <a:pt x="30154" y="410153"/>
                  <a:pt x="30154" y="426219"/>
                </a:cubicBezTo>
                <a:lnTo>
                  <a:pt x="22434" y="445520"/>
                </a:lnTo>
                <a:cubicBezTo>
                  <a:pt x="188036" y="449766"/>
                  <a:pt x="298118" y="453240"/>
                  <a:pt x="477945" y="453240"/>
                </a:cubicBezTo>
                <a:cubicBezTo>
                  <a:pt x="564167" y="453240"/>
                  <a:pt x="650370" y="450667"/>
                  <a:pt x="736583" y="449380"/>
                </a:cubicBezTo>
                <a:lnTo>
                  <a:pt x="1072426" y="437799"/>
                </a:lnTo>
                <a:cubicBezTo>
                  <a:pt x="1136157" y="427178"/>
                  <a:pt x="1069156" y="439581"/>
                  <a:pt x="1107168" y="430079"/>
                </a:cubicBezTo>
                <a:cubicBezTo>
                  <a:pt x="1113533" y="428488"/>
                  <a:pt x="1120104" y="427810"/>
                  <a:pt x="1126469" y="426219"/>
                </a:cubicBezTo>
                <a:cubicBezTo>
                  <a:pt x="1130417" y="425232"/>
                  <a:pt x="1134028" y="422978"/>
                  <a:pt x="1138050" y="422359"/>
                </a:cubicBezTo>
                <a:cubicBezTo>
                  <a:pt x="1150831" y="420393"/>
                  <a:pt x="1163785" y="419786"/>
                  <a:pt x="1176653" y="418499"/>
                </a:cubicBezTo>
                <a:cubicBezTo>
                  <a:pt x="1202256" y="409964"/>
                  <a:pt x="1191676" y="410778"/>
                  <a:pt x="1207535" y="410778"/>
                </a:cubicBezTo>
                <a:lnTo>
                  <a:pt x="1207535" y="406918"/>
                </a:lnTo>
                <a:cubicBezTo>
                  <a:pt x="1202388" y="396624"/>
                  <a:pt x="1196856" y="386514"/>
                  <a:pt x="1192094" y="376037"/>
                </a:cubicBezTo>
                <a:cubicBezTo>
                  <a:pt x="1180678" y="350923"/>
                  <a:pt x="1197434" y="378256"/>
                  <a:pt x="1180513" y="352876"/>
                </a:cubicBezTo>
                <a:cubicBezTo>
                  <a:pt x="1179226" y="349016"/>
                  <a:pt x="1178473" y="344935"/>
                  <a:pt x="1176653" y="341296"/>
                </a:cubicBezTo>
                <a:cubicBezTo>
                  <a:pt x="1174578" y="337147"/>
                  <a:pt x="1170816" y="333955"/>
                  <a:pt x="1168932" y="329716"/>
                </a:cubicBezTo>
                <a:cubicBezTo>
                  <a:pt x="1165627" y="322280"/>
                  <a:pt x="1161212" y="306555"/>
                  <a:pt x="1161212" y="306555"/>
                </a:cubicBezTo>
                <a:cubicBezTo>
                  <a:pt x="1156269" y="212654"/>
                  <a:pt x="1157351" y="257694"/>
                  <a:pt x="1157351" y="171450"/>
                </a:cubicBezTo>
                <a:lnTo>
                  <a:pt x="1157351" y="167590"/>
                </a:lnTo>
                <a:cubicBezTo>
                  <a:pt x="1145770" y="166303"/>
                  <a:pt x="1133963" y="166350"/>
                  <a:pt x="1122609" y="163730"/>
                </a:cubicBezTo>
                <a:cubicBezTo>
                  <a:pt x="1072179" y="152093"/>
                  <a:pt x="1159767" y="155879"/>
                  <a:pt x="1076286" y="148290"/>
                </a:cubicBezTo>
                <a:lnTo>
                  <a:pt x="1033823" y="144430"/>
                </a:lnTo>
                <a:cubicBezTo>
                  <a:pt x="1010077" y="136513"/>
                  <a:pt x="1033275" y="147522"/>
                  <a:pt x="1014522" y="121269"/>
                </a:cubicBezTo>
                <a:cubicBezTo>
                  <a:pt x="1011825" y="117494"/>
                  <a:pt x="1002941" y="113549"/>
                  <a:pt x="1002941" y="113549"/>
                </a:cubicBezTo>
                <a:lnTo>
                  <a:pt x="1002941" y="113549"/>
                </a:lnTo>
                <a:lnTo>
                  <a:pt x="910295" y="109688"/>
                </a:lnTo>
                <a:lnTo>
                  <a:pt x="697980" y="105828"/>
                </a:lnTo>
                <a:cubicBezTo>
                  <a:pt x="601985" y="103543"/>
                  <a:pt x="603094" y="103034"/>
                  <a:pt x="524268" y="98108"/>
                </a:cubicBezTo>
                <a:cubicBezTo>
                  <a:pt x="469006" y="88898"/>
                  <a:pt x="537859" y="100049"/>
                  <a:pt x="470224" y="90388"/>
                </a:cubicBezTo>
                <a:cubicBezTo>
                  <a:pt x="462476" y="89281"/>
                  <a:pt x="454799" y="87718"/>
                  <a:pt x="447063" y="86528"/>
                </a:cubicBezTo>
                <a:cubicBezTo>
                  <a:pt x="438070" y="85145"/>
                  <a:pt x="428993" y="84296"/>
                  <a:pt x="420041" y="82668"/>
                </a:cubicBezTo>
                <a:cubicBezTo>
                  <a:pt x="414821" y="81719"/>
                  <a:pt x="409802" y="79848"/>
                  <a:pt x="404600" y="78807"/>
                </a:cubicBezTo>
                <a:cubicBezTo>
                  <a:pt x="396925" y="77272"/>
                  <a:pt x="389159" y="76234"/>
                  <a:pt x="381438" y="74947"/>
                </a:cubicBezTo>
                <a:cubicBezTo>
                  <a:pt x="300821" y="48075"/>
                  <a:pt x="385724" y="75092"/>
                  <a:pt x="153683" y="67227"/>
                </a:cubicBezTo>
                <a:cubicBezTo>
                  <a:pt x="143274" y="66874"/>
                  <a:pt x="139133" y="59953"/>
                  <a:pt x="130521" y="55647"/>
                </a:cubicBezTo>
                <a:cubicBezTo>
                  <a:pt x="126881" y="53827"/>
                  <a:pt x="122800" y="53074"/>
                  <a:pt x="118940" y="51787"/>
                </a:cubicBezTo>
                <a:cubicBezTo>
                  <a:pt x="70867" y="19738"/>
                  <a:pt x="111452" y="51083"/>
                  <a:pt x="88058" y="24766"/>
                </a:cubicBezTo>
                <a:cubicBezTo>
                  <a:pt x="80804" y="16606"/>
                  <a:pt x="75255" y="5057"/>
                  <a:pt x="64897" y="1605"/>
                </a:cubicBezTo>
                <a:cubicBezTo>
                  <a:pt x="44771" y="-5103"/>
                  <a:pt x="29511" y="11255"/>
                  <a:pt x="22434" y="13185"/>
                </a:cubicBezTo>
                <a:close/>
              </a:path>
            </a:pathLst>
          </a:cu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6237091" y="1876172"/>
            <a:ext cx="1073675" cy="25525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6339" y="1866946"/>
            <a:ext cx="1102920" cy="26320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a:off x="5597467" y="2043823"/>
            <a:ext cx="1190350" cy="493524"/>
          </a:xfrm>
          <a:custGeom>
            <a:avLst/>
            <a:gdLst>
              <a:gd name="connsiteX0" fmla="*/ 0 w 1190350"/>
              <a:gd name="connsiteY0" fmla="*/ 338119 h 493524"/>
              <a:gd name="connsiteX1" fmla="*/ 0 w 1190350"/>
              <a:gd name="connsiteY1" fmla="*/ 338119 h 493524"/>
              <a:gd name="connsiteX2" fmla="*/ 4192 w 1190350"/>
              <a:gd name="connsiteY2" fmla="*/ 233337 h 493524"/>
              <a:gd name="connsiteX3" fmla="*/ 8383 w 1190350"/>
              <a:gd name="connsiteY3" fmla="*/ 212381 h 493524"/>
              <a:gd name="connsiteX4" fmla="*/ 0 w 1190350"/>
              <a:gd name="connsiteY4" fmla="*/ 27964 h 493524"/>
              <a:gd name="connsiteX5" fmla="*/ 8383 w 1190350"/>
              <a:gd name="connsiteY5" fmla="*/ 11199 h 493524"/>
              <a:gd name="connsiteX6" fmla="*/ 352075 w 1190350"/>
              <a:gd name="connsiteY6" fmla="*/ 7007 h 493524"/>
              <a:gd name="connsiteX7" fmla="*/ 528113 w 1190350"/>
              <a:gd name="connsiteY7" fmla="*/ 2816 h 493524"/>
              <a:gd name="connsiteX8" fmla="*/ 729299 w 1190350"/>
              <a:gd name="connsiteY8" fmla="*/ 7007 h 493524"/>
              <a:gd name="connsiteX9" fmla="*/ 1177776 w 1190350"/>
              <a:gd name="connsiteY9" fmla="*/ 7007 h 493524"/>
              <a:gd name="connsiteX10" fmla="*/ 1165201 w 1190350"/>
              <a:gd name="connsiteY10" fmla="*/ 90833 h 493524"/>
              <a:gd name="connsiteX11" fmla="*/ 1169393 w 1190350"/>
              <a:gd name="connsiteY11" fmla="*/ 203998 h 493524"/>
              <a:gd name="connsiteX12" fmla="*/ 1173584 w 1190350"/>
              <a:gd name="connsiteY12" fmla="*/ 229146 h 493524"/>
              <a:gd name="connsiteX13" fmla="*/ 1181967 w 1190350"/>
              <a:gd name="connsiteY13" fmla="*/ 304589 h 493524"/>
              <a:gd name="connsiteX14" fmla="*/ 1186158 w 1190350"/>
              <a:gd name="connsiteY14" fmla="*/ 325546 h 493524"/>
              <a:gd name="connsiteX15" fmla="*/ 1190350 w 1190350"/>
              <a:gd name="connsiteY15" fmla="*/ 350693 h 493524"/>
              <a:gd name="connsiteX16" fmla="*/ 1186158 w 1190350"/>
              <a:gd name="connsiteY16" fmla="*/ 388415 h 493524"/>
              <a:gd name="connsiteX17" fmla="*/ 1181967 w 1190350"/>
              <a:gd name="connsiteY17" fmla="*/ 400989 h 493524"/>
              <a:gd name="connsiteX18" fmla="*/ 1165201 w 1190350"/>
              <a:gd name="connsiteY18" fmla="*/ 409371 h 493524"/>
              <a:gd name="connsiteX19" fmla="*/ 1156819 w 1190350"/>
              <a:gd name="connsiteY19" fmla="*/ 426137 h 493524"/>
              <a:gd name="connsiteX20" fmla="*/ 1152627 w 1190350"/>
              <a:gd name="connsiteY20" fmla="*/ 438710 h 493524"/>
              <a:gd name="connsiteX21" fmla="*/ 1140053 w 1190350"/>
              <a:gd name="connsiteY21" fmla="*/ 447093 h 493524"/>
              <a:gd name="connsiteX22" fmla="*/ 1110714 w 1190350"/>
              <a:gd name="connsiteY22" fmla="*/ 476432 h 493524"/>
              <a:gd name="connsiteX23" fmla="*/ 1102331 w 1190350"/>
              <a:gd name="connsiteY23" fmla="*/ 489006 h 493524"/>
              <a:gd name="connsiteX24" fmla="*/ 1068800 w 1190350"/>
              <a:gd name="connsiteY24" fmla="*/ 489006 h 493524"/>
              <a:gd name="connsiteX25" fmla="*/ 1035269 w 1190350"/>
              <a:gd name="connsiteY25" fmla="*/ 484815 h 493524"/>
              <a:gd name="connsiteX26" fmla="*/ 1010121 w 1190350"/>
              <a:gd name="connsiteY26" fmla="*/ 463858 h 493524"/>
              <a:gd name="connsiteX27" fmla="*/ 993355 w 1190350"/>
              <a:gd name="connsiteY27" fmla="*/ 459667 h 493524"/>
              <a:gd name="connsiteX28" fmla="*/ 951442 w 1190350"/>
              <a:gd name="connsiteY28" fmla="*/ 442902 h 493524"/>
              <a:gd name="connsiteX29" fmla="*/ 926293 w 1190350"/>
              <a:gd name="connsiteY29" fmla="*/ 434519 h 493524"/>
              <a:gd name="connsiteX30" fmla="*/ 796361 w 1190350"/>
              <a:gd name="connsiteY30" fmla="*/ 426137 h 493524"/>
              <a:gd name="connsiteX31" fmla="*/ 448477 w 1190350"/>
              <a:gd name="connsiteY31" fmla="*/ 417754 h 493524"/>
              <a:gd name="connsiteX32" fmla="*/ 410755 w 1190350"/>
              <a:gd name="connsiteY32" fmla="*/ 413563 h 493524"/>
              <a:gd name="connsiteX33" fmla="*/ 364650 w 1190350"/>
              <a:gd name="connsiteY33" fmla="*/ 400989 h 493524"/>
              <a:gd name="connsiteX34" fmla="*/ 343693 w 1190350"/>
              <a:gd name="connsiteY34" fmla="*/ 396798 h 493524"/>
              <a:gd name="connsiteX35" fmla="*/ 310162 w 1190350"/>
              <a:gd name="connsiteY35" fmla="*/ 392606 h 493524"/>
              <a:gd name="connsiteX36" fmla="*/ 272439 w 1190350"/>
              <a:gd name="connsiteY36" fmla="*/ 388415 h 493524"/>
              <a:gd name="connsiteX37" fmla="*/ 129933 w 1190350"/>
              <a:gd name="connsiteY37" fmla="*/ 380032 h 493524"/>
              <a:gd name="connsiteX38" fmla="*/ 100593 w 1190350"/>
              <a:gd name="connsiteY38" fmla="*/ 375841 h 493524"/>
              <a:gd name="connsiteX39" fmla="*/ 62871 w 1190350"/>
              <a:gd name="connsiteY39" fmla="*/ 367459 h 493524"/>
              <a:gd name="connsiteX40" fmla="*/ 54488 w 1190350"/>
              <a:gd name="connsiteY40" fmla="*/ 354885 h 493524"/>
              <a:gd name="connsiteX41" fmla="*/ 33531 w 1190350"/>
              <a:gd name="connsiteY41" fmla="*/ 346502 h 493524"/>
              <a:gd name="connsiteX42" fmla="*/ 20957 w 1190350"/>
              <a:gd name="connsiteY42" fmla="*/ 338119 h 493524"/>
              <a:gd name="connsiteX43" fmla="*/ 0 w 1190350"/>
              <a:gd name="connsiteY43" fmla="*/ 338119 h 493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90350" h="493524">
                <a:moveTo>
                  <a:pt x="0" y="338119"/>
                </a:moveTo>
                <a:lnTo>
                  <a:pt x="0" y="338119"/>
                </a:lnTo>
                <a:cubicBezTo>
                  <a:pt x="1397" y="303192"/>
                  <a:pt x="1867" y="268215"/>
                  <a:pt x="4192" y="233337"/>
                </a:cubicBezTo>
                <a:cubicBezTo>
                  <a:pt x="4666" y="226229"/>
                  <a:pt x="8383" y="219505"/>
                  <a:pt x="8383" y="212381"/>
                </a:cubicBezTo>
                <a:cubicBezTo>
                  <a:pt x="8383" y="78627"/>
                  <a:pt x="10655" y="102534"/>
                  <a:pt x="0" y="27964"/>
                </a:cubicBezTo>
                <a:cubicBezTo>
                  <a:pt x="2794" y="22376"/>
                  <a:pt x="2146" y="11570"/>
                  <a:pt x="8383" y="11199"/>
                </a:cubicBezTo>
                <a:cubicBezTo>
                  <a:pt x="122753" y="4391"/>
                  <a:pt x="237517" y="8855"/>
                  <a:pt x="352075" y="7007"/>
                </a:cubicBezTo>
                <a:lnTo>
                  <a:pt x="528113" y="2816"/>
                </a:lnTo>
                <a:cubicBezTo>
                  <a:pt x="595175" y="4213"/>
                  <a:pt x="662222" y="7007"/>
                  <a:pt x="729299" y="7007"/>
                </a:cubicBezTo>
                <a:cubicBezTo>
                  <a:pt x="1196724" y="7007"/>
                  <a:pt x="988559" y="-8760"/>
                  <a:pt x="1177776" y="7007"/>
                </a:cubicBezTo>
                <a:cubicBezTo>
                  <a:pt x="1165313" y="56859"/>
                  <a:pt x="1170350" y="29057"/>
                  <a:pt x="1165201" y="90833"/>
                </a:cubicBezTo>
                <a:cubicBezTo>
                  <a:pt x="1166598" y="128555"/>
                  <a:pt x="1167109" y="166320"/>
                  <a:pt x="1169393" y="203998"/>
                </a:cubicBezTo>
                <a:cubicBezTo>
                  <a:pt x="1169907" y="212481"/>
                  <a:pt x="1172530" y="220713"/>
                  <a:pt x="1173584" y="229146"/>
                </a:cubicBezTo>
                <a:cubicBezTo>
                  <a:pt x="1178581" y="269120"/>
                  <a:pt x="1176288" y="267673"/>
                  <a:pt x="1181967" y="304589"/>
                </a:cubicBezTo>
                <a:cubicBezTo>
                  <a:pt x="1183050" y="311630"/>
                  <a:pt x="1184884" y="318537"/>
                  <a:pt x="1186158" y="325546"/>
                </a:cubicBezTo>
                <a:cubicBezTo>
                  <a:pt x="1187678" y="333907"/>
                  <a:pt x="1188953" y="342311"/>
                  <a:pt x="1190350" y="350693"/>
                </a:cubicBezTo>
                <a:cubicBezTo>
                  <a:pt x="1188953" y="363267"/>
                  <a:pt x="1188238" y="375936"/>
                  <a:pt x="1186158" y="388415"/>
                </a:cubicBezTo>
                <a:cubicBezTo>
                  <a:pt x="1185432" y="392773"/>
                  <a:pt x="1185091" y="397865"/>
                  <a:pt x="1181967" y="400989"/>
                </a:cubicBezTo>
                <a:cubicBezTo>
                  <a:pt x="1177549" y="405407"/>
                  <a:pt x="1170790" y="406577"/>
                  <a:pt x="1165201" y="409371"/>
                </a:cubicBezTo>
                <a:cubicBezTo>
                  <a:pt x="1162407" y="414960"/>
                  <a:pt x="1159280" y="420394"/>
                  <a:pt x="1156819" y="426137"/>
                </a:cubicBezTo>
                <a:cubicBezTo>
                  <a:pt x="1155079" y="430198"/>
                  <a:pt x="1155387" y="435260"/>
                  <a:pt x="1152627" y="438710"/>
                </a:cubicBezTo>
                <a:cubicBezTo>
                  <a:pt x="1149480" y="442643"/>
                  <a:pt x="1144244" y="444299"/>
                  <a:pt x="1140053" y="447093"/>
                </a:cubicBezTo>
                <a:cubicBezTo>
                  <a:pt x="1120837" y="475917"/>
                  <a:pt x="1132846" y="469055"/>
                  <a:pt x="1110714" y="476432"/>
                </a:cubicBezTo>
                <a:cubicBezTo>
                  <a:pt x="1107920" y="480623"/>
                  <a:pt x="1106522" y="486212"/>
                  <a:pt x="1102331" y="489006"/>
                </a:cubicBezTo>
                <a:cubicBezTo>
                  <a:pt x="1088919" y="497947"/>
                  <a:pt x="1082212" y="491241"/>
                  <a:pt x="1068800" y="489006"/>
                </a:cubicBezTo>
                <a:cubicBezTo>
                  <a:pt x="1057689" y="487154"/>
                  <a:pt x="1046446" y="486212"/>
                  <a:pt x="1035269" y="484815"/>
                </a:cubicBezTo>
                <a:cubicBezTo>
                  <a:pt x="1027717" y="477263"/>
                  <a:pt x="1020332" y="468234"/>
                  <a:pt x="1010121" y="463858"/>
                </a:cubicBezTo>
                <a:cubicBezTo>
                  <a:pt x="1004826" y="461589"/>
                  <a:pt x="998944" y="461064"/>
                  <a:pt x="993355" y="459667"/>
                </a:cubicBezTo>
                <a:cubicBezTo>
                  <a:pt x="968685" y="447331"/>
                  <a:pt x="982521" y="453261"/>
                  <a:pt x="951442" y="442902"/>
                </a:cubicBezTo>
                <a:lnTo>
                  <a:pt x="926293" y="434519"/>
                </a:lnTo>
                <a:cubicBezTo>
                  <a:pt x="863325" y="426649"/>
                  <a:pt x="896936" y="429932"/>
                  <a:pt x="796361" y="426137"/>
                </a:cubicBezTo>
                <a:cubicBezTo>
                  <a:pt x="643164" y="420356"/>
                  <a:pt x="630318" y="421185"/>
                  <a:pt x="448477" y="417754"/>
                </a:cubicBezTo>
                <a:cubicBezTo>
                  <a:pt x="435903" y="416357"/>
                  <a:pt x="423214" y="415762"/>
                  <a:pt x="410755" y="413563"/>
                </a:cubicBezTo>
                <a:cubicBezTo>
                  <a:pt x="341289" y="401304"/>
                  <a:pt x="400290" y="409898"/>
                  <a:pt x="364650" y="400989"/>
                </a:cubicBezTo>
                <a:cubicBezTo>
                  <a:pt x="357739" y="399261"/>
                  <a:pt x="350734" y="397881"/>
                  <a:pt x="343693" y="396798"/>
                </a:cubicBezTo>
                <a:cubicBezTo>
                  <a:pt x="332560" y="395085"/>
                  <a:pt x="321349" y="393922"/>
                  <a:pt x="310162" y="392606"/>
                </a:cubicBezTo>
                <a:cubicBezTo>
                  <a:pt x="297597" y="391128"/>
                  <a:pt x="285043" y="389511"/>
                  <a:pt x="272439" y="388415"/>
                </a:cubicBezTo>
                <a:cubicBezTo>
                  <a:pt x="222245" y="384051"/>
                  <a:pt x="181425" y="382607"/>
                  <a:pt x="129933" y="380032"/>
                </a:cubicBezTo>
                <a:cubicBezTo>
                  <a:pt x="120153" y="378635"/>
                  <a:pt x="110338" y="377465"/>
                  <a:pt x="100593" y="375841"/>
                </a:cubicBezTo>
                <a:cubicBezTo>
                  <a:pt x="84629" y="373181"/>
                  <a:pt x="77943" y="371227"/>
                  <a:pt x="62871" y="367459"/>
                </a:cubicBezTo>
                <a:cubicBezTo>
                  <a:pt x="60077" y="363268"/>
                  <a:pt x="58587" y="357813"/>
                  <a:pt x="54488" y="354885"/>
                </a:cubicBezTo>
                <a:cubicBezTo>
                  <a:pt x="48366" y="350512"/>
                  <a:pt x="40260" y="349867"/>
                  <a:pt x="33531" y="346502"/>
                </a:cubicBezTo>
                <a:cubicBezTo>
                  <a:pt x="29025" y="344249"/>
                  <a:pt x="25463" y="340372"/>
                  <a:pt x="20957" y="338119"/>
                </a:cubicBezTo>
                <a:cubicBezTo>
                  <a:pt x="7058" y="331169"/>
                  <a:pt x="3493" y="338119"/>
                  <a:pt x="0" y="338119"/>
                </a:cubicBezTo>
                <a:close/>
              </a:path>
            </a:pathLst>
          </a:custGeom>
          <a:solidFill>
            <a:schemeClr val="accent4">
              <a:lumMod val="60000"/>
              <a:lumOff val="40000"/>
              <a:alpha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Freeform 13"/>
          <p:cNvSpPr/>
          <p:nvPr/>
        </p:nvSpPr>
        <p:spPr>
          <a:xfrm>
            <a:off x="4248088" y="4976110"/>
            <a:ext cx="4002759" cy="1881890"/>
          </a:xfrm>
          <a:custGeom>
            <a:avLst/>
            <a:gdLst>
              <a:gd name="connsiteX0" fmla="*/ 0 w 4002759"/>
              <a:gd name="connsiteY0" fmla="*/ 88017 h 1881890"/>
              <a:gd name="connsiteX1" fmla="*/ 0 w 4002759"/>
              <a:gd name="connsiteY1" fmla="*/ 88017 h 1881890"/>
              <a:gd name="connsiteX2" fmla="*/ 217951 w 4002759"/>
              <a:gd name="connsiteY2" fmla="*/ 79635 h 1881890"/>
              <a:gd name="connsiteX3" fmla="*/ 255673 w 4002759"/>
              <a:gd name="connsiteY3" fmla="*/ 75443 h 1881890"/>
              <a:gd name="connsiteX4" fmla="*/ 389797 w 4002759"/>
              <a:gd name="connsiteY4" fmla="*/ 71252 h 1881890"/>
              <a:gd name="connsiteX5" fmla="*/ 465242 w 4002759"/>
              <a:gd name="connsiteY5" fmla="*/ 67061 h 1881890"/>
              <a:gd name="connsiteX6" fmla="*/ 825700 w 4002759"/>
              <a:gd name="connsiteY6" fmla="*/ 62869 h 1881890"/>
              <a:gd name="connsiteX7" fmla="*/ 930484 w 4002759"/>
              <a:gd name="connsiteY7" fmla="*/ 54487 h 1881890"/>
              <a:gd name="connsiteX8" fmla="*/ 955632 w 4002759"/>
              <a:gd name="connsiteY8" fmla="*/ 50296 h 1881890"/>
              <a:gd name="connsiteX9" fmla="*/ 976589 w 4002759"/>
              <a:gd name="connsiteY9" fmla="*/ 46104 h 1881890"/>
              <a:gd name="connsiteX10" fmla="*/ 1031077 w 4002759"/>
              <a:gd name="connsiteY10" fmla="*/ 41913 h 1881890"/>
              <a:gd name="connsiteX11" fmla="*/ 1064608 w 4002759"/>
              <a:gd name="connsiteY11" fmla="*/ 37722 h 1881890"/>
              <a:gd name="connsiteX12" fmla="*/ 1156818 w 4002759"/>
              <a:gd name="connsiteY12" fmla="*/ 29339 h 1881890"/>
              <a:gd name="connsiteX13" fmla="*/ 1181966 w 4002759"/>
              <a:gd name="connsiteY13" fmla="*/ 25148 h 1881890"/>
              <a:gd name="connsiteX14" fmla="*/ 1211306 w 4002759"/>
              <a:gd name="connsiteY14" fmla="*/ 20957 h 1881890"/>
              <a:gd name="connsiteX15" fmla="*/ 1257411 w 4002759"/>
              <a:gd name="connsiteY15" fmla="*/ 12574 h 1881890"/>
              <a:gd name="connsiteX16" fmla="*/ 1295133 w 4002759"/>
              <a:gd name="connsiteY16" fmla="*/ 8383 h 1881890"/>
              <a:gd name="connsiteX17" fmla="*/ 1328664 w 4002759"/>
              <a:gd name="connsiteY17" fmla="*/ 4191 h 1881890"/>
              <a:gd name="connsiteX18" fmla="*/ 1395726 w 4002759"/>
              <a:gd name="connsiteY18" fmla="*/ 0 h 1881890"/>
              <a:gd name="connsiteX19" fmla="*/ 1479554 w 4002759"/>
              <a:gd name="connsiteY19" fmla="*/ 4191 h 1881890"/>
              <a:gd name="connsiteX20" fmla="*/ 1492128 w 4002759"/>
              <a:gd name="connsiteY20" fmla="*/ 8383 h 1881890"/>
              <a:gd name="connsiteX21" fmla="*/ 1550807 w 4002759"/>
              <a:gd name="connsiteY21" fmla="*/ 12574 h 1881890"/>
              <a:gd name="connsiteX22" fmla="*/ 1571764 w 4002759"/>
              <a:gd name="connsiteY22" fmla="*/ 25148 h 1881890"/>
              <a:gd name="connsiteX23" fmla="*/ 1588529 w 4002759"/>
              <a:gd name="connsiteY23" fmla="*/ 33530 h 1881890"/>
              <a:gd name="connsiteX24" fmla="*/ 1613677 w 4002759"/>
              <a:gd name="connsiteY24" fmla="*/ 46104 h 1881890"/>
              <a:gd name="connsiteX25" fmla="*/ 1638826 w 4002759"/>
              <a:gd name="connsiteY25" fmla="*/ 62869 h 1881890"/>
              <a:gd name="connsiteX26" fmla="*/ 1684931 w 4002759"/>
              <a:gd name="connsiteY26" fmla="*/ 83826 h 1881890"/>
              <a:gd name="connsiteX27" fmla="*/ 1710079 w 4002759"/>
              <a:gd name="connsiteY27" fmla="*/ 108974 h 1881890"/>
              <a:gd name="connsiteX28" fmla="*/ 1722653 w 4002759"/>
              <a:gd name="connsiteY28" fmla="*/ 125739 h 1881890"/>
              <a:gd name="connsiteX29" fmla="*/ 1751993 w 4002759"/>
              <a:gd name="connsiteY29" fmla="*/ 155078 h 1881890"/>
              <a:gd name="connsiteX30" fmla="*/ 1764567 w 4002759"/>
              <a:gd name="connsiteY30" fmla="*/ 167652 h 1881890"/>
              <a:gd name="connsiteX31" fmla="*/ 1777141 w 4002759"/>
              <a:gd name="connsiteY31" fmla="*/ 184417 h 1881890"/>
              <a:gd name="connsiteX32" fmla="*/ 1793906 w 4002759"/>
              <a:gd name="connsiteY32" fmla="*/ 196991 h 1881890"/>
              <a:gd name="connsiteX33" fmla="*/ 1802289 w 4002759"/>
              <a:gd name="connsiteY33" fmla="*/ 209565 h 1881890"/>
              <a:gd name="connsiteX34" fmla="*/ 1835820 w 4002759"/>
              <a:gd name="connsiteY34" fmla="*/ 230521 h 1881890"/>
              <a:gd name="connsiteX35" fmla="*/ 1877734 w 4002759"/>
              <a:gd name="connsiteY35" fmla="*/ 255669 h 1881890"/>
              <a:gd name="connsiteX36" fmla="*/ 1902882 w 4002759"/>
              <a:gd name="connsiteY36" fmla="*/ 272434 h 1881890"/>
              <a:gd name="connsiteX37" fmla="*/ 1948987 w 4002759"/>
              <a:gd name="connsiteY37" fmla="*/ 314347 h 1881890"/>
              <a:gd name="connsiteX38" fmla="*/ 1982518 w 4002759"/>
              <a:gd name="connsiteY38" fmla="*/ 331112 h 1881890"/>
              <a:gd name="connsiteX39" fmla="*/ 2007666 w 4002759"/>
              <a:gd name="connsiteY39" fmla="*/ 347877 h 1881890"/>
              <a:gd name="connsiteX40" fmla="*/ 2037006 w 4002759"/>
              <a:gd name="connsiteY40" fmla="*/ 364642 h 1881890"/>
              <a:gd name="connsiteX41" fmla="*/ 2062154 w 4002759"/>
              <a:gd name="connsiteY41" fmla="*/ 381408 h 1881890"/>
              <a:gd name="connsiteX42" fmla="*/ 2083111 w 4002759"/>
              <a:gd name="connsiteY42" fmla="*/ 393981 h 1881890"/>
              <a:gd name="connsiteX43" fmla="*/ 2120833 w 4002759"/>
              <a:gd name="connsiteY43" fmla="*/ 423320 h 1881890"/>
              <a:gd name="connsiteX44" fmla="*/ 2141790 w 4002759"/>
              <a:gd name="connsiteY44" fmla="*/ 440086 h 1881890"/>
              <a:gd name="connsiteX45" fmla="*/ 2162747 w 4002759"/>
              <a:gd name="connsiteY45" fmla="*/ 452659 h 1881890"/>
              <a:gd name="connsiteX46" fmla="*/ 2196278 w 4002759"/>
              <a:gd name="connsiteY46" fmla="*/ 477807 h 1881890"/>
              <a:gd name="connsiteX47" fmla="*/ 2213043 w 4002759"/>
              <a:gd name="connsiteY47" fmla="*/ 490381 h 1881890"/>
              <a:gd name="connsiteX48" fmla="*/ 2259149 w 4002759"/>
              <a:gd name="connsiteY48" fmla="*/ 519720 h 1881890"/>
              <a:gd name="connsiteX49" fmla="*/ 2280105 w 4002759"/>
              <a:gd name="connsiteY49" fmla="*/ 532294 h 1881890"/>
              <a:gd name="connsiteX50" fmla="*/ 2296871 w 4002759"/>
              <a:gd name="connsiteY50" fmla="*/ 544868 h 1881890"/>
              <a:gd name="connsiteX51" fmla="*/ 2322019 w 4002759"/>
              <a:gd name="connsiteY51" fmla="*/ 557442 h 1881890"/>
              <a:gd name="connsiteX52" fmla="*/ 2372316 w 4002759"/>
              <a:gd name="connsiteY52" fmla="*/ 586781 h 1881890"/>
              <a:gd name="connsiteX53" fmla="*/ 2401655 w 4002759"/>
              <a:gd name="connsiteY53" fmla="*/ 603546 h 1881890"/>
              <a:gd name="connsiteX54" fmla="*/ 2464526 w 4002759"/>
              <a:gd name="connsiteY54" fmla="*/ 632885 h 1881890"/>
              <a:gd name="connsiteX55" fmla="*/ 2510631 w 4002759"/>
              <a:gd name="connsiteY55" fmla="*/ 666415 h 1881890"/>
              <a:gd name="connsiteX56" fmla="*/ 2527396 w 4002759"/>
              <a:gd name="connsiteY56" fmla="*/ 683181 h 1881890"/>
              <a:gd name="connsiteX57" fmla="*/ 2544162 w 4002759"/>
              <a:gd name="connsiteY57" fmla="*/ 695754 h 1881890"/>
              <a:gd name="connsiteX58" fmla="*/ 2556736 w 4002759"/>
              <a:gd name="connsiteY58" fmla="*/ 712520 h 1881890"/>
              <a:gd name="connsiteX59" fmla="*/ 2573501 w 4002759"/>
              <a:gd name="connsiteY59" fmla="*/ 725093 h 1881890"/>
              <a:gd name="connsiteX60" fmla="*/ 2598650 w 4002759"/>
              <a:gd name="connsiteY60" fmla="*/ 754432 h 1881890"/>
              <a:gd name="connsiteX61" fmla="*/ 2611224 w 4002759"/>
              <a:gd name="connsiteY61" fmla="*/ 762815 h 1881890"/>
              <a:gd name="connsiteX62" fmla="*/ 2644755 w 4002759"/>
              <a:gd name="connsiteY62" fmla="*/ 804728 h 1881890"/>
              <a:gd name="connsiteX63" fmla="*/ 2665712 w 4002759"/>
              <a:gd name="connsiteY63" fmla="*/ 829876 h 1881890"/>
              <a:gd name="connsiteX64" fmla="*/ 2674094 w 4002759"/>
              <a:gd name="connsiteY64" fmla="*/ 846641 h 1881890"/>
              <a:gd name="connsiteX65" fmla="*/ 2724391 w 4002759"/>
              <a:gd name="connsiteY65" fmla="*/ 888554 h 1881890"/>
              <a:gd name="connsiteX66" fmla="*/ 2749539 w 4002759"/>
              <a:gd name="connsiteY66" fmla="*/ 901128 h 1881890"/>
              <a:gd name="connsiteX67" fmla="*/ 2770496 w 4002759"/>
              <a:gd name="connsiteY67" fmla="*/ 913702 h 1881890"/>
              <a:gd name="connsiteX68" fmla="*/ 2808218 w 4002759"/>
              <a:gd name="connsiteY68" fmla="*/ 926275 h 1881890"/>
              <a:gd name="connsiteX69" fmla="*/ 2837558 w 4002759"/>
              <a:gd name="connsiteY69" fmla="*/ 938849 h 1881890"/>
              <a:gd name="connsiteX70" fmla="*/ 2862706 w 4002759"/>
              <a:gd name="connsiteY70" fmla="*/ 951423 h 1881890"/>
              <a:gd name="connsiteX71" fmla="*/ 2892046 w 4002759"/>
              <a:gd name="connsiteY71" fmla="*/ 963997 h 1881890"/>
              <a:gd name="connsiteX72" fmla="*/ 2917194 w 4002759"/>
              <a:gd name="connsiteY72" fmla="*/ 984953 h 1881890"/>
              <a:gd name="connsiteX73" fmla="*/ 2975873 w 4002759"/>
              <a:gd name="connsiteY73" fmla="*/ 1010101 h 1881890"/>
              <a:gd name="connsiteX74" fmla="*/ 3017787 w 4002759"/>
              <a:gd name="connsiteY74" fmla="*/ 1031058 h 1881890"/>
              <a:gd name="connsiteX75" fmla="*/ 3084849 w 4002759"/>
              <a:gd name="connsiteY75" fmla="*/ 1052014 h 1881890"/>
              <a:gd name="connsiteX76" fmla="*/ 3118380 w 4002759"/>
              <a:gd name="connsiteY76" fmla="*/ 1068779 h 1881890"/>
              <a:gd name="connsiteX77" fmla="*/ 3185442 w 4002759"/>
              <a:gd name="connsiteY77" fmla="*/ 1098118 h 1881890"/>
              <a:gd name="connsiteX78" fmla="*/ 3210590 w 4002759"/>
              <a:gd name="connsiteY78" fmla="*/ 1123266 h 1881890"/>
              <a:gd name="connsiteX79" fmla="*/ 3227355 w 4002759"/>
              <a:gd name="connsiteY79" fmla="*/ 1156796 h 1881890"/>
              <a:gd name="connsiteX80" fmla="*/ 3248312 w 4002759"/>
              <a:gd name="connsiteY80" fmla="*/ 1173562 h 1881890"/>
              <a:gd name="connsiteX81" fmla="*/ 3290226 w 4002759"/>
              <a:gd name="connsiteY81" fmla="*/ 1207092 h 1881890"/>
              <a:gd name="connsiteX82" fmla="*/ 3336331 w 4002759"/>
              <a:gd name="connsiteY82" fmla="*/ 1215474 h 1881890"/>
              <a:gd name="connsiteX83" fmla="*/ 3353096 w 4002759"/>
              <a:gd name="connsiteY83" fmla="*/ 1223857 h 1881890"/>
              <a:gd name="connsiteX84" fmla="*/ 3378245 w 4002759"/>
              <a:gd name="connsiteY84" fmla="*/ 1240622 h 1881890"/>
              <a:gd name="connsiteX85" fmla="*/ 3395010 w 4002759"/>
              <a:gd name="connsiteY85" fmla="*/ 1249005 h 1881890"/>
              <a:gd name="connsiteX86" fmla="*/ 3420158 w 4002759"/>
              <a:gd name="connsiteY86" fmla="*/ 1265770 h 1881890"/>
              <a:gd name="connsiteX87" fmla="*/ 3453689 w 4002759"/>
              <a:gd name="connsiteY87" fmla="*/ 1282535 h 1881890"/>
              <a:gd name="connsiteX88" fmla="*/ 3466263 w 4002759"/>
              <a:gd name="connsiteY88" fmla="*/ 1290918 h 1881890"/>
              <a:gd name="connsiteX89" fmla="*/ 3491412 w 4002759"/>
              <a:gd name="connsiteY89" fmla="*/ 1311874 h 1881890"/>
              <a:gd name="connsiteX90" fmla="*/ 3512368 w 4002759"/>
              <a:gd name="connsiteY90" fmla="*/ 1320257 h 1881890"/>
              <a:gd name="connsiteX91" fmla="*/ 3533325 w 4002759"/>
              <a:gd name="connsiteY91" fmla="*/ 1332831 h 1881890"/>
              <a:gd name="connsiteX92" fmla="*/ 3571048 w 4002759"/>
              <a:gd name="connsiteY92" fmla="*/ 1349596 h 1881890"/>
              <a:gd name="connsiteX93" fmla="*/ 3587813 w 4002759"/>
              <a:gd name="connsiteY93" fmla="*/ 1357978 h 1881890"/>
              <a:gd name="connsiteX94" fmla="*/ 3600387 w 4002759"/>
              <a:gd name="connsiteY94" fmla="*/ 1366361 h 1881890"/>
              <a:gd name="connsiteX95" fmla="*/ 3638110 w 4002759"/>
              <a:gd name="connsiteY95" fmla="*/ 1378935 h 1881890"/>
              <a:gd name="connsiteX96" fmla="*/ 3654875 w 4002759"/>
              <a:gd name="connsiteY96" fmla="*/ 1387317 h 1881890"/>
              <a:gd name="connsiteX97" fmla="*/ 3680023 w 4002759"/>
              <a:gd name="connsiteY97" fmla="*/ 1404083 h 1881890"/>
              <a:gd name="connsiteX98" fmla="*/ 3713554 w 4002759"/>
              <a:gd name="connsiteY98" fmla="*/ 1420848 h 1881890"/>
              <a:gd name="connsiteX99" fmla="*/ 3797382 w 4002759"/>
              <a:gd name="connsiteY99" fmla="*/ 1429230 h 1881890"/>
              <a:gd name="connsiteX100" fmla="*/ 3835104 w 4002759"/>
              <a:gd name="connsiteY100" fmla="*/ 1445995 h 1881890"/>
              <a:gd name="connsiteX101" fmla="*/ 3847678 w 4002759"/>
              <a:gd name="connsiteY101" fmla="*/ 1454378 h 1881890"/>
              <a:gd name="connsiteX102" fmla="*/ 3860252 w 4002759"/>
              <a:gd name="connsiteY102" fmla="*/ 1466952 h 1881890"/>
              <a:gd name="connsiteX103" fmla="*/ 3889592 w 4002759"/>
              <a:gd name="connsiteY103" fmla="*/ 1500482 h 1881890"/>
              <a:gd name="connsiteX104" fmla="*/ 3902166 w 4002759"/>
              <a:gd name="connsiteY104" fmla="*/ 1504674 h 1881890"/>
              <a:gd name="connsiteX105" fmla="*/ 3918931 w 4002759"/>
              <a:gd name="connsiteY105" fmla="*/ 1513056 h 1881890"/>
              <a:gd name="connsiteX106" fmla="*/ 3944080 w 4002759"/>
              <a:gd name="connsiteY106" fmla="*/ 1521439 h 1881890"/>
              <a:gd name="connsiteX107" fmla="*/ 3973419 w 4002759"/>
              <a:gd name="connsiteY107" fmla="*/ 1563352 h 1881890"/>
              <a:gd name="connsiteX108" fmla="*/ 3981802 w 4002759"/>
              <a:gd name="connsiteY108" fmla="*/ 1575926 h 1881890"/>
              <a:gd name="connsiteX109" fmla="*/ 3990185 w 4002759"/>
              <a:gd name="connsiteY109" fmla="*/ 1588499 h 1881890"/>
              <a:gd name="connsiteX110" fmla="*/ 4002759 w 4002759"/>
              <a:gd name="connsiteY110" fmla="*/ 1609456 h 1881890"/>
              <a:gd name="connsiteX111" fmla="*/ 3675832 w 4002759"/>
              <a:gd name="connsiteY111" fmla="*/ 1839977 h 1881890"/>
              <a:gd name="connsiteX112" fmla="*/ 3646492 w 4002759"/>
              <a:gd name="connsiteY112" fmla="*/ 1839977 h 1881890"/>
              <a:gd name="connsiteX113" fmla="*/ 3449498 w 4002759"/>
              <a:gd name="connsiteY113" fmla="*/ 1848359 h 1881890"/>
              <a:gd name="connsiteX114" fmla="*/ 3420158 w 4002759"/>
              <a:gd name="connsiteY114" fmla="*/ 1852551 h 1881890"/>
              <a:gd name="connsiteX115" fmla="*/ 3294417 w 4002759"/>
              <a:gd name="connsiteY115" fmla="*/ 1860933 h 1881890"/>
              <a:gd name="connsiteX116" fmla="*/ 3038744 w 4002759"/>
              <a:gd name="connsiteY116" fmla="*/ 1869316 h 1881890"/>
              <a:gd name="connsiteX117" fmla="*/ 2917194 w 4002759"/>
              <a:gd name="connsiteY117" fmla="*/ 1873507 h 1881890"/>
              <a:gd name="connsiteX118" fmla="*/ 2078920 w 4002759"/>
              <a:gd name="connsiteY118" fmla="*/ 1881890 h 1881890"/>
              <a:gd name="connsiteX119" fmla="*/ 1819055 w 4002759"/>
              <a:gd name="connsiteY119" fmla="*/ 1877698 h 1881890"/>
              <a:gd name="connsiteX120" fmla="*/ 1760375 w 4002759"/>
              <a:gd name="connsiteY120" fmla="*/ 1873507 h 1881890"/>
              <a:gd name="connsiteX121" fmla="*/ 1643017 w 4002759"/>
              <a:gd name="connsiteY121" fmla="*/ 1869316 h 1881890"/>
              <a:gd name="connsiteX122" fmla="*/ 1575955 w 4002759"/>
              <a:gd name="connsiteY122" fmla="*/ 1865125 h 1881890"/>
              <a:gd name="connsiteX123" fmla="*/ 1425066 w 4002759"/>
              <a:gd name="connsiteY123" fmla="*/ 1856742 h 1881890"/>
              <a:gd name="connsiteX124" fmla="*/ 1207114 w 4002759"/>
              <a:gd name="connsiteY124" fmla="*/ 1839977 h 1881890"/>
              <a:gd name="connsiteX125" fmla="*/ 1047842 w 4002759"/>
              <a:gd name="connsiteY125" fmla="*/ 1823212 h 1881890"/>
              <a:gd name="connsiteX126" fmla="*/ 980780 w 4002759"/>
              <a:gd name="connsiteY126" fmla="*/ 1819020 h 1881890"/>
              <a:gd name="connsiteX127" fmla="*/ 922101 w 4002759"/>
              <a:gd name="connsiteY127" fmla="*/ 1814829 h 1881890"/>
              <a:gd name="connsiteX128" fmla="*/ 875996 w 4002759"/>
              <a:gd name="connsiteY128" fmla="*/ 1806447 h 1881890"/>
              <a:gd name="connsiteX129" fmla="*/ 796360 w 4002759"/>
              <a:gd name="connsiteY129" fmla="*/ 1798064 h 1881890"/>
              <a:gd name="connsiteX130" fmla="*/ 775403 w 4002759"/>
              <a:gd name="connsiteY130" fmla="*/ 1793873 h 1881890"/>
              <a:gd name="connsiteX131" fmla="*/ 741872 w 4002759"/>
              <a:gd name="connsiteY131" fmla="*/ 1785490 h 1881890"/>
              <a:gd name="connsiteX132" fmla="*/ 712533 w 4002759"/>
              <a:gd name="connsiteY132" fmla="*/ 1781299 h 1881890"/>
              <a:gd name="connsiteX133" fmla="*/ 201185 w 4002759"/>
              <a:gd name="connsiteY133" fmla="*/ 1777107 h 1881890"/>
              <a:gd name="connsiteX134" fmla="*/ 167654 w 4002759"/>
              <a:gd name="connsiteY134" fmla="*/ 1768725 h 1881890"/>
              <a:gd name="connsiteX135" fmla="*/ 155080 w 4002759"/>
              <a:gd name="connsiteY135" fmla="*/ 1760342 h 1881890"/>
              <a:gd name="connsiteX136" fmla="*/ 142506 w 4002759"/>
              <a:gd name="connsiteY136" fmla="*/ 1735195 h 1881890"/>
              <a:gd name="connsiteX137" fmla="*/ 88018 w 4002759"/>
              <a:gd name="connsiteY137" fmla="*/ 1722621 h 1881890"/>
              <a:gd name="connsiteX138" fmla="*/ 71253 w 4002759"/>
              <a:gd name="connsiteY138" fmla="*/ 1697473 h 1881890"/>
              <a:gd name="connsiteX139" fmla="*/ 58679 w 4002759"/>
              <a:gd name="connsiteY139" fmla="*/ 1693282 h 1881890"/>
              <a:gd name="connsiteX140" fmla="*/ 37722 w 4002759"/>
              <a:gd name="connsiteY140" fmla="*/ 1684899 h 1881890"/>
              <a:gd name="connsiteX141" fmla="*/ 41913 w 4002759"/>
              <a:gd name="connsiteY141" fmla="*/ 1663943 h 1881890"/>
              <a:gd name="connsiteX142" fmla="*/ 46105 w 4002759"/>
              <a:gd name="connsiteY142" fmla="*/ 1563352 h 1881890"/>
              <a:gd name="connsiteX143" fmla="*/ 54487 w 4002759"/>
              <a:gd name="connsiteY143" fmla="*/ 1513056 h 1881890"/>
              <a:gd name="connsiteX144" fmla="*/ 58679 w 4002759"/>
              <a:gd name="connsiteY144" fmla="*/ 1445995 h 1881890"/>
              <a:gd name="connsiteX145" fmla="*/ 62870 w 4002759"/>
              <a:gd name="connsiteY145" fmla="*/ 1416656 h 1881890"/>
              <a:gd name="connsiteX146" fmla="*/ 67061 w 4002759"/>
              <a:gd name="connsiteY146" fmla="*/ 1328639 h 1881890"/>
              <a:gd name="connsiteX147" fmla="*/ 79636 w 4002759"/>
              <a:gd name="connsiteY147" fmla="*/ 1207092 h 1881890"/>
              <a:gd name="connsiteX148" fmla="*/ 83827 w 4002759"/>
              <a:gd name="connsiteY148" fmla="*/ 1194518 h 1881890"/>
              <a:gd name="connsiteX149" fmla="*/ 92210 w 4002759"/>
              <a:gd name="connsiteY149" fmla="*/ 993336 h 1881890"/>
              <a:gd name="connsiteX150" fmla="*/ 100592 w 4002759"/>
              <a:gd name="connsiteY150" fmla="*/ 930467 h 1881890"/>
              <a:gd name="connsiteX151" fmla="*/ 104784 w 4002759"/>
              <a:gd name="connsiteY151" fmla="*/ 850832 h 1881890"/>
              <a:gd name="connsiteX152" fmla="*/ 108975 w 4002759"/>
              <a:gd name="connsiteY152" fmla="*/ 792154 h 1881890"/>
              <a:gd name="connsiteX153" fmla="*/ 113167 w 4002759"/>
              <a:gd name="connsiteY153" fmla="*/ 704137 h 1881890"/>
              <a:gd name="connsiteX154" fmla="*/ 104784 w 4002759"/>
              <a:gd name="connsiteY154" fmla="*/ 477807 h 1881890"/>
              <a:gd name="connsiteX155" fmla="*/ 96401 w 4002759"/>
              <a:gd name="connsiteY155" fmla="*/ 444277 h 1881890"/>
              <a:gd name="connsiteX156" fmla="*/ 92210 w 4002759"/>
              <a:gd name="connsiteY156" fmla="*/ 427512 h 1881890"/>
              <a:gd name="connsiteX157" fmla="*/ 88018 w 4002759"/>
              <a:gd name="connsiteY157" fmla="*/ 414938 h 1881890"/>
              <a:gd name="connsiteX158" fmla="*/ 79636 w 4002759"/>
              <a:gd name="connsiteY158" fmla="*/ 381408 h 1881890"/>
              <a:gd name="connsiteX159" fmla="*/ 71253 w 4002759"/>
              <a:gd name="connsiteY159" fmla="*/ 356260 h 1881890"/>
              <a:gd name="connsiteX160" fmla="*/ 62870 w 4002759"/>
              <a:gd name="connsiteY160" fmla="*/ 305964 h 1881890"/>
              <a:gd name="connsiteX161" fmla="*/ 54487 w 4002759"/>
              <a:gd name="connsiteY161" fmla="*/ 255669 h 1881890"/>
              <a:gd name="connsiteX162" fmla="*/ 50296 w 4002759"/>
              <a:gd name="connsiteY162" fmla="*/ 234712 h 1881890"/>
              <a:gd name="connsiteX163" fmla="*/ 41913 w 4002759"/>
              <a:gd name="connsiteY163" fmla="*/ 209565 h 1881890"/>
              <a:gd name="connsiteX164" fmla="*/ 33530 w 4002759"/>
              <a:gd name="connsiteY164" fmla="*/ 184417 h 1881890"/>
              <a:gd name="connsiteX165" fmla="*/ 29339 w 4002759"/>
              <a:gd name="connsiteY165" fmla="*/ 171843 h 1881890"/>
              <a:gd name="connsiteX166" fmla="*/ 25148 w 4002759"/>
              <a:gd name="connsiteY166" fmla="*/ 159269 h 1881890"/>
              <a:gd name="connsiteX167" fmla="*/ 20956 w 4002759"/>
              <a:gd name="connsiteY167" fmla="*/ 138313 h 1881890"/>
              <a:gd name="connsiteX168" fmla="*/ 12574 w 4002759"/>
              <a:gd name="connsiteY168" fmla="*/ 113165 h 1881890"/>
              <a:gd name="connsiteX169" fmla="*/ 0 w 4002759"/>
              <a:gd name="connsiteY169" fmla="*/ 88017 h 188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4002759" h="1881890">
                <a:moveTo>
                  <a:pt x="0" y="88017"/>
                </a:moveTo>
                <a:lnTo>
                  <a:pt x="0" y="88017"/>
                </a:lnTo>
                <a:lnTo>
                  <a:pt x="217951" y="79635"/>
                </a:lnTo>
                <a:cubicBezTo>
                  <a:pt x="230576" y="78820"/>
                  <a:pt x="243037" y="76059"/>
                  <a:pt x="255673" y="75443"/>
                </a:cubicBezTo>
                <a:cubicBezTo>
                  <a:pt x="300350" y="73264"/>
                  <a:pt x="345103" y="73040"/>
                  <a:pt x="389797" y="71252"/>
                </a:cubicBezTo>
                <a:cubicBezTo>
                  <a:pt x="414964" y="70245"/>
                  <a:pt x="440060" y="67545"/>
                  <a:pt x="465242" y="67061"/>
                </a:cubicBezTo>
                <a:lnTo>
                  <a:pt x="825700" y="62869"/>
                </a:lnTo>
                <a:cubicBezTo>
                  <a:pt x="851522" y="61025"/>
                  <a:pt x="902820" y="57741"/>
                  <a:pt x="930484" y="54487"/>
                </a:cubicBezTo>
                <a:cubicBezTo>
                  <a:pt x="938924" y="53494"/>
                  <a:pt x="947271" y="51816"/>
                  <a:pt x="955632" y="50296"/>
                </a:cubicBezTo>
                <a:cubicBezTo>
                  <a:pt x="962641" y="49022"/>
                  <a:pt x="969509" y="46891"/>
                  <a:pt x="976589" y="46104"/>
                </a:cubicBezTo>
                <a:cubicBezTo>
                  <a:pt x="994694" y="44092"/>
                  <a:pt x="1012943" y="43640"/>
                  <a:pt x="1031077" y="41913"/>
                </a:cubicBezTo>
                <a:cubicBezTo>
                  <a:pt x="1042290" y="40845"/>
                  <a:pt x="1053413" y="38966"/>
                  <a:pt x="1064608" y="37722"/>
                </a:cubicBezTo>
                <a:cubicBezTo>
                  <a:pt x="1099837" y="33808"/>
                  <a:pt x="1120597" y="32357"/>
                  <a:pt x="1156818" y="29339"/>
                </a:cubicBezTo>
                <a:lnTo>
                  <a:pt x="1181966" y="25148"/>
                </a:lnTo>
                <a:cubicBezTo>
                  <a:pt x="1191730" y="23646"/>
                  <a:pt x="1201561" y="22581"/>
                  <a:pt x="1211306" y="20957"/>
                </a:cubicBezTo>
                <a:cubicBezTo>
                  <a:pt x="1242938" y="15685"/>
                  <a:pt x="1222443" y="17236"/>
                  <a:pt x="1257411" y="12574"/>
                </a:cubicBezTo>
                <a:cubicBezTo>
                  <a:pt x="1269951" y="10902"/>
                  <a:pt x="1282568" y="9861"/>
                  <a:pt x="1295133" y="8383"/>
                </a:cubicBezTo>
                <a:cubicBezTo>
                  <a:pt x="1306320" y="7067"/>
                  <a:pt x="1317439" y="5126"/>
                  <a:pt x="1328664" y="4191"/>
                </a:cubicBezTo>
                <a:cubicBezTo>
                  <a:pt x="1350984" y="2331"/>
                  <a:pt x="1373372" y="1397"/>
                  <a:pt x="1395726" y="0"/>
                </a:cubicBezTo>
                <a:cubicBezTo>
                  <a:pt x="1423669" y="1397"/>
                  <a:pt x="1451682" y="1767"/>
                  <a:pt x="1479554" y="4191"/>
                </a:cubicBezTo>
                <a:cubicBezTo>
                  <a:pt x="1483956" y="4574"/>
                  <a:pt x="1487740" y="7867"/>
                  <a:pt x="1492128" y="8383"/>
                </a:cubicBezTo>
                <a:cubicBezTo>
                  <a:pt x="1511603" y="10674"/>
                  <a:pt x="1531247" y="11177"/>
                  <a:pt x="1550807" y="12574"/>
                </a:cubicBezTo>
                <a:cubicBezTo>
                  <a:pt x="1557793" y="16765"/>
                  <a:pt x="1564643" y="21192"/>
                  <a:pt x="1571764" y="25148"/>
                </a:cubicBezTo>
                <a:cubicBezTo>
                  <a:pt x="1577226" y="28182"/>
                  <a:pt x="1583104" y="30430"/>
                  <a:pt x="1588529" y="33530"/>
                </a:cubicBezTo>
                <a:cubicBezTo>
                  <a:pt x="1611281" y="46531"/>
                  <a:pt x="1590622" y="38420"/>
                  <a:pt x="1613677" y="46104"/>
                </a:cubicBezTo>
                <a:cubicBezTo>
                  <a:pt x="1622060" y="51692"/>
                  <a:pt x="1629815" y="58363"/>
                  <a:pt x="1638826" y="62869"/>
                </a:cubicBezTo>
                <a:cubicBezTo>
                  <a:pt x="1676309" y="81611"/>
                  <a:pt x="1660502" y="75684"/>
                  <a:pt x="1684931" y="83826"/>
                </a:cubicBezTo>
                <a:cubicBezTo>
                  <a:pt x="1693314" y="92209"/>
                  <a:pt x="1702966" y="99490"/>
                  <a:pt x="1710079" y="108974"/>
                </a:cubicBezTo>
                <a:cubicBezTo>
                  <a:pt x="1714270" y="114562"/>
                  <a:pt x="1717954" y="120570"/>
                  <a:pt x="1722653" y="125739"/>
                </a:cubicBezTo>
                <a:cubicBezTo>
                  <a:pt x="1731957" y="135973"/>
                  <a:pt x="1742213" y="145298"/>
                  <a:pt x="1751993" y="155078"/>
                </a:cubicBezTo>
                <a:cubicBezTo>
                  <a:pt x="1756184" y="159269"/>
                  <a:pt x="1761010" y="162910"/>
                  <a:pt x="1764567" y="167652"/>
                </a:cubicBezTo>
                <a:cubicBezTo>
                  <a:pt x="1768758" y="173240"/>
                  <a:pt x="1772202" y="179478"/>
                  <a:pt x="1777141" y="184417"/>
                </a:cubicBezTo>
                <a:cubicBezTo>
                  <a:pt x="1782080" y="189356"/>
                  <a:pt x="1788967" y="192052"/>
                  <a:pt x="1793906" y="196991"/>
                </a:cubicBezTo>
                <a:cubicBezTo>
                  <a:pt x="1797468" y="200553"/>
                  <a:pt x="1798727" y="206003"/>
                  <a:pt x="1802289" y="209565"/>
                </a:cubicBezTo>
                <a:cubicBezTo>
                  <a:pt x="1835075" y="242350"/>
                  <a:pt x="1810621" y="216953"/>
                  <a:pt x="1835820" y="230521"/>
                </a:cubicBezTo>
                <a:cubicBezTo>
                  <a:pt x="1850166" y="238245"/>
                  <a:pt x="1864177" y="246631"/>
                  <a:pt x="1877734" y="255669"/>
                </a:cubicBezTo>
                <a:cubicBezTo>
                  <a:pt x="1886117" y="261257"/>
                  <a:pt x="1895758" y="265310"/>
                  <a:pt x="1902882" y="272434"/>
                </a:cubicBezTo>
                <a:cubicBezTo>
                  <a:pt x="1915117" y="284669"/>
                  <a:pt x="1932291" y="304608"/>
                  <a:pt x="1948987" y="314347"/>
                </a:cubicBezTo>
                <a:cubicBezTo>
                  <a:pt x="1959781" y="320643"/>
                  <a:pt x="1971668" y="324912"/>
                  <a:pt x="1982518" y="331112"/>
                </a:cubicBezTo>
                <a:cubicBezTo>
                  <a:pt x="1991265" y="336110"/>
                  <a:pt x="1999086" y="342597"/>
                  <a:pt x="2007666" y="347877"/>
                </a:cubicBezTo>
                <a:cubicBezTo>
                  <a:pt x="2017259" y="353780"/>
                  <a:pt x="2027413" y="358739"/>
                  <a:pt x="2037006" y="364642"/>
                </a:cubicBezTo>
                <a:cubicBezTo>
                  <a:pt x="2045586" y="369922"/>
                  <a:pt x="2053654" y="375999"/>
                  <a:pt x="2062154" y="381408"/>
                </a:cubicBezTo>
                <a:cubicBezTo>
                  <a:pt x="2069027" y="385782"/>
                  <a:pt x="2076482" y="389246"/>
                  <a:pt x="2083111" y="393981"/>
                </a:cubicBezTo>
                <a:cubicBezTo>
                  <a:pt x="2096073" y="403240"/>
                  <a:pt x="2108307" y="413478"/>
                  <a:pt x="2120833" y="423320"/>
                </a:cubicBezTo>
                <a:cubicBezTo>
                  <a:pt x="2127867" y="428847"/>
                  <a:pt x="2134119" y="435484"/>
                  <a:pt x="2141790" y="440086"/>
                </a:cubicBezTo>
                <a:cubicBezTo>
                  <a:pt x="2148776" y="444277"/>
                  <a:pt x="2156049" y="448022"/>
                  <a:pt x="2162747" y="452659"/>
                </a:cubicBezTo>
                <a:cubicBezTo>
                  <a:pt x="2174234" y="460611"/>
                  <a:pt x="2185101" y="469424"/>
                  <a:pt x="2196278" y="477807"/>
                </a:cubicBezTo>
                <a:cubicBezTo>
                  <a:pt x="2201866" y="481998"/>
                  <a:pt x="2207150" y="486631"/>
                  <a:pt x="2213043" y="490381"/>
                </a:cubicBezTo>
                <a:lnTo>
                  <a:pt x="2259149" y="519720"/>
                </a:lnTo>
                <a:cubicBezTo>
                  <a:pt x="2266057" y="524037"/>
                  <a:pt x="2273588" y="527406"/>
                  <a:pt x="2280105" y="532294"/>
                </a:cubicBezTo>
                <a:cubicBezTo>
                  <a:pt x="2285694" y="536485"/>
                  <a:pt x="2290881" y="541274"/>
                  <a:pt x="2296871" y="544868"/>
                </a:cubicBezTo>
                <a:cubicBezTo>
                  <a:pt x="2304908" y="549690"/>
                  <a:pt x="2313826" y="552891"/>
                  <a:pt x="2322019" y="557442"/>
                </a:cubicBezTo>
                <a:cubicBezTo>
                  <a:pt x="2338986" y="566868"/>
                  <a:pt x="2355518" y="577056"/>
                  <a:pt x="2372316" y="586781"/>
                </a:cubicBezTo>
                <a:cubicBezTo>
                  <a:pt x="2382064" y="592424"/>
                  <a:pt x="2391302" y="599109"/>
                  <a:pt x="2401655" y="603546"/>
                </a:cubicBezTo>
                <a:cubicBezTo>
                  <a:pt x="2424153" y="613188"/>
                  <a:pt x="2443003" y="620586"/>
                  <a:pt x="2464526" y="632885"/>
                </a:cubicBezTo>
                <a:cubicBezTo>
                  <a:pt x="2478248" y="640726"/>
                  <a:pt x="2498562" y="655687"/>
                  <a:pt x="2510631" y="666415"/>
                </a:cubicBezTo>
                <a:cubicBezTo>
                  <a:pt x="2516538" y="671666"/>
                  <a:pt x="2521448" y="677977"/>
                  <a:pt x="2527396" y="683181"/>
                </a:cubicBezTo>
                <a:cubicBezTo>
                  <a:pt x="2532653" y="687781"/>
                  <a:pt x="2539222" y="690815"/>
                  <a:pt x="2544162" y="695754"/>
                </a:cubicBezTo>
                <a:cubicBezTo>
                  <a:pt x="2549102" y="700694"/>
                  <a:pt x="2551796" y="707580"/>
                  <a:pt x="2556736" y="712520"/>
                </a:cubicBezTo>
                <a:cubicBezTo>
                  <a:pt x="2561675" y="717459"/>
                  <a:pt x="2568197" y="720547"/>
                  <a:pt x="2573501" y="725093"/>
                </a:cubicBezTo>
                <a:cubicBezTo>
                  <a:pt x="2605429" y="752459"/>
                  <a:pt x="2565530" y="721313"/>
                  <a:pt x="2598650" y="754432"/>
                </a:cubicBezTo>
                <a:cubicBezTo>
                  <a:pt x="2602212" y="757994"/>
                  <a:pt x="2607033" y="760021"/>
                  <a:pt x="2611224" y="762815"/>
                </a:cubicBezTo>
                <a:cubicBezTo>
                  <a:pt x="2634891" y="802259"/>
                  <a:pt x="2610749" y="765863"/>
                  <a:pt x="2644755" y="804728"/>
                </a:cubicBezTo>
                <a:cubicBezTo>
                  <a:pt x="2685586" y="851393"/>
                  <a:pt x="2615259" y="779427"/>
                  <a:pt x="2665712" y="829876"/>
                </a:cubicBezTo>
                <a:cubicBezTo>
                  <a:pt x="2668506" y="835464"/>
                  <a:pt x="2670138" y="841805"/>
                  <a:pt x="2674094" y="846641"/>
                </a:cubicBezTo>
                <a:cubicBezTo>
                  <a:pt x="2693178" y="869965"/>
                  <a:pt x="2701008" y="875800"/>
                  <a:pt x="2724391" y="888554"/>
                </a:cubicBezTo>
                <a:cubicBezTo>
                  <a:pt x="2732619" y="893042"/>
                  <a:pt x="2741311" y="896640"/>
                  <a:pt x="2749539" y="901128"/>
                </a:cubicBezTo>
                <a:cubicBezTo>
                  <a:pt x="2756691" y="905029"/>
                  <a:pt x="2763008" y="910493"/>
                  <a:pt x="2770496" y="913702"/>
                </a:cubicBezTo>
                <a:cubicBezTo>
                  <a:pt x="2782678" y="918923"/>
                  <a:pt x="2795808" y="921621"/>
                  <a:pt x="2808218" y="926275"/>
                </a:cubicBezTo>
                <a:cubicBezTo>
                  <a:pt x="2818181" y="930011"/>
                  <a:pt x="2827897" y="934390"/>
                  <a:pt x="2837558" y="938849"/>
                </a:cubicBezTo>
                <a:cubicBezTo>
                  <a:pt x="2846068" y="942776"/>
                  <a:pt x="2854196" y="947496"/>
                  <a:pt x="2862706" y="951423"/>
                </a:cubicBezTo>
                <a:cubicBezTo>
                  <a:pt x="2872367" y="955882"/>
                  <a:pt x="2882984" y="958421"/>
                  <a:pt x="2892046" y="963997"/>
                </a:cubicBezTo>
                <a:cubicBezTo>
                  <a:pt x="2901339" y="969716"/>
                  <a:pt x="2908115" y="978900"/>
                  <a:pt x="2917194" y="984953"/>
                </a:cubicBezTo>
                <a:cubicBezTo>
                  <a:pt x="2936532" y="997845"/>
                  <a:pt x="2954566" y="1000631"/>
                  <a:pt x="2975873" y="1010101"/>
                </a:cubicBezTo>
                <a:cubicBezTo>
                  <a:pt x="2990147" y="1016445"/>
                  <a:pt x="3003208" y="1025451"/>
                  <a:pt x="3017787" y="1031058"/>
                </a:cubicBezTo>
                <a:cubicBezTo>
                  <a:pt x="3039646" y="1039465"/>
                  <a:pt x="3062920" y="1043791"/>
                  <a:pt x="3084849" y="1052014"/>
                </a:cubicBezTo>
                <a:cubicBezTo>
                  <a:pt x="3096550" y="1056402"/>
                  <a:pt x="3106961" y="1063704"/>
                  <a:pt x="3118380" y="1068779"/>
                </a:cubicBezTo>
                <a:cubicBezTo>
                  <a:pt x="3143604" y="1079990"/>
                  <a:pt x="3162649" y="1084443"/>
                  <a:pt x="3185442" y="1098118"/>
                </a:cubicBezTo>
                <a:cubicBezTo>
                  <a:pt x="3199113" y="1106320"/>
                  <a:pt x="3203470" y="1110212"/>
                  <a:pt x="3210590" y="1123266"/>
                </a:cubicBezTo>
                <a:cubicBezTo>
                  <a:pt x="3216574" y="1134236"/>
                  <a:pt x="3217597" y="1148990"/>
                  <a:pt x="3227355" y="1156796"/>
                </a:cubicBezTo>
                <a:cubicBezTo>
                  <a:pt x="3234341" y="1162385"/>
                  <a:pt x="3241692" y="1167544"/>
                  <a:pt x="3248312" y="1173562"/>
                </a:cubicBezTo>
                <a:cubicBezTo>
                  <a:pt x="3263200" y="1187097"/>
                  <a:pt x="3270593" y="1201857"/>
                  <a:pt x="3290226" y="1207092"/>
                </a:cubicBezTo>
                <a:cubicBezTo>
                  <a:pt x="3305319" y="1211117"/>
                  <a:pt x="3320963" y="1212680"/>
                  <a:pt x="3336331" y="1215474"/>
                </a:cubicBezTo>
                <a:cubicBezTo>
                  <a:pt x="3341919" y="1218268"/>
                  <a:pt x="3347738" y="1220642"/>
                  <a:pt x="3353096" y="1223857"/>
                </a:cubicBezTo>
                <a:cubicBezTo>
                  <a:pt x="3361735" y="1229040"/>
                  <a:pt x="3369234" y="1236116"/>
                  <a:pt x="3378245" y="1240622"/>
                </a:cubicBezTo>
                <a:cubicBezTo>
                  <a:pt x="3383833" y="1243416"/>
                  <a:pt x="3389652" y="1245790"/>
                  <a:pt x="3395010" y="1249005"/>
                </a:cubicBezTo>
                <a:cubicBezTo>
                  <a:pt x="3403649" y="1254188"/>
                  <a:pt x="3411147" y="1261265"/>
                  <a:pt x="3420158" y="1265770"/>
                </a:cubicBezTo>
                <a:cubicBezTo>
                  <a:pt x="3431335" y="1271358"/>
                  <a:pt x="3443292" y="1275603"/>
                  <a:pt x="3453689" y="1282535"/>
                </a:cubicBezTo>
                <a:cubicBezTo>
                  <a:pt x="3457880" y="1285329"/>
                  <a:pt x="3462393" y="1287693"/>
                  <a:pt x="3466263" y="1290918"/>
                </a:cubicBezTo>
                <a:cubicBezTo>
                  <a:pt x="3480168" y="1302505"/>
                  <a:pt x="3475802" y="1304069"/>
                  <a:pt x="3491412" y="1311874"/>
                </a:cubicBezTo>
                <a:cubicBezTo>
                  <a:pt x="3498141" y="1315239"/>
                  <a:pt x="3505639" y="1316892"/>
                  <a:pt x="3512368" y="1320257"/>
                </a:cubicBezTo>
                <a:cubicBezTo>
                  <a:pt x="3519654" y="1323900"/>
                  <a:pt x="3526204" y="1328875"/>
                  <a:pt x="3533325" y="1332831"/>
                </a:cubicBezTo>
                <a:cubicBezTo>
                  <a:pt x="3553951" y="1344289"/>
                  <a:pt x="3547745" y="1339239"/>
                  <a:pt x="3571048" y="1349596"/>
                </a:cubicBezTo>
                <a:cubicBezTo>
                  <a:pt x="3576757" y="1352133"/>
                  <a:pt x="3582388" y="1354878"/>
                  <a:pt x="3587813" y="1357978"/>
                </a:cubicBezTo>
                <a:cubicBezTo>
                  <a:pt x="3592187" y="1360477"/>
                  <a:pt x="3595881" y="1364108"/>
                  <a:pt x="3600387" y="1366361"/>
                </a:cubicBezTo>
                <a:cubicBezTo>
                  <a:pt x="3616172" y="1374254"/>
                  <a:pt x="3622100" y="1374933"/>
                  <a:pt x="3638110" y="1378935"/>
                </a:cubicBezTo>
                <a:cubicBezTo>
                  <a:pt x="3643698" y="1381729"/>
                  <a:pt x="3649518" y="1384102"/>
                  <a:pt x="3654875" y="1387317"/>
                </a:cubicBezTo>
                <a:cubicBezTo>
                  <a:pt x="3663514" y="1392500"/>
                  <a:pt x="3671012" y="1399578"/>
                  <a:pt x="3680023" y="1404083"/>
                </a:cubicBezTo>
                <a:cubicBezTo>
                  <a:pt x="3691200" y="1409671"/>
                  <a:pt x="3701120" y="1419605"/>
                  <a:pt x="3713554" y="1420848"/>
                </a:cubicBezTo>
                <a:lnTo>
                  <a:pt x="3797382" y="1429230"/>
                </a:lnTo>
                <a:cubicBezTo>
                  <a:pt x="3812346" y="1435216"/>
                  <a:pt x="3821403" y="1438166"/>
                  <a:pt x="3835104" y="1445995"/>
                </a:cubicBezTo>
                <a:cubicBezTo>
                  <a:pt x="3839478" y="1448494"/>
                  <a:pt x="3843808" y="1451153"/>
                  <a:pt x="3847678" y="1454378"/>
                </a:cubicBezTo>
                <a:cubicBezTo>
                  <a:pt x="3852232" y="1458173"/>
                  <a:pt x="3856394" y="1462452"/>
                  <a:pt x="3860252" y="1466952"/>
                </a:cubicBezTo>
                <a:cubicBezTo>
                  <a:pt x="3871833" y="1480463"/>
                  <a:pt x="3874375" y="1489613"/>
                  <a:pt x="3889592" y="1500482"/>
                </a:cubicBezTo>
                <a:cubicBezTo>
                  <a:pt x="3893187" y="1503050"/>
                  <a:pt x="3898105" y="1502934"/>
                  <a:pt x="3902166" y="1504674"/>
                </a:cubicBezTo>
                <a:cubicBezTo>
                  <a:pt x="3907909" y="1507135"/>
                  <a:pt x="3913130" y="1510736"/>
                  <a:pt x="3918931" y="1513056"/>
                </a:cubicBezTo>
                <a:cubicBezTo>
                  <a:pt x="3927135" y="1516338"/>
                  <a:pt x="3944080" y="1521439"/>
                  <a:pt x="3944080" y="1521439"/>
                </a:cubicBezTo>
                <a:cubicBezTo>
                  <a:pt x="3962701" y="1546267"/>
                  <a:pt x="3952776" y="1532387"/>
                  <a:pt x="3973419" y="1563352"/>
                </a:cubicBezTo>
                <a:lnTo>
                  <a:pt x="3981802" y="1575926"/>
                </a:lnTo>
                <a:cubicBezTo>
                  <a:pt x="3984596" y="1580117"/>
                  <a:pt x="3987932" y="1583994"/>
                  <a:pt x="3990185" y="1588499"/>
                </a:cubicBezTo>
                <a:cubicBezTo>
                  <a:pt x="3999452" y="1607032"/>
                  <a:pt x="3994150" y="1600847"/>
                  <a:pt x="4002759" y="1609456"/>
                </a:cubicBezTo>
                <a:lnTo>
                  <a:pt x="3675832" y="1839977"/>
                </a:lnTo>
                <a:lnTo>
                  <a:pt x="3646492" y="1839977"/>
                </a:lnTo>
                <a:lnTo>
                  <a:pt x="3449498" y="1848359"/>
                </a:lnTo>
                <a:cubicBezTo>
                  <a:pt x="3439642" y="1849039"/>
                  <a:pt x="3429993" y="1851614"/>
                  <a:pt x="3420158" y="1852551"/>
                </a:cubicBezTo>
                <a:cubicBezTo>
                  <a:pt x="3405143" y="1853981"/>
                  <a:pt x="3305661" y="1860495"/>
                  <a:pt x="3294417" y="1860933"/>
                </a:cubicBezTo>
                <a:lnTo>
                  <a:pt x="3038744" y="1869316"/>
                </a:lnTo>
                <a:lnTo>
                  <a:pt x="2917194" y="1873507"/>
                </a:lnTo>
                <a:cubicBezTo>
                  <a:pt x="2630408" y="1880254"/>
                  <a:pt x="2377405" y="1879817"/>
                  <a:pt x="2078920" y="1881890"/>
                </a:cubicBezTo>
                <a:lnTo>
                  <a:pt x="1819055" y="1877698"/>
                </a:lnTo>
                <a:cubicBezTo>
                  <a:pt x="1799452" y="1877182"/>
                  <a:pt x="1779963" y="1874440"/>
                  <a:pt x="1760375" y="1873507"/>
                </a:cubicBezTo>
                <a:cubicBezTo>
                  <a:pt x="1721275" y="1871645"/>
                  <a:pt x="1682121" y="1871093"/>
                  <a:pt x="1643017" y="1869316"/>
                </a:cubicBezTo>
                <a:cubicBezTo>
                  <a:pt x="1620642" y="1868299"/>
                  <a:pt x="1598315" y="1866415"/>
                  <a:pt x="1575955" y="1865125"/>
                </a:cubicBezTo>
                <a:lnTo>
                  <a:pt x="1425066" y="1856742"/>
                </a:lnTo>
                <a:cubicBezTo>
                  <a:pt x="1265591" y="1839022"/>
                  <a:pt x="1443966" y="1857521"/>
                  <a:pt x="1207114" y="1839977"/>
                </a:cubicBezTo>
                <a:cubicBezTo>
                  <a:pt x="1112497" y="1832969"/>
                  <a:pt x="1138233" y="1831188"/>
                  <a:pt x="1047842" y="1823212"/>
                </a:cubicBezTo>
                <a:cubicBezTo>
                  <a:pt x="1025531" y="1821243"/>
                  <a:pt x="1003128" y="1820510"/>
                  <a:pt x="980780" y="1819020"/>
                </a:cubicBezTo>
                <a:lnTo>
                  <a:pt x="922101" y="1814829"/>
                </a:lnTo>
                <a:cubicBezTo>
                  <a:pt x="906733" y="1812035"/>
                  <a:pt x="891496" y="1808384"/>
                  <a:pt x="875996" y="1806447"/>
                </a:cubicBezTo>
                <a:cubicBezTo>
                  <a:pt x="784408" y="1794999"/>
                  <a:pt x="852831" y="1808331"/>
                  <a:pt x="796360" y="1798064"/>
                </a:cubicBezTo>
                <a:cubicBezTo>
                  <a:pt x="789351" y="1796790"/>
                  <a:pt x="782345" y="1795475"/>
                  <a:pt x="775403" y="1793873"/>
                </a:cubicBezTo>
                <a:cubicBezTo>
                  <a:pt x="764177" y="1791282"/>
                  <a:pt x="753277" y="1787119"/>
                  <a:pt x="741872" y="1785490"/>
                </a:cubicBezTo>
                <a:cubicBezTo>
                  <a:pt x="732092" y="1784093"/>
                  <a:pt x="722411" y="1781452"/>
                  <a:pt x="712533" y="1781299"/>
                </a:cubicBezTo>
                <a:lnTo>
                  <a:pt x="201185" y="1777107"/>
                </a:lnTo>
                <a:cubicBezTo>
                  <a:pt x="193216" y="1775513"/>
                  <a:pt x="176245" y="1773021"/>
                  <a:pt x="167654" y="1768725"/>
                </a:cubicBezTo>
                <a:cubicBezTo>
                  <a:pt x="163148" y="1766472"/>
                  <a:pt x="159271" y="1763136"/>
                  <a:pt x="155080" y="1760342"/>
                </a:cubicBezTo>
                <a:cubicBezTo>
                  <a:pt x="153096" y="1754390"/>
                  <a:pt x="149007" y="1738446"/>
                  <a:pt x="142506" y="1735195"/>
                </a:cubicBezTo>
                <a:cubicBezTo>
                  <a:pt x="135762" y="1731823"/>
                  <a:pt x="99435" y="1724904"/>
                  <a:pt x="88018" y="1722621"/>
                </a:cubicBezTo>
                <a:cubicBezTo>
                  <a:pt x="82430" y="1714238"/>
                  <a:pt x="80811" y="1700659"/>
                  <a:pt x="71253" y="1697473"/>
                </a:cubicBezTo>
                <a:cubicBezTo>
                  <a:pt x="67062" y="1696076"/>
                  <a:pt x="62927" y="1694496"/>
                  <a:pt x="58679" y="1693282"/>
                </a:cubicBezTo>
                <a:cubicBezTo>
                  <a:pt x="39063" y="1687677"/>
                  <a:pt x="46307" y="1693484"/>
                  <a:pt x="37722" y="1684899"/>
                </a:cubicBezTo>
                <a:lnTo>
                  <a:pt x="41913" y="1663943"/>
                </a:lnTo>
                <a:cubicBezTo>
                  <a:pt x="43310" y="1630413"/>
                  <a:pt x="43318" y="1596796"/>
                  <a:pt x="46105" y="1563352"/>
                </a:cubicBezTo>
                <a:cubicBezTo>
                  <a:pt x="47516" y="1546414"/>
                  <a:pt x="54487" y="1513056"/>
                  <a:pt x="54487" y="1513056"/>
                </a:cubicBezTo>
                <a:cubicBezTo>
                  <a:pt x="55884" y="1490702"/>
                  <a:pt x="56739" y="1468308"/>
                  <a:pt x="58679" y="1445995"/>
                </a:cubicBezTo>
                <a:cubicBezTo>
                  <a:pt x="59535" y="1436153"/>
                  <a:pt x="62166" y="1426510"/>
                  <a:pt x="62870" y="1416656"/>
                </a:cubicBezTo>
                <a:cubicBezTo>
                  <a:pt x="64963" y="1387358"/>
                  <a:pt x="65149" y="1357949"/>
                  <a:pt x="67061" y="1328639"/>
                </a:cubicBezTo>
                <a:cubicBezTo>
                  <a:pt x="70527" y="1275489"/>
                  <a:pt x="67828" y="1248417"/>
                  <a:pt x="79636" y="1207092"/>
                </a:cubicBezTo>
                <a:cubicBezTo>
                  <a:pt x="80850" y="1202844"/>
                  <a:pt x="82430" y="1198709"/>
                  <a:pt x="83827" y="1194518"/>
                </a:cubicBezTo>
                <a:cubicBezTo>
                  <a:pt x="95085" y="1093191"/>
                  <a:pt x="83178" y="1210084"/>
                  <a:pt x="92210" y="993336"/>
                </a:cubicBezTo>
                <a:cubicBezTo>
                  <a:pt x="93065" y="972815"/>
                  <a:pt x="97192" y="950866"/>
                  <a:pt x="100592" y="930467"/>
                </a:cubicBezTo>
                <a:cubicBezTo>
                  <a:pt x="101989" y="903922"/>
                  <a:pt x="103176" y="877365"/>
                  <a:pt x="104784" y="850832"/>
                </a:cubicBezTo>
                <a:cubicBezTo>
                  <a:pt x="105970" y="831259"/>
                  <a:pt x="107856" y="811731"/>
                  <a:pt x="108975" y="792154"/>
                </a:cubicBezTo>
                <a:cubicBezTo>
                  <a:pt x="110651" y="762830"/>
                  <a:pt x="111770" y="733476"/>
                  <a:pt x="113167" y="704137"/>
                </a:cubicBezTo>
                <a:cubicBezTo>
                  <a:pt x="113034" y="697887"/>
                  <a:pt x="117621" y="541989"/>
                  <a:pt x="104784" y="477807"/>
                </a:cubicBezTo>
                <a:cubicBezTo>
                  <a:pt x="102525" y="466510"/>
                  <a:pt x="99195" y="455454"/>
                  <a:pt x="96401" y="444277"/>
                </a:cubicBezTo>
                <a:cubicBezTo>
                  <a:pt x="95004" y="438689"/>
                  <a:pt x="94032" y="432977"/>
                  <a:pt x="92210" y="427512"/>
                </a:cubicBezTo>
                <a:cubicBezTo>
                  <a:pt x="90813" y="423321"/>
                  <a:pt x="89181" y="419200"/>
                  <a:pt x="88018" y="414938"/>
                </a:cubicBezTo>
                <a:cubicBezTo>
                  <a:pt x="84987" y="403823"/>
                  <a:pt x="83279" y="392337"/>
                  <a:pt x="79636" y="381408"/>
                </a:cubicBezTo>
                <a:lnTo>
                  <a:pt x="71253" y="356260"/>
                </a:lnTo>
                <a:cubicBezTo>
                  <a:pt x="61804" y="290128"/>
                  <a:pt x="72063" y="358055"/>
                  <a:pt x="62870" y="305964"/>
                </a:cubicBezTo>
                <a:cubicBezTo>
                  <a:pt x="59916" y="289226"/>
                  <a:pt x="57820" y="272335"/>
                  <a:pt x="54487" y="255669"/>
                </a:cubicBezTo>
                <a:cubicBezTo>
                  <a:pt x="53090" y="248683"/>
                  <a:pt x="52170" y="241585"/>
                  <a:pt x="50296" y="234712"/>
                </a:cubicBezTo>
                <a:cubicBezTo>
                  <a:pt x="47971" y="226188"/>
                  <a:pt x="44707" y="217947"/>
                  <a:pt x="41913" y="209565"/>
                </a:cubicBezTo>
                <a:lnTo>
                  <a:pt x="33530" y="184417"/>
                </a:lnTo>
                <a:lnTo>
                  <a:pt x="29339" y="171843"/>
                </a:lnTo>
                <a:cubicBezTo>
                  <a:pt x="27942" y="167652"/>
                  <a:pt x="26015" y="163601"/>
                  <a:pt x="25148" y="159269"/>
                </a:cubicBezTo>
                <a:cubicBezTo>
                  <a:pt x="23751" y="152284"/>
                  <a:pt x="22830" y="145186"/>
                  <a:pt x="20956" y="138313"/>
                </a:cubicBezTo>
                <a:cubicBezTo>
                  <a:pt x="18631" y="129788"/>
                  <a:pt x="15368" y="121548"/>
                  <a:pt x="12574" y="113165"/>
                </a:cubicBezTo>
                <a:cubicBezTo>
                  <a:pt x="7940" y="99263"/>
                  <a:pt x="8382" y="105010"/>
                  <a:pt x="0" y="88017"/>
                </a:cubicBezTo>
                <a:close/>
              </a:path>
            </a:pathLst>
          </a:custGeom>
          <a:solidFill>
            <a:srgbClr val="E3BECA">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Scan-150405-000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2425" y="3915188"/>
            <a:ext cx="3661129" cy="2465602"/>
          </a:xfrm>
          <a:prstGeom prst="rect">
            <a:avLst/>
          </a:prstGeom>
        </p:spPr>
      </p:pic>
      <p:sp>
        <p:nvSpPr>
          <p:cNvPr id="8" name="TextBox 7"/>
          <p:cNvSpPr txBox="1"/>
          <p:nvPr/>
        </p:nvSpPr>
        <p:spPr>
          <a:xfrm>
            <a:off x="5714312" y="1013266"/>
            <a:ext cx="1211541" cy="830997"/>
          </a:xfrm>
          <a:prstGeom prst="rect">
            <a:avLst/>
          </a:prstGeom>
          <a:noFill/>
          <a:ln>
            <a:noFill/>
          </a:ln>
        </p:spPr>
        <p:txBody>
          <a:bodyPr wrap="square" rtlCol="0">
            <a:spAutoFit/>
          </a:bodyPr>
          <a:lstStyle/>
          <a:p>
            <a:r>
              <a:rPr lang="en-US" sz="1200" dirty="0" smtClean="0">
                <a:solidFill>
                  <a:schemeClr val="bg1"/>
                </a:solidFill>
              </a:rPr>
              <a:t>Existing Cancer Center Froedtert Hospital</a:t>
            </a:r>
            <a:endParaRPr lang="en-US" sz="1200" dirty="0">
              <a:solidFill>
                <a:schemeClr val="bg1"/>
              </a:solidFill>
            </a:endParaRPr>
          </a:p>
        </p:txBody>
      </p:sp>
      <p:sp>
        <p:nvSpPr>
          <p:cNvPr id="20" name="TextBox 19"/>
          <p:cNvSpPr txBox="1"/>
          <p:nvPr/>
        </p:nvSpPr>
        <p:spPr>
          <a:xfrm>
            <a:off x="5874410" y="3728756"/>
            <a:ext cx="1091348" cy="276999"/>
          </a:xfrm>
          <a:prstGeom prst="rect">
            <a:avLst/>
          </a:prstGeom>
          <a:noFill/>
          <a:ln>
            <a:noFill/>
          </a:ln>
        </p:spPr>
        <p:txBody>
          <a:bodyPr wrap="square" rtlCol="0">
            <a:spAutoFit/>
          </a:bodyPr>
          <a:lstStyle/>
          <a:p>
            <a:r>
              <a:rPr lang="en-US" sz="1200" dirty="0" smtClean="0">
                <a:solidFill>
                  <a:schemeClr val="bg1"/>
                </a:solidFill>
              </a:rPr>
              <a:t>View East</a:t>
            </a:r>
            <a:endParaRPr lang="en-US" sz="1200" dirty="0">
              <a:solidFill>
                <a:schemeClr val="bg1"/>
              </a:solidFill>
            </a:endParaRPr>
          </a:p>
        </p:txBody>
      </p:sp>
      <p:sp>
        <p:nvSpPr>
          <p:cNvPr id="21" name="TextBox 20"/>
          <p:cNvSpPr txBox="1"/>
          <p:nvPr/>
        </p:nvSpPr>
        <p:spPr>
          <a:xfrm>
            <a:off x="338749" y="3958125"/>
            <a:ext cx="1091348" cy="276999"/>
          </a:xfrm>
          <a:prstGeom prst="rect">
            <a:avLst/>
          </a:prstGeom>
          <a:noFill/>
          <a:ln>
            <a:noFill/>
          </a:ln>
        </p:spPr>
        <p:txBody>
          <a:bodyPr wrap="square" rtlCol="0">
            <a:spAutoFit/>
          </a:bodyPr>
          <a:lstStyle/>
          <a:p>
            <a:r>
              <a:rPr lang="en-US" sz="1200" dirty="0" smtClean="0">
                <a:solidFill>
                  <a:schemeClr val="bg1"/>
                </a:solidFill>
              </a:rPr>
              <a:t>View West</a:t>
            </a:r>
            <a:endParaRPr lang="en-US" sz="1200" dirty="0">
              <a:solidFill>
                <a:schemeClr val="bg1"/>
              </a:solidFill>
            </a:endParaRPr>
          </a:p>
        </p:txBody>
      </p:sp>
      <p:sp>
        <p:nvSpPr>
          <p:cNvPr id="22" name="Freeform 21"/>
          <p:cNvSpPr/>
          <p:nvPr/>
        </p:nvSpPr>
        <p:spPr>
          <a:xfrm>
            <a:off x="1770303" y="2101267"/>
            <a:ext cx="562406" cy="700430"/>
          </a:xfrm>
          <a:custGeom>
            <a:avLst/>
            <a:gdLst>
              <a:gd name="connsiteX0" fmla="*/ 123152 w 547367"/>
              <a:gd name="connsiteY0" fmla="*/ 15400 h 700430"/>
              <a:gd name="connsiteX1" fmla="*/ 123152 w 547367"/>
              <a:gd name="connsiteY1" fmla="*/ 15400 h 700430"/>
              <a:gd name="connsiteX2" fmla="*/ 415636 w 547367"/>
              <a:gd name="connsiteY2" fmla="*/ 7703 h 700430"/>
              <a:gd name="connsiteX3" fmla="*/ 508000 w 547367"/>
              <a:gd name="connsiteY3" fmla="*/ 6 h 700430"/>
              <a:gd name="connsiteX4" fmla="*/ 515697 w 547367"/>
              <a:gd name="connsiteY4" fmla="*/ 6 h 700430"/>
              <a:gd name="connsiteX5" fmla="*/ 523394 w 547367"/>
              <a:gd name="connsiteY5" fmla="*/ 69278 h 700430"/>
              <a:gd name="connsiteX6" fmla="*/ 531091 w 547367"/>
              <a:gd name="connsiteY6" fmla="*/ 123157 h 700430"/>
              <a:gd name="connsiteX7" fmla="*/ 538788 w 547367"/>
              <a:gd name="connsiteY7" fmla="*/ 461824 h 700430"/>
              <a:gd name="connsiteX8" fmla="*/ 546485 w 547367"/>
              <a:gd name="connsiteY8" fmla="*/ 515703 h 700430"/>
              <a:gd name="connsiteX9" fmla="*/ 546485 w 547367"/>
              <a:gd name="connsiteY9" fmla="*/ 700430 h 700430"/>
              <a:gd name="connsiteX10" fmla="*/ 538788 w 547367"/>
              <a:gd name="connsiteY10" fmla="*/ 692733 h 700430"/>
              <a:gd name="connsiteX11" fmla="*/ 377152 w 547367"/>
              <a:gd name="connsiteY11" fmla="*/ 685036 h 700430"/>
              <a:gd name="connsiteX12" fmla="*/ 292485 w 547367"/>
              <a:gd name="connsiteY12" fmla="*/ 661945 h 700430"/>
              <a:gd name="connsiteX13" fmla="*/ 184727 w 547367"/>
              <a:gd name="connsiteY13" fmla="*/ 646551 h 700430"/>
              <a:gd name="connsiteX14" fmla="*/ 138545 w 547367"/>
              <a:gd name="connsiteY14" fmla="*/ 638854 h 700430"/>
              <a:gd name="connsiteX15" fmla="*/ 100061 w 547367"/>
              <a:gd name="connsiteY15" fmla="*/ 631157 h 700430"/>
              <a:gd name="connsiteX16" fmla="*/ 0 w 547367"/>
              <a:gd name="connsiteY16" fmla="*/ 623460 h 700430"/>
              <a:gd name="connsiteX17" fmla="*/ 0 w 547367"/>
              <a:gd name="connsiteY17" fmla="*/ 631157 h 700430"/>
              <a:gd name="connsiteX18" fmla="*/ 23091 w 547367"/>
              <a:gd name="connsiteY18" fmla="*/ 569581 h 700430"/>
              <a:gd name="connsiteX19" fmla="*/ 46182 w 547367"/>
              <a:gd name="connsiteY19" fmla="*/ 407945 h 700430"/>
              <a:gd name="connsiteX20" fmla="*/ 53879 w 547367"/>
              <a:gd name="connsiteY20" fmla="*/ 369460 h 700430"/>
              <a:gd name="connsiteX21" fmla="*/ 61576 w 547367"/>
              <a:gd name="connsiteY21" fmla="*/ 346369 h 700430"/>
              <a:gd name="connsiteX22" fmla="*/ 69273 w 547367"/>
              <a:gd name="connsiteY22" fmla="*/ 307885 h 700430"/>
              <a:gd name="connsiteX23" fmla="*/ 76970 w 547367"/>
              <a:gd name="connsiteY23" fmla="*/ 284794 h 700430"/>
              <a:gd name="connsiteX24" fmla="*/ 84667 w 547367"/>
              <a:gd name="connsiteY24" fmla="*/ 246309 h 700430"/>
              <a:gd name="connsiteX25" fmla="*/ 100061 w 547367"/>
              <a:gd name="connsiteY25" fmla="*/ 146248 h 700430"/>
              <a:gd name="connsiteX26" fmla="*/ 107758 w 547367"/>
              <a:gd name="connsiteY26" fmla="*/ 100066 h 700430"/>
              <a:gd name="connsiteX27" fmla="*/ 123152 w 547367"/>
              <a:gd name="connsiteY27" fmla="*/ 53885 h 700430"/>
              <a:gd name="connsiteX28" fmla="*/ 130849 w 547367"/>
              <a:gd name="connsiteY28" fmla="*/ 30794 h 700430"/>
              <a:gd name="connsiteX29" fmla="*/ 123152 w 547367"/>
              <a:gd name="connsiteY29" fmla="*/ 15400 h 70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7367" h="700430">
                <a:moveTo>
                  <a:pt x="123152" y="15400"/>
                </a:moveTo>
                <a:lnTo>
                  <a:pt x="123152" y="15400"/>
                </a:lnTo>
                <a:lnTo>
                  <a:pt x="415636" y="7703"/>
                </a:lnTo>
                <a:cubicBezTo>
                  <a:pt x="612617" y="-505"/>
                  <a:pt x="443954" y="6"/>
                  <a:pt x="508000" y="6"/>
                </a:cubicBezTo>
                <a:lnTo>
                  <a:pt x="515697" y="6"/>
                </a:lnTo>
                <a:cubicBezTo>
                  <a:pt x="518263" y="23097"/>
                  <a:pt x="520512" y="46225"/>
                  <a:pt x="523394" y="69278"/>
                </a:cubicBezTo>
                <a:cubicBezTo>
                  <a:pt x="525644" y="87280"/>
                  <a:pt x="530380" y="105029"/>
                  <a:pt x="531091" y="123157"/>
                </a:cubicBezTo>
                <a:cubicBezTo>
                  <a:pt x="535516" y="235988"/>
                  <a:pt x="534363" y="348993"/>
                  <a:pt x="538788" y="461824"/>
                </a:cubicBezTo>
                <a:cubicBezTo>
                  <a:pt x="539499" y="479952"/>
                  <a:pt x="545900" y="497570"/>
                  <a:pt x="546485" y="515703"/>
                </a:cubicBezTo>
                <a:cubicBezTo>
                  <a:pt x="548470" y="577247"/>
                  <a:pt x="546485" y="638854"/>
                  <a:pt x="546485" y="700430"/>
                </a:cubicBezTo>
                <a:lnTo>
                  <a:pt x="538788" y="692733"/>
                </a:lnTo>
                <a:cubicBezTo>
                  <a:pt x="484909" y="690167"/>
                  <a:pt x="430805" y="690586"/>
                  <a:pt x="377152" y="685036"/>
                </a:cubicBezTo>
                <a:cubicBezTo>
                  <a:pt x="313151" y="678415"/>
                  <a:pt x="333559" y="672213"/>
                  <a:pt x="292485" y="661945"/>
                </a:cubicBezTo>
                <a:cubicBezTo>
                  <a:pt x="248651" y="650986"/>
                  <a:pt x="236043" y="653393"/>
                  <a:pt x="184727" y="646551"/>
                </a:cubicBezTo>
                <a:cubicBezTo>
                  <a:pt x="169258" y="644488"/>
                  <a:pt x="153900" y="641646"/>
                  <a:pt x="138545" y="638854"/>
                </a:cubicBezTo>
                <a:cubicBezTo>
                  <a:pt x="125674" y="636514"/>
                  <a:pt x="113053" y="632686"/>
                  <a:pt x="100061" y="631157"/>
                </a:cubicBezTo>
                <a:cubicBezTo>
                  <a:pt x="32826" y="623247"/>
                  <a:pt x="36293" y="623460"/>
                  <a:pt x="0" y="623460"/>
                </a:cubicBezTo>
                <a:lnTo>
                  <a:pt x="0" y="631157"/>
                </a:lnTo>
                <a:cubicBezTo>
                  <a:pt x="7697" y="610632"/>
                  <a:pt x="18233" y="590957"/>
                  <a:pt x="23091" y="569581"/>
                </a:cubicBezTo>
                <a:cubicBezTo>
                  <a:pt x="48747" y="456694"/>
                  <a:pt x="29505" y="491328"/>
                  <a:pt x="46182" y="407945"/>
                </a:cubicBezTo>
                <a:cubicBezTo>
                  <a:pt x="48748" y="395117"/>
                  <a:pt x="50706" y="382152"/>
                  <a:pt x="53879" y="369460"/>
                </a:cubicBezTo>
                <a:cubicBezTo>
                  <a:pt x="55847" y="361589"/>
                  <a:pt x="59608" y="354240"/>
                  <a:pt x="61576" y="346369"/>
                </a:cubicBezTo>
                <a:cubicBezTo>
                  <a:pt x="64749" y="333678"/>
                  <a:pt x="66100" y="320576"/>
                  <a:pt x="69273" y="307885"/>
                </a:cubicBezTo>
                <a:cubicBezTo>
                  <a:pt x="71241" y="300014"/>
                  <a:pt x="75002" y="292665"/>
                  <a:pt x="76970" y="284794"/>
                </a:cubicBezTo>
                <a:cubicBezTo>
                  <a:pt x="80143" y="272102"/>
                  <a:pt x="82327" y="259180"/>
                  <a:pt x="84667" y="246309"/>
                </a:cubicBezTo>
                <a:cubicBezTo>
                  <a:pt x="94267" y="193511"/>
                  <a:pt x="91412" y="202465"/>
                  <a:pt x="100061" y="146248"/>
                </a:cubicBezTo>
                <a:cubicBezTo>
                  <a:pt x="102434" y="130823"/>
                  <a:pt x="103973" y="115206"/>
                  <a:pt x="107758" y="100066"/>
                </a:cubicBezTo>
                <a:cubicBezTo>
                  <a:pt x="111694" y="84324"/>
                  <a:pt x="118021" y="69279"/>
                  <a:pt x="123152" y="53885"/>
                </a:cubicBezTo>
                <a:cubicBezTo>
                  <a:pt x="125718" y="46188"/>
                  <a:pt x="130849" y="38907"/>
                  <a:pt x="130849" y="30794"/>
                </a:cubicBezTo>
                <a:lnTo>
                  <a:pt x="123152" y="15400"/>
                </a:lnTo>
                <a:close/>
              </a:path>
            </a:pathLst>
          </a:cu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b"/>
          <a:lstStyle/>
          <a:p>
            <a:r>
              <a:rPr lang="en-US" sz="1200" dirty="0" smtClean="0">
                <a:solidFill>
                  <a:schemeClr val="bg1"/>
                </a:solidFill>
                <a:latin typeface="Arial"/>
                <a:cs typeface="Arial"/>
              </a:rPr>
              <a:t>Area in photo</a:t>
            </a:r>
            <a:endParaRPr lang="en-US" sz="1200" dirty="0">
              <a:solidFill>
                <a:schemeClr val="bg1"/>
              </a:solidFill>
              <a:latin typeface="Arial"/>
              <a:cs typeface="Arial"/>
            </a:endParaRPr>
          </a:p>
        </p:txBody>
      </p:sp>
      <p:sp>
        <p:nvSpPr>
          <p:cNvPr id="24" name="Freeform 23"/>
          <p:cNvSpPr/>
          <p:nvPr/>
        </p:nvSpPr>
        <p:spPr>
          <a:xfrm>
            <a:off x="192424" y="4826000"/>
            <a:ext cx="3710912" cy="1539394"/>
          </a:xfrm>
          <a:custGeom>
            <a:avLst/>
            <a:gdLst>
              <a:gd name="connsiteX0" fmla="*/ 1331576 w 3710912"/>
              <a:gd name="connsiteY0" fmla="*/ 269394 h 1539394"/>
              <a:gd name="connsiteX1" fmla="*/ 1331576 w 3710912"/>
              <a:gd name="connsiteY1" fmla="*/ 269394 h 1539394"/>
              <a:gd name="connsiteX2" fmla="*/ 1254606 w 3710912"/>
              <a:gd name="connsiteY2" fmla="*/ 323273 h 1539394"/>
              <a:gd name="connsiteX3" fmla="*/ 1231515 w 3710912"/>
              <a:gd name="connsiteY3" fmla="*/ 338667 h 1539394"/>
              <a:gd name="connsiteX4" fmla="*/ 1208424 w 3710912"/>
              <a:gd name="connsiteY4" fmla="*/ 354061 h 1539394"/>
              <a:gd name="connsiteX5" fmla="*/ 1162243 w 3710912"/>
              <a:gd name="connsiteY5" fmla="*/ 400242 h 1539394"/>
              <a:gd name="connsiteX6" fmla="*/ 1123758 w 3710912"/>
              <a:gd name="connsiteY6" fmla="*/ 461818 h 1539394"/>
              <a:gd name="connsiteX7" fmla="*/ 1077576 w 3710912"/>
              <a:gd name="connsiteY7" fmla="*/ 500303 h 1539394"/>
              <a:gd name="connsiteX8" fmla="*/ 1062182 w 3710912"/>
              <a:gd name="connsiteY8" fmla="*/ 531091 h 1539394"/>
              <a:gd name="connsiteX9" fmla="*/ 1023697 w 3710912"/>
              <a:gd name="connsiteY9" fmla="*/ 554182 h 1539394"/>
              <a:gd name="connsiteX10" fmla="*/ 992909 w 3710912"/>
              <a:gd name="connsiteY10" fmla="*/ 577273 h 1539394"/>
              <a:gd name="connsiteX11" fmla="*/ 969818 w 3710912"/>
              <a:gd name="connsiteY11" fmla="*/ 600364 h 1539394"/>
              <a:gd name="connsiteX12" fmla="*/ 939031 w 3710912"/>
              <a:gd name="connsiteY12" fmla="*/ 623455 h 1539394"/>
              <a:gd name="connsiteX13" fmla="*/ 915940 w 3710912"/>
              <a:gd name="connsiteY13" fmla="*/ 646545 h 1539394"/>
              <a:gd name="connsiteX14" fmla="*/ 885152 w 3710912"/>
              <a:gd name="connsiteY14" fmla="*/ 661939 h 1539394"/>
              <a:gd name="connsiteX15" fmla="*/ 831273 w 3710912"/>
              <a:gd name="connsiteY15" fmla="*/ 708121 h 1539394"/>
              <a:gd name="connsiteX16" fmla="*/ 769697 w 3710912"/>
              <a:gd name="connsiteY16" fmla="*/ 731212 h 1539394"/>
              <a:gd name="connsiteX17" fmla="*/ 746606 w 3710912"/>
              <a:gd name="connsiteY17" fmla="*/ 746606 h 1539394"/>
              <a:gd name="connsiteX18" fmla="*/ 715818 w 3710912"/>
              <a:gd name="connsiteY18" fmla="*/ 769697 h 1539394"/>
              <a:gd name="connsiteX19" fmla="*/ 685031 w 3710912"/>
              <a:gd name="connsiteY19" fmla="*/ 785091 h 1539394"/>
              <a:gd name="connsiteX20" fmla="*/ 638849 w 3710912"/>
              <a:gd name="connsiteY20" fmla="*/ 815879 h 1539394"/>
              <a:gd name="connsiteX21" fmla="*/ 577273 w 3710912"/>
              <a:gd name="connsiteY21" fmla="*/ 846667 h 1539394"/>
              <a:gd name="connsiteX22" fmla="*/ 523394 w 3710912"/>
              <a:gd name="connsiteY22" fmla="*/ 885152 h 1539394"/>
              <a:gd name="connsiteX23" fmla="*/ 492606 w 3710912"/>
              <a:gd name="connsiteY23" fmla="*/ 900545 h 1539394"/>
              <a:gd name="connsiteX24" fmla="*/ 461818 w 3710912"/>
              <a:gd name="connsiteY24" fmla="*/ 923636 h 1539394"/>
              <a:gd name="connsiteX25" fmla="*/ 415637 w 3710912"/>
              <a:gd name="connsiteY25" fmla="*/ 954424 h 1539394"/>
              <a:gd name="connsiteX26" fmla="*/ 392546 w 3710912"/>
              <a:gd name="connsiteY26" fmla="*/ 969818 h 1539394"/>
              <a:gd name="connsiteX27" fmla="*/ 330970 w 3710912"/>
              <a:gd name="connsiteY27" fmla="*/ 1000606 h 1539394"/>
              <a:gd name="connsiteX28" fmla="*/ 254000 w 3710912"/>
              <a:gd name="connsiteY28" fmla="*/ 1054485 h 1539394"/>
              <a:gd name="connsiteX29" fmla="*/ 223212 w 3710912"/>
              <a:gd name="connsiteY29" fmla="*/ 1069879 h 1539394"/>
              <a:gd name="connsiteX30" fmla="*/ 200121 w 3710912"/>
              <a:gd name="connsiteY30" fmla="*/ 1092970 h 1539394"/>
              <a:gd name="connsiteX31" fmla="*/ 146243 w 3710912"/>
              <a:gd name="connsiteY31" fmla="*/ 1123758 h 1539394"/>
              <a:gd name="connsiteX32" fmla="*/ 100061 w 3710912"/>
              <a:gd name="connsiteY32" fmla="*/ 1162242 h 1539394"/>
              <a:gd name="connsiteX33" fmla="*/ 61576 w 3710912"/>
              <a:gd name="connsiteY33" fmla="*/ 1193030 h 1539394"/>
              <a:gd name="connsiteX34" fmla="*/ 0 w 3710912"/>
              <a:gd name="connsiteY34" fmla="*/ 1223818 h 1539394"/>
              <a:gd name="connsiteX35" fmla="*/ 7697 w 3710912"/>
              <a:gd name="connsiteY35" fmla="*/ 1246909 h 1539394"/>
              <a:gd name="connsiteX36" fmla="*/ 15394 w 3710912"/>
              <a:gd name="connsiteY36" fmla="*/ 1377758 h 1539394"/>
              <a:gd name="connsiteX37" fmla="*/ 7697 w 3710912"/>
              <a:gd name="connsiteY37" fmla="*/ 1500909 h 1539394"/>
              <a:gd name="connsiteX38" fmla="*/ 46182 w 3710912"/>
              <a:gd name="connsiteY38" fmla="*/ 1531697 h 1539394"/>
              <a:gd name="connsiteX39" fmla="*/ 615758 w 3710912"/>
              <a:gd name="connsiteY39" fmla="*/ 1524000 h 1539394"/>
              <a:gd name="connsiteX40" fmla="*/ 1023697 w 3710912"/>
              <a:gd name="connsiteY40" fmla="*/ 1508606 h 1539394"/>
              <a:gd name="connsiteX41" fmla="*/ 1270000 w 3710912"/>
              <a:gd name="connsiteY41" fmla="*/ 1493212 h 1539394"/>
              <a:gd name="connsiteX42" fmla="*/ 1639455 w 3710912"/>
              <a:gd name="connsiteY42" fmla="*/ 1500909 h 1539394"/>
              <a:gd name="connsiteX43" fmla="*/ 1808788 w 3710912"/>
              <a:gd name="connsiteY43" fmla="*/ 1516303 h 1539394"/>
              <a:gd name="connsiteX44" fmla="*/ 1878061 w 3710912"/>
              <a:gd name="connsiteY44" fmla="*/ 1524000 h 1539394"/>
              <a:gd name="connsiteX45" fmla="*/ 1931940 w 3710912"/>
              <a:gd name="connsiteY45" fmla="*/ 1531697 h 1539394"/>
              <a:gd name="connsiteX46" fmla="*/ 2209031 w 3710912"/>
              <a:gd name="connsiteY46" fmla="*/ 1539394 h 1539394"/>
              <a:gd name="connsiteX47" fmla="*/ 2609273 w 3710912"/>
              <a:gd name="connsiteY47" fmla="*/ 1531697 h 1539394"/>
              <a:gd name="connsiteX48" fmla="*/ 2801697 w 3710912"/>
              <a:gd name="connsiteY48" fmla="*/ 1524000 h 1539394"/>
              <a:gd name="connsiteX49" fmla="*/ 3186546 w 3710912"/>
              <a:gd name="connsiteY49" fmla="*/ 1516303 h 1539394"/>
              <a:gd name="connsiteX50" fmla="*/ 3363576 w 3710912"/>
              <a:gd name="connsiteY50" fmla="*/ 1508606 h 1539394"/>
              <a:gd name="connsiteX51" fmla="*/ 3609879 w 3710912"/>
              <a:gd name="connsiteY51" fmla="*/ 1500909 h 1539394"/>
              <a:gd name="connsiteX52" fmla="*/ 3648364 w 3710912"/>
              <a:gd name="connsiteY52" fmla="*/ 1516303 h 1539394"/>
              <a:gd name="connsiteX53" fmla="*/ 3625273 w 3710912"/>
              <a:gd name="connsiteY53" fmla="*/ 1431636 h 1539394"/>
              <a:gd name="connsiteX54" fmla="*/ 3617576 w 3710912"/>
              <a:gd name="connsiteY54" fmla="*/ 1408545 h 1539394"/>
              <a:gd name="connsiteX55" fmla="*/ 3632970 w 3710912"/>
              <a:gd name="connsiteY55" fmla="*/ 1108364 h 1539394"/>
              <a:gd name="connsiteX56" fmla="*/ 3648364 w 3710912"/>
              <a:gd name="connsiteY56" fmla="*/ 892848 h 1539394"/>
              <a:gd name="connsiteX57" fmla="*/ 3656061 w 3710912"/>
              <a:gd name="connsiteY57" fmla="*/ 862061 h 1539394"/>
              <a:gd name="connsiteX58" fmla="*/ 3663758 w 3710912"/>
              <a:gd name="connsiteY58" fmla="*/ 823576 h 1539394"/>
              <a:gd name="connsiteX59" fmla="*/ 3671455 w 3710912"/>
              <a:gd name="connsiteY59" fmla="*/ 708121 h 1539394"/>
              <a:gd name="connsiteX60" fmla="*/ 3694546 w 3710912"/>
              <a:gd name="connsiteY60" fmla="*/ 600364 h 1539394"/>
              <a:gd name="connsiteX61" fmla="*/ 3709940 w 3710912"/>
              <a:gd name="connsiteY61" fmla="*/ 407939 h 1539394"/>
              <a:gd name="connsiteX62" fmla="*/ 3694546 w 3710912"/>
              <a:gd name="connsiteY62" fmla="*/ 246303 h 1539394"/>
              <a:gd name="connsiteX63" fmla="*/ 3679152 w 3710912"/>
              <a:gd name="connsiteY63" fmla="*/ 84667 h 1539394"/>
              <a:gd name="connsiteX64" fmla="*/ 3671455 w 3710912"/>
              <a:gd name="connsiteY64" fmla="*/ 0 h 1539394"/>
              <a:gd name="connsiteX65" fmla="*/ 3656061 w 3710912"/>
              <a:gd name="connsiteY65" fmla="*/ 0 h 1539394"/>
              <a:gd name="connsiteX66" fmla="*/ 3479031 w 3710912"/>
              <a:gd name="connsiteY66" fmla="*/ 15394 h 1539394"/>
              <a:gd name="connsiteX67" fmla="*/ 3402061 w 3710912"/>
              <a:gd name="connsiteY67" fmla="*/ 23091 h 1539394"/>
              <a:gd name="connsiteX68" fmla="*/ 3363576 w 3710912"/>
              <a:gd name="connsiteY68" fmla="*/ 30788 h 1539394"/>
              <a:gd name="connsiteX69" fmla="*/ 3317394 w 3710912"/>
              <a:gd name="connsiteY69" fmla="*/ 38485 h 1539394"/>
              <a:gd name="connsiteX70" fmla="*/ 3240424 w 3710912"/>
              <a:gd name="connsiteY70" fmla="*/ 46182 h 1539394"/>
              <a:gd name="connsiteX71" fmla="*/ 3163455 w 3710912"/>
              <a:gd name="connsiteY71" fmla="*/ 61576 h 1539394"/>
              <a:gd name="connsiteX72" fmla="*/ 3124970 w 3710912"/>
              <a:gd name="connsiteY72" fmla="*/ 69273 h 1539394"/>
              <a:gd name="connsiteX73" fmla="*/ 3040303 w 3710912"/>
              <a:gd name="connsiteY73" fmla="*/ 76970 h 1539394"/>
              <a:gd name="connsiteX74" fmla="*/ 3001818 w 3710912"/>
              <a:gd name="connsiteY74" fmla="*/ 92364 h 1539394"/>
              <a:gd name="connsiteX75" fmla="*/ 2909455 w 3710912"/>
              <a:gd name="connsiteY75" fmla="*/ 107758 h 1539394"/>
              <a:gd name="connsiteX76" fmla="*/ 2878667 w 3710912"/>
              <a:gd name="connsiteY76" fmla="*/ 115455 h 1539394"/>
              <a:gd name="connsiteX77" fmla="*/ 2624667 w 3710912"/>
              <a:gd name="connsiteY77" fmla="*/ 138545 h 1539394"/>
              <a:gd name="connsiteX78" fmla="*/ 2047394 w 3710912"/>
              <a:gd name="connsiteY78" fmla="*/ 153939 h 1539394"/>
              <a:gd name="connsiteX79" fmla="*/ 1931940 w 3710912"/>
              <a:gd name="connsiteY79" fmla="*/ 169333 h 1539394"/>
              <a:gd name="connsiteX80" fmla="*/ 1870364 w 3710912"/>
              <a:gd name="connsiteY80" fmla="*/ 184727 h 1539394"/>
              <a:gd name="connsiteX81" fmla="*/ 1785697 w 3710912"/>
              <a:gd name="connsiteY81" fmla="*/ 192424 h 1539394"/>
              <a:gd name="connsiteX82" fmla="*/ 1585576 w 3710912"/>
              <a:gd name="connsiteY82" fmla="*/ 215515 h 1539394"/>
              <a:gd name="connsiteX83" fmla="*/ 1454728 w 3710912"/>
              <a:gd name="connsiteY83" fmla="*/ 223212 h 1539394"/>
              <a:gd name="connsiteX84" fmla="*/ 1377758 w 3710912"/>
              <a:gd name="connsiteY84" fmla="*/ 238606 h 1539394"/>
              <a:gd name="connsiteX85" fmla="*/ 1331576 w 3710912"/>
              <a:gd name="connsiteY85" fmla="*/ 254000 h 1539394"/>
              <a:gd name="connsiteX86" fmla="*/ 1331576 w 3710912"/>
              <a:gd name="connsiteY86" fmla="*/ 269394 h 15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710912" h="1539394">
                <a:moveTo>
                  <a:pt x="1331576" y="269394"/>
                </a:moveTo>
                <a:lnTo>
                  <a:pt x="1331576" y="269394"/>
                </a:lnTo>
                <a:lnTo>
                  <a:pt x="1254606" y="323273"/>
                </a:lnTo>
                <a:cubicBezTo>
                  <a:pt x="1247000" y="328539"/>
                  <a:pt x="1239212" y="333536"/>
                  <a:pt x="1231515" y="338667"/>
                </a:cubicBezTo>
                <a:cubicBezTo>
                  <a:pt x="1223818" y="343798"/>
                  <a:pt x="1214965" y="347520"/>
                  <a:pt x="1208424" y="354061"/>
                </a:cubicBezTo>
                <a:lnTo>
                  <a:pt x="1162243" y="400242"/>
                </a:lnTo>
                <a:cubicBezTo>
                  <a:pt x="1150049" y="424630"/>
                  <a:pt x="1143742" y="441834"/>
                  <a:pt x="1123758" y="461818"/>
                </a:cubicBezTo>
                <a:cubicBezTo>
                  <a:pt x="1090002" y="495574"/>
                  <a:pt x="1109100" y="456170"/>
                  <a:pt x="1077576" y="500303"/>
                </a:cubicBezTo>
                <a:cubicBezTo>
                  <a:pt x="1070907" y="509640"/>
                  <a:pt x="1070295" y="522978"/>
                  <a:pt x="1062182" y="531091"/>
                </a:cubicBezTo>
                <a:cubicBezTo>
                  <a:pt x="1051603" y="541670"/>
                  <a:pt x="1036145" y="545884"/>
                  <a:pt x="1023697" y="554182"/>
                </a:cubicBezTo>
                <a:cubicBezTo>
                  <a:pt x="1013023" y="561298"/>
                  <a:pt x="1002649" y="568924"/>
                  <a:pt x="992909" y="577273"/>
                </a:cubicBezTo>
                <a:cubicBezTo>
                  <a:pt x="984644" y="584357"/>
                  <a:pt x="978083" y="593280"/>
                  <a:pt x="969818" y="600364"/>
                </a:cubicBezTo>
                <a:cubicBezTo>
                  <a:pt x="960078" y="608712"/>
                  <a:pt x="948771" y="615107"/>
                  <a:pt x="939031" y="623455"/>
                </a:cubicBezTo>
                <a:cubicBezTo>
                  <a:pt x="930767" y="630539"/>
                  <a:pt x="924798" y="640218"/>
                  <a:pt x="915940" y="646545"/>
                </a:cubicBezTo>
                <a:cubicBezTo>
                  <a:pt x="906603" y="653214"/>
                  <a:pt x="895114" y="656246"/>
                  <a:pt x="885152" y="661939"/>
                </a:cubicBezTo>
                <a:cubicBezTo>
                  <a:pt x="835431" y="690351"/>
                  <a:pt x="891437" y="662998"/>
                  <a:pt x="831273" y="708121"/>
                </a:cubicBezTo>
                <a:cubicBezTo>
                  <a:pt x="811148" y="723215"/>
                  <a:pt x="793062" y="725371"/>
                  <a:pt x="769697" y="731212"/>
                </a:cubicBezTo>
                <a:cubicBezTo>
                  <a:pt x="762000" y="736343"/>
                  <a:pt x="754134" y="741229"/>
                  <a:pt x="746606" y="746606"/>
                </a:cubicBezTo>
                <a:cubicBezTo>
                  <a:pt x="736167" y="754062"/>
                  <a:pt x="726696" y="762898"/>
                  <a:pt x="715818" y="769697"/>
                </a:cubicBezTo>
                <a:cubicBezTo>
                  <a:pt x="706088" y="775778"/>
                  <a:pt x="694870" y="779188"/>
                  <a:pt x="685031" y="785091"/>
                </a:cubicBezTo>
                <a:cubicBezTo>
                  <a:pt x="669166" y="794610"/>
                  <a:pt x="655397" y="807605"/>
                  <a:pt x="638849" y="815879"/>
                </a:cubicBezTo>
                <a:cubicBezTo>
                  <a:pt x="618324" y="826142"/>
                  <a:pt x="595631" y="832898"/>
                  <a:pt x="577273" y="846667"/>
                </a:cubicBezTo>
                <a:cubicBezTo>
                  <a:pt x="564059" y="856577"/>
                  <a:pt x="539149" y="876149"/>
                  <a:pt x="523394" y="885152"/>
                </a:cubicBezTo>
                <a:cubicBezTo>
                  <a:pt x="513432" y="890844"/>
                  <a:pt x="502336" y="894464"/>
                  <a:pt x="492606" y="900545"/>
                </a:cubicBezTo>
                <a:cubicBezTo>
                  <a:pt x="481728" y="907344"/>
                  <a:pt x="472327" y="916279"/>
                  <a:pt x="461818" y="923636"/>
                </a:cubicBezTo>
                <a:cubicBezTo>
                  <a:pt x="446661" y="934246"/>
                  <a:pt x="431031" y="944161"/>
                  <a:pt x="415637" y="954424"/>
                </a:cubicBezTo>
                <a:cubicBezTo>
                  <a:pt x="407940" y="959555"/>
                  <a:pt x="400820" y="965681"/>
                  <a:pt x="392546" y="969818"/>
                </a:cubicBezTo>
                <a:cubicBezTo>
                  <a:pt x="372021" y="980081"/>
                  <a:pt x="349328" y="986837"/>
                  <a:pt x="330970" y="1000606"/>
                </a:cubicBezTo>
                <a:cubicBezTo>
                  <a:pt x="311663" y="1015087"/>
                  <a:pt x="272952" y="1045009"/>
                  <a:pt x="254000" y="1054485"/>
                </a:cubicBezTo>
                <a:cubicBezTo>
                  <a:pt x="243737" y="1059616"/>
                  <a:pt x="232549" y="1063210"/>
                  <a:pt x="223212" y="1069879"/>
                </a:cubicBezTo>
                <a:cubicBezTo>
                  <a:pt x="214354" y="1076206"/>
                  <a:pt x="208979" y="1086643"/>
                  <a:pt x="200121" y="1092970"/>
                </a:cubicBezTo>
                <a:cubicBezTo>
                  <a:pt x="147413" y="1130619"/>
                  <a:pt x="189883" y="1087392"/>
                  <a:pt x="146243" y="1123758"/>
                </a:cubicBezTo>
                <a:cubicBezTo>
                  <a:pt x="86978" y="1173144"/>
                  <a:pt x="157392" y="1124021"/>
                  <a:pt x="100061" y="1162242"/>
                </a:cubicBezTo>
                <a:cubicBezTo>
                  <a:pt x="71617" y="1204907"/>
                  <a:pt x="100941" y="1171161"/>
                  <a:pt x="61576" y="1193030"/>
                </a:cubicBezTo>
                <a:cubicBezTo>
                  <a:pt x="1034" y="1226664"/>
                  <a:pt x="36694" y="1223818"/>
                  <a:pt x="0" y="1223818"/>
                </a:cubicBezTo>
                <a:lnTo>
                  <a:pt x="7697" y="1246909"/>
                </a:lnTo>
                <a:cubicBezTo>
                  <a:pt x="10263" y="1290525"/>
                  <a:pt x="15394" y="1334066"/>
                  <a:pt x="15394" y="1377758"/>
                </a:cubicBezTo>
                <a:cubicBezTo>
                  <a:pt x="15394" y="1418888"/>
                  <a:pt x="7697" y="1500909"/>
                  <a:pt x="7697" y="1500909"/>
                </a:cubicBezTo>
                <a:lnTo>
                  <a:pt x="46182" y="1531697"/>
                </a:lnTo>
                <a:lnTo>
                  <a:pt x="615758" y="1524000"/>
                </a:lnTo>
                <a:cubicBezTo>
                  <a:pt x="751797" y="1520786"/>
                  <a:pt x="887855" y="1516597"/>
                  <a:pt x="1023697" y="1508606"/>
                </a:cubicBezTo>
                <a:lnTo>
                  <a:pt x="1270000" y="1493212"/>
                </a:lnTo>
                <a:lnTo>
                  <a:pt x="1639455" y="1500909"/>
                </a:lnTo>
                <a:cubicBezTo>
                  <a:pt x="1723535" y="1503621"/>
                  <a:pt x="1736932" y="1507849"/>
                  <a:pt x="1808788" y="1516303"/>
                </a:cubicBezTo>
                <a:lnTo>
                  <a:pt x="1878061" y="1524000"/>
                </a:lnTo>
                <a:cubicBezTo>
                  <a:pt x="1896063" y="1526250"/>
                  <a:pt x="1913818" y="1530854"/>
                  <a:pt x="1931940" y="1531697"/>
                </a:cubicBezTo>
                <a:cubicBezTo>
                  <a:pt x="2024240" y="1535990"/>
                  <a:pt x="2116667" y="1536828"/>
                  <a:pt x="2209031" y="1539394"/>
                </a:cubicBezTo>
                <a:lnTo>
                  <a:pt x="2609273" y="1531697"/>
                </a:lnTo>
                <a:cubicBezTo>
                  <a:pt x="2673444" y="1530030"/>
                  <a:pt x="2737527" y="1525711"/>
                  <a:pt x="2801697" y="1524000"/>
                </a:cubicBezTo>
                <a:lnTo>
                  <a:pt x="3186546" y="1516303"/>
                </a:lnTo>
                <a:lnTo>
                  <a:pt x="3363576" y="1508606"/>
                </a:lnTo>
                <a:lnTo>
                  <a:pt x="3609879" y="1500909"/>
                </a:lnTo>
                <a:lnTo>
                  <a:pt x="3648364" y="1516303"/>
                </a:lnTo>
                <a:cubicBezTo>
                  <a:pt x="3640667" y="1488081"/>
                  <a:pt x="3633309" y="1459764"/>
                  <a:pt x="3625273" y="1431636"/>
                </a:cubicBezTo>
                <a:cubicBezTo>
                  <a:pt x="3623044" y="1423835"/>
                  <a:pt x="3617383" y="1416656"/>
                  <a:pt x="3617576" y="1408545"/>
                </a:cubicBezTo>
                <a:cubicBezTo>
                  <a:pt x="3619961" y="1308382"/>
                  <a:pt x="3627412" y="1208402"/>
                  <a:pt x="3632970" y="1108364"/>
                </a:cubicBezTo>
                <a:cubicBezTo>
                  <a:pt x="3633939" y="1090914"/>
                  <a:pt x="3645474" y="917417"/>
                  <a:pt x="3648364" y="892848"/>
                </a:cubicBezTo>
                <a:cubicBezTo>
                  <a:pt x="3649600" y="882342"/>
                  <a:pt x="3653766" y="872387"/>
                  <a:pt x="3656061" y="862061"/>
                </a:cubicBezTo>
                <a:cubicBezTo>
                  <a:pt x="3658899" y="849290"/>
                  <a:pt x="3661192" y="836404"/>
                  <a:pt x="3663758" y="823576"/>
                </a:cubicBezTo>
                <a:cubicBezTo>
                  <a:pt x="3666324" y="785091"/>
                  <a:pt x="3667798" y="746518"/>
                  <a:pt x="3671455" y="708121"/>
                </a:cubicBezTo>
                <a:cubicBezTo>
                  <a:pt x="3674894" y="672016"/>
                  <a:pt x="3685855" y="635128"/>
                  <a:pt x="3694546" y="600364"/>
                </a:cubicBezTo>
                <a:cubicBezTo>
                  <a:pt x="3699677" y="536222"/>
                  <a:pt x="3714875" y="472096"/>
                  <a:pt x="3709940" y="407939"/>
                </a:cubicBezTo>
                <a:cubicBezTo>
                  <a:pt x="3691078" y="162731"/>
                  <a:pt x="3712315" y="418072"/>
                  <a:pt x="3694546" y="246303"/>
                </a:cubicBezTo>
                <a:cubicBezTo>
                  <a:pt x="3688977" y="192468"/>
                  <a:pt x="3685865" y="138372"/>
                  <a:pt x="3679152" y="84667"/>
                </a:cubicBezTo>
                <a:cubicBezTo>
                  <a:pt x="3670500" y="15453"/>
                  <a:pt x="3671455" y="43776"/>
                  <a:pt x="3671455" y="0"/>
                </a:cubicBezTo>
                <a:lnTo>
                  <a:pt x="3656061" y="0"/>
                </a:lnTo>
                <a:cubicBezTo>
                  <a:pt x="3496979" y="11363"/>
                  <a:pt x="3602255" y="2423"/>
                  <a:pt x="3479031" y="15394"/>
                </a:cubicBezTo>
                <a:cubicBezTo>
                  <a:pt x="3453388" y="18093"/>
                  <a:pt x="3427619" y="19683"/>
                  <a:pt x="3402061" y="23091"/>
                </a:cubicBezTo>
                <a:cubicBezTo>
                  <a:pt x="3389093" y="24820"/>
                  <a:pt x="3376447" y="28448"/>
                  <a:pt x="3363576" y="30788"/>
                </a:cubicBezTo>
                <a:cubicBezTo>
                  <a:pt x="3348221" y="33580"/>
                  <a:pt x="3332880" y="36549"/>
                  <a:pt x="3317394" y="38485"/>
                </a:cubicBezTo>
                <a:cubicBezTo>
                  <a:pt x="3291808" y="41683"/>
                  <a:pt x="3266081" y="43616"/>
                  <a:pt x="3240424" y="46182"/>
                </a:cubicBezTo>
                <a:lnTo>
                  <a:pt x="3163455" y="61576"/>
                </a:lnTo>
                <a:cubicBezTo>
                  <a:pt x="3150627" y="64142"/>
                  <a:pt x="3137999" y="68089"/>
                  <a:pt x="3124970" y="69273"/>
                </a:cubicBezTo>
                <a:lnTo>
                  <a:pt x="3040303" y="76970"/>
                </a:lnTo>
                <a:cubicBezTo>
                  <a:pt x="3027475" y="82101"/>
                  <a:pt x="3015052" y="88394"/>
                  <a:pt x="3001818" y="92364"/>
                </a:cubicBezTo>
                <a:cubicBezTo>
                  <a:pt x="2977272" y="99728"/>
                  <a:pt x="2932285" y="103607"/>
                  <a:pt x="2909455" y="107758"/>
                </a:cubicBezTo>
                <a:cubicBezTo>
                  <a:pt x="2899047" y="109650"/>
                  <a:pt x="2889040" y="113380"/>
                  <a:pt x="2878667" y="115455"/>
                </a:cubicBezTo>
                <a:cubicBezTo>
                  <a:pt x="2799751" y="131238"/>
                  <a:pt x="2688782" y="136835"/>
                  <a:pt x="2624667" y="138545"/>
                </a:cubicBezTo>
                <a:lnTo>
                  <a:pt x="2047394" y="153939"/>
                </a:lnTo>
                <a:cubicBezTo>
                  <a:pt x="1986977" y="159981"/>
                  <a:pt x="1980705" y="158079"/>
                  <a:pt x="1931940" y="169333"/>
                </a:cubicBezTo>
                <a:cubicBezTo>
                  <a:pt x="1911325" y="174090"/>
                  <a:pt x="1891434" y="182812"/>
                  <a:pt x="1870364" y="184727"/>
                </a:cubicBezTo>
                <a:cubicBezTo>
                  <a:pt x="1842142" y="187293"/>
                  <a:pt x="1813862" y="189294"/>
                  <a:pt x="1785697" y="192424"/>
                </a:cubicBezTo>
                <a:cubicBezTo>
                  <a:pt x="1713858" y="200406"/>
                  <a:pt x="1655783" y="210314"/>
                  <a:pt x="1585576" y="215515"/>
                </a:cubicBezTo>
                <a:cubicBezTo>
                  <a:pt x="1542004" y="218743"/>
                  <a:pt x="1498344" y="220646"/>
                  <a:pt x="1454728" y="223212"/>
                </a:cubicBezTo>
                <a:cubicBezTo>
                  <a:pt x="1423520" y="228413"/>
                  <a:pt x="1406463" y="229994"/>
                  <a:pt x="1377758" y="238606"/>
                </a:cubicBezTo>
                <a:cubicBezTo>
                  <a:pt x="1362216" y="243269"/>
                  <a:pt x="1346970" y="248869"/>
                  <a:pt x="1331576" y="254000"/>
                </a:cubicBezTo>
                <a:lnTo>
                  <a:pt x="1331576" y="269394"/>
                </a:lnTo>
                <a:close/>
              </a:path>
            </a:pathLst>
          </a:custGeom>
          <a:solidFill>
            <a:srgbClr val="FF00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4779818" y="5880485"/>
            <a:ext cx="1827318" cy="276999"/>
          </a:xfrm>
          <a:prstGeom prst="rect">
            <a:avLst/>
          </a:prstGeom>
          <a:noFill/>
        </p:spPr>
        <p:txBody>
          <a:bodyPr wrap="none" rtlCol="0">
            <a:spAutoFit/>
          </a:bodyPr>
          <a:lstStyle/>
          <a:p>
            <a:r>
              <a:rPr lang="en-US" sz="1200" dirty="0" smtClean="0">
                <a:solidFill>
                  <a:srgbClr val="000000"/>
                </a:solidFill>
              </a:rPr>
              <a:t>2013 area of excavation</a:t>
            </a:r>
            <a:endParaRPr lang="en-US" sz="1200" dirty="0">
              <a:solidFill>
                <a:srgbClr val="000000"/>
              </a:solidFill>
            </a:endParaRPr>
          </a:p>
        </p:txBody>
      </p:sp>
      <p:sp>
        <p:nvSpPr>
          <p:cNvPr id="26" name="TextBox 25"/>
          <p:cNvSpPr txBox="1"/>
          <p:nvPr/>
        </p:nvSpPr>
        <p:spPr>
          <a:xfrm>
            <a:off x="2022764" y="4524279"/>
            <a:ext cx="1827318" cy="276999"/>
          </a:xfrm>
          <a:prstGeom prst="rect">
            <a:avLst/>
          </a:prstGeom>
          <a:noFill/>
          <a:ln>
            <a:noFill/>
          </a:ln>
        </p:spPr>
        <p:txBody>
          <a:bodyPr wrap="none" rtlCol="0">
            <a:spAutoFit/>
          </a:bodyPr>
          <a:lstStyle/>
          <a:p>
            <a:r>
              <a:rPr lang="en-US" sz="1200" dirty="0" smtClean="0"/>
              <a:t>2013 area of excavation</a:t>
            </a:r>
            <a:endParaRPr lang="en-US" sz="1200" dirty="0"/>
          </a:p>
        </p:txBody>
      </p:sp>
      <p:sp>
        <p:nvSpPr>
          <p:cNvPr id="27" name="TextBox 26"/>
          <p:cNvSpPr txBox="1"/>
          <p:nvPr/>
        </p:nvSpPr>
        <p:spPr>
          <a:xfrm>
            <a:off x="4247188" y="4277976"/>
            <a:ext cx="979054" cy="646331"/>
          </a:xfrm>
          <a:prstGeom prst="rect">
            <a:avLst/>
          </a:prstGeom>
          <a:noFill/>
        </p:spPr>
        <p:txBody>
          <a:bodyPr wrap="square" rtlCol="0">
            <a:spAutoFit/>
          </a:bodyPr>
          <a:lstStyle/>
          <a:p>
            <a:r>
              <a:rPr lang="en-US" sz="1200" dirty="0" smtClean="0">
                <a:solidFill>
                  <a:srgbClr val="FFFFFF"/>
                </a:solidFill>
              </a:rPr>
              <a:t>1991/92 area of excavation</a:t>
            </a:r>
            <a:endParaRPr lang="en-US" sz="1200" dirty="0">
              <a:solidFill>
                <a:srgbClr val="FFFFFF"/>
              </a:solidFill>
            </a:endParaRPr>
          </a:p>
        </p:txBody>
      </p:sp>
      <p:sp>
        <p:nvSpPr>
          <p:cNvPr id="28" name="TextBox 27"/>
          <p:cNvSpPr txBox="1"/>
          <p:nvPr/>
        </p:nvSpPr>
        <p:spPr>
          <a:xfrm>
            <a:off x="1482436" y="5415588"/>
            <a:ext cx="979054" cy="646331"/>
          </a:xfrm>
          <a:prstGeom prst="rect">
            <a:avLst/>
          </a:prstGeom>
          <a:noFill/>
        </p:spPr>
        <p:txBody>
          <a:bodyPr wrap="square" rtlCol="0">
            <a:spAutoFit/>
          </a:bodyPr>
          <a:lstStyle/>
          <a:p>
            <a:r>
              <a:rPr lang="en-US" sz="1200" dirty="0" smtClean="0">
                <a:solidFill>
                  <a:srgbClr val="FFFFFF"/>
                </a:solidFill>
              </a:rPr>
              <a:t>1991/92 area of excavation</a:t>
            </a:r>
            <a:endParaRPr lang="en-US" sz="1200" dirty="0">
              <a:solidFill>
                <a:srgbClr val="FFFFFF"/>
              </a:solidFill>
            </a:endParaRPr>
          </a:p>
        </p:txBody>
      </p:sp>
      <p:sp>
        <p:nvSpPr>
          <p:cNvPr id="31" name="Freeform 30"/>
          <p:cNvSpPr/>
          <p:nvPr/>
        </p:nvSpPr>
        <p:spPr>
          <a:xfrm>
            <a:off x="2070485" y="885152"/>
            <a:ext cx="1273939" cy="1939636"/>
          </a:xfrm>
          <a:custGeom>
            <a:avLst/>
            <a:gdLst>
              <a:gd name="connsiteX0" fmla="*/ 1262303 w 1273939"/>
              <a:gd name="connsiteY0" fmla="*/ 0 h 1939636"/>
              <a:gd name="connsiteX1" fmla="*/ 1262303 w 1273939"/>
              <a:gd name="connsiteY1" fmla="*/ 0 h 1939636"/>
              <a:gd name="connsiteX2" fmla="*/ 1254606 w 1273939"/>
              <a:gd name="connsiteY2" fmla="*/ 69272 h 1939636"/>
              <a:gd name="connsiteX3" fmla="*/ 1246909 w 1273939"/>
              <a:gd name="connsiteY3" fmla="*/ 130848 h 1939636"/>
              <a:gd name="connsiteX4" fmla="*/ 1239212 w 1273939"/>
              <a:gd name="connsiteY4" fmla="*/ 230909 h 1939636"/>
              <a:gd name="connsiteX5" fmla="*/ 1223818 w 1273939"/>
              <a:gd name="connsiteY5" fmla="*/ 407939 h 1939636"/>
              <a:gd name="connsiteX6" fmla="*/ 1216121 w 1273939"/>
              <a:gd name="connsiteY6" fmla="*/ 646545 h 1939636"/>
              <a:gd name="connsiteX7" fmla="*/ 1208424 w 1273939"/>
              <a:gd name="connsiteY7" fmla="*/ 738909 h 1939636"/>
              <a:gd name="connsiteX8" fmla="*/ 1193030 w 1273939"/>
              <a:gd name="connsiteY8" fmla="*/ 1531696 h 1939636"/>
              <a:gd name="connsiteX9" fmla="*/ 1185333 w 1273939"/>
              <a:gd name="connsiteY9" fmla="*/ 1939636 h 1939636"/>
              <a:gd name="connsiteX10" fmla="*/ 1193030 w 1273939"/>
              <a:gd name="connsiteY10" fmla="*/ 1939636 h 1939636"/>
              <a:gd name="connsiteX11" fmla="*/ 1100667 w 1273939"/>
              <a:gd name="connsiteY11" fmla="*/ 1931939 h 1939636"/>
              <a:gd name="connsiteX12" fmla="*/ 769697 w 1273939"/>
              <a:gd name="connsiteY12" fmla="*/ 1908848 h 1939636"/>
              <a:gd name="connsiteX13" fmla="*/ 700424 w 1273939"/>
              <a:gd name="connsiteY13" fmla="*/ 1901151 h 1939636"/>
              <a:gd name="connsiteX14" fmla="*/ 623454 w 1273939"/>
              <a:gd name="connsiteY14" fmla="*/ 1885757 h 1939636"/>
              <a:gd name="connsiteX15" fmla="*/ 515697 w 1273939"/>
              <a:gd name="connsiteY15" fmla="*/ 1870363 h 1939636"/>
              <a:gd name="connsiteX16" fmla="*/ 454121 w 1273939"/>
              <a:gd name="connsiteY16" fmla="*/ 1862666 h 1939636"/>
              <a:gd name="connsiteX17" fmla="*/ 423333 w 1273939"/>
              <a:gd name="connsiteY17" fmla="*/ 1854969 h 1939636"/>
              <a:gd name="connsiteX18" fmla="*/ 261697 w 1273939"/>
              <a:gd name="connsiteY18" fmla="*/ 1854969 h 1939636"/>
              <a:gd name="connsiteX19" fmla="*/ 261697 w 1273939"/>
              <a:gd name="connsiteY19" fmla="*/ 1854969 h 1939636"/>
              <a:gd name="connsiteX20" fmla="*/ 254000 w 1273939"/>
              <a:gd name="connsiteY20" fmla="*/ 1339272 h 1939636"/>
              <a:gd name="connsiteX21" fmla="*/ 230909 w 1273939"/>
              <a:gd name="connsiteY21" fmla="*/ 1246909 h 1939636"/>
              <a:gd name="connsiteX22" fmla="*/ 223212 w 1273939"/>
              <a:gd name="connsiteY22" fmla="*/ 1208424 h 1939636"/>
              <a:gd name="connsiteX23" fmla="*/ 223212 w 1273939"/>
              <a:gd name="connsiteY23" fmla="*/ 1208424 h 1939636"/>
              <a:gd name="connsiteX24" fmla="*/ 153939 w 1273939"/>
              <a:gd name="connsiteY24" fmla="*/ 1200727 h 1939636"/>
              <a:gd name="connsiteX25" fmla="*/ 123151 w 1273939"/>
              <a:gd name="connsiteY25" fmla="*/ 1193030 h 1939636"/>
              <a:gd name="connsiteX26" fmla="*/ 0 w 1273939"/>
              <a:gd name="connsiteY26" fmla="*/ 1185333 h 1939636"/>
              <a:gd name="connsiteX27" fmla="*/ 0 w 1273939"/>
              <a:gd name="connsiteY27" fmla="*/ 1185333 h 1939636"/>
              <a:gd name="connsiteX28" fmla="*/ 7697 w 1273939"/>
              <a:gd name="connsiteY28" fmla="*/ 1116060 h 1939636"/>
              <a:gd name="connsiteX29" fmla="*/ 30788 w 1273939"/>
              <a:gd name="connsiteY29" fmla="*/ 1069878 h 1939636"/>
              <a:gd name="connsiteX30" fmla="*/ 46182 w 1273939"/>
              <a:gd name="connsiteY30" fmla="*/ 1023696 h 1939636"/>
              <a:gd name="connsiteX31" fmla="*/ 53879 w 1273939"/>
              <a:gd name="connsiteY31" fmla="*/ 1000606 h 1939636"/>
              <a:gd name="connsiteX32" fmla="*/ 84667 w 1273939"/>
              <a:gd name="connsiteY32" fmla="*/ 946727 h 1939636"/>
              <a:gd name="connsiteX33" fmla="*/ 100060 w 1273939"/>
              <a:gd name="connsiteY33" fmla="*/ 892848 h 1939636"/>
              <a:gd name="connsiteX34" fmla="*/ 123151 w 1273939"/>
              <a:gd name="connsiteY34" fmla="*/ 846666 h 1939636"/>
              <a:gd name="connsiteX35" fmla="*/ 130848 w 1273939"/>
              <a:gd name="connsiteY35" fmla="*/ 800484 h 1939636"/>
              <a:gd name="connsiteX36" fmla="*/ 161636 w 1273939"/>
              <a:gd name="connsiteY36" fmla="*/ 731212 h 1939636"/>
              <a:gd name="connsiteX37" fmla="*/ 184727 w 1273939"/>
              <a:gd name="connsiteY37" fmla="*/ 646545 h 1939636"/>
              <a:gd name="connsiteX38" fmla="*/ 192424 w 1273939"/>
              <a:gd name="connsiteY38" fmla="*/ 623454 h 1939636"/>
              <a:gd name="connsiteX39" fmla="*/ 200121 w 1273939"/>
              <a:gd name="connsiteY39" fmla="*/ 600363 h 1939636"/>
              <a:gd name="connsiteX40" fmla="*/ 207818 w 1273939"/>
              <a:gd name="connsiteY40" fmla="*/ 561878 h 1939636"/>
              <a:gd name="connsiteX41" fmla="*/ 215515 w 1273939"/>
              <a:gd name="connsiteY41" fmla="*/ 538787 h 1939636"/>
              <a:gd name="connsiteX42" fmla="*/ 254000 w 1273939"/>
              <a:gd name="connsiteY42" fmla="*/ 292484 h 1939636"/>
              <a:gd name="connsiteX43" fmla="*/ 261697 w 1273939"/>
              <a:gd name="connsiteY43" fmla="*/ 223212 h 1939636"/>
              <a:gd name="connsiteX44" fmla="*/ 277091 w 1273939"/>
              <a:gd name="connsiteY44" fmla="*/ 130848 h 1939636"/>
              <a:gd name="connsiteX45" fmla="*/ 284788 w 1273939"/>
              <a:gd name="connsiteY45" fmla="*/ 7696 h 1939636"/>
              <a:gd name="connsiteX46" fmla="*/ 284788 w 1273939"/>
              <a:gd name="connsiteY46" fmla="*/ 0 h 1939636"/>
              <a:gd name="connsiteX47" fmla="*/ 407939 w 1273939"/>
              <a:gd name="connsiteY47" fmla="*/ 7696 h 1939636"/>
              <a:gd name="connsiteX48" fmla="*/ 438727 w 1273939"/>
              <a:gd name="connsiteY48" fmla="*/ 15393 h 1939636"/>
              <a:gd name="connsiteX49" fmla="*/ 538788 w 1273939"/>
              <a:gd name="connsiteY49" fmla="*/ 23090 h 1939636"/>
              <a:gd name="connsiteX50" fmla="*/ 608060 w 1273939"/>
              <a:gd name="connsiteY50" fmla="*/ 30787 h 1939636"/>
              <a:gd name="connsiteX51" fmla="*/ 846667 w 1273939"/>
              <a:gd name="connsiteY51" fmla="*/ 38484 h 1939636"/>
              <a:gd name="connsiteX52" fmla="*/ 1154545 w 1273939"/>
              <a:gd name="connsiteY52" fmla="*/ 53878 h 1939636"/>
              <a:gd name="connsiteX53" fmla="*/ 1270000 w 1273939"/>
              <a:gd name="connsiteY53" fmla="*/ 46181 h 1939636"/>
              <a:gd name="connsiteX54" fmla="*/ 1262303 w 1273939"/>
              <a:gd name="connsiteY54" fmla="*/ 0 h 19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73939" h="1939636">
                <a:moveTo>
                  <a:pt x="1262303" y="0"/>
                </a:moveTo>
                <a:lnTo>
                  <a:pt x="1262303" y="0"/>
                </a:lnTo>
                <a:cubicBezTo>
                  <a:pt x="1259737" y="23091"/>
                  <a:pt x="1257321" y="46198"/>
                  <a:pt x="1254606" y="69272"/>
                </a:cubicBezTo>
                <a:cubicBezTo>
                  <a:pt x="1252189" y="89815"/>
                  <a:pt x="1248870" y="110256"/>
                  <a:pt x="1246909" y="130848"/>
                </a:cubicBezTo>
                <a:cubicBezTo>
                  <a:pt x="1243737" y="164150"/>
                  <a:pt x="1242241" y="197594"/>
                  <a:pt x="1239212" y="230909"/>
                </a:cubicBezTo>
                <a:cubicBezTo>
                  <a:pt x="1219756" y="444928"/>
                  <a:pt x="1245233" y="108124"/>
                  <a:pt x="1223818" y="407939"/>
                </a:cubicBezTo>
                <a:cubicBezTo>
                  <a:pt x="1221252" y="487474"/>
                  <a:pt x="1219818" y="567054"/>
                  <a:pt x="1216121" y="646545"/>
                </a:cubicBezTo>
                <a:cubicBezTo>
                  <a:pt x="1214686" y="677406"/>
                  <a:pt x="1209230" y="708025"/>
                  <a:pt x="1208424" y="738909"/>
                </a:cubicBezTo>
                <a:cubicBezTo>
                  <a:pt x="1201531" y="1003131"/>
                  <a:pt x="1199036" y="1267452"/>
                  <a:pt x="1193030" y="1531696"/>
                </a:cubicBezTo>
                <a:cubicBezTo>
                  <a:pt x="1184808" y="1893448"/>
                  <a:pt x="1185333" y="1757445"/>
                  <a:pt x="1185333" y="1939636"/>
                </a:cubicBezTo>
                <a:lnTo>
                  <a:pt x="1193030" y="1939636"/>
                </a:lnTo>
                <a:lnTo>
                  <a:pt x="1100667" y="1931939"/>
                </a:lnTo>
                <a:cubicBezTo>
                  <a:pt x="967195" y="1923041"/>
                  <a:pt x="911790" y="1924636"/>
                  <a:pt x="769697" y="1908848"/>
                </a:cubicBezTo>
                <a:cubicBezTo>
                  <a:pt x="746606" y="1906282"/>
                  <a:pt x="723373" y="1904774"/>
                  <a:pt x="700424" y="1901151"/>
                </a:cubicBezTo>
                <a:cubicBezTo>
                  <a:pt x="674579" y="1897070"/>
                  <a:pt x="649417" y="1889002"/>
                  <a:pt x="623454" y="1885757"/>
                </a:cubicBezTo>
                <a:cubicBezTo>
                  <a:pt x="428710" y="1861414"/>
                  <a:pt x="671073" y="1892560"/>
                  <a:pt x="515697" y="1870363"/>
                </a:cubicBezTo>
                <a:cubicBezTo>
                  <a:pt x="495220" y="1867438"/>
                  <a:pt x="474525" y="1866067"/>
                  <a:pt x="454121" y="1862666"/>
                </a:cubicBezTo>
                <a:cubicBezTo>
                  <a:pt x="443686" y="1860927"/>
                  <a:pt x="433903" y="1855392"/>
                  <a:pt x="423333" y="1854969"/>
                </a:cubicBezTo>
                <a:cubicBezTo>
                  <a:pt x="369497" y="1852816"/>
                  <a:pt x="315576" y="1854969"/>
                  <a:pt x="261697" y="1854969"/>
                </a:cubicBezTo>
                <a:lnTo>
                  <a:pt x="261697" y="1854969"/>
                </a:lnTo>
                <a:cubicBezTo>
                  <a:pt x="259131" y="1683070"/>
                  <a:pt x="258708" y="1511126"/>
                  <a:pt x="254000" y="1339272"/>
                </a:cubicBezTo>
                <a:cubicBezTo>
                  <a:pt x="253072" y="1305393"/>
                  <a:pt x="241427" y="1278462"/>
                  <a:pt x="230909" y="1246909"/>
                </a:cubicBezTo>
                <a:cubicBezTo>
                  <a:pt x="221589" y="1218950"/>
                  <a:pt x="223212" y="1231931"/>
                  <a:pt x="223212" y="1208424"/>
                </a:cubicBezTo>
                <a:lnTo>
                  <a:pt x="223212" y="1208424"/>
                </a:lnTo>
                <a:cubicBezTo>
                  <a:pt x="200121" y="1205858"/>
                  <a:pt x="176902" y="1204260"/>
                  <a:pt x="153939" y="1200727"/>
                </a:cubicBezTo>
                <a:cubicBezTo>
                  <a:pt x="143483" y="1199118"/>
                  <a:pt x="133623" y="1194526"/>
                  <a:pt x="123151" y="1193030"/>
                </a:cubicBezTo>
                <a:cubicBezTo>
                  <a:pt x="58550" y="1183801"/>
                  <a:pt x="55437" y="1185333"/>
                  <a:pt x="0" y="1185333"/>
                </a:cubicBezTo>
                <a:lnTo>
                  <a:pt x="0" y="1185333"/>
                </a:lnTo>
                <a:cubicBezTo>
                  <a:pt x="2566" y="1162242"/>
                  <a:pt x="3878" y="1138977"/>
                  <a:pt x="7697" y="1116060"/>
                </a:cubicBezTo>
                <a:cubicBezTo>
                  <a:pt x="13311" y="1082375"/>
                  <a:pt x="16604" y="1101793"/>
                  <a:pt x="30788" y="1069878"/>
                </a:cubicBezTo>
                <a:cubicBezTo>
                  <a:pt x="37378" y="1055050"/>
                  <a:pt x="41051" y="1039090"/>
                  <a:pt x="46182" y="1023696"/>
                </a:cubicBezTo>
                <a:cubicBezTo>
                  <a:pt x="48748" y="1015999"/>
                  <a:pt x="49379" y="1007356"/>
                  <a:pt x="53879" y="1000606"/>
                </a:cubicBezTo>
                <a:cubicBezTo>
                  <a:pt x="75638" y="967968"/>
                  <a:pt x="65136" y="985789"/>
                  <a:pt x="84667" y="946727"/>
                </a:cubicBezTo>
                <a:cubicBezTo>
                  <a:pt x="87134" y="936858"/>
                  <a:pt x="94537" y="903893"/>
                  <a:pt x="100060" y="892848"/>
                </a:cubicBezTo>
                <a:cubicBezTo>
                  <a:pt x="116667" y="859635"/>
                  <a:pt x="115412" y="881490"/>
                  <a:pt x="123151" y="846666"/>
                </a:cubicBezTo>
                <a:cubicBezTo>
                  <a:pt x="126536" y="831431"/>
                  <a:pt x="127063" y="815624"/>
                  <a:pt x="130848" y="800484"/>
                </a:cubicBezTo>
                <a:cubicBezTo>
                  <a:pt x="141839" y="756519"/>
                  <a:pt x="141419" y="761538"/>
                  <a:pt x="161636" y="731212"/>
                </a:cubicBezTo>
                <a:cubicBezTo>
                  <a:pt x="172515" y="676815"/>
                  <a:pt x="165196" y="705138"/>
                  <a:pt x="184727" y="646545"/>
                </a:cubicBezTo>
                <a:lnTo>
                  <a:pt x="192424" y="623454"/>
                </a:lnTo>
                <a:cubicBezTo>
                  <a:pt x="194990" y="615757"/>
                  <a:pt x="198530" y="608319"/>
                  <a:pt x="200121" y="600363"/>
                </a:cubicBezTo>
                <a:cubicBezTo>
                  <a:pt x="202687" y="587535"/>
                  <a:pt x="204645" y="574570"/>
                  <a:pt x="207818" y="561878"/>
                </a:cubicBezTo>
                <a:cubicBezTo>
                  <a:pt x="209786" y="554007"/>
                  <a:pt x="213657" y="546685"/>
                  <a:pt x="215515" y="538787"/>
                </a:cubicBezTo>
                <a:cubicBezTo>
                  <a:pt x="245463" y="411510"/>
                  <a:pt x="238192" y="434760"/>
                  <a:pt x="254000" y="292484"/>
                </a:cubicBezTo>
                <a:cubicBezTo>
                  <a:pt x="256566" y="269393"/>
                  <a:pt x="257878" y="246129"/>
                  <a:pt x="261697" y="223212"/>
                </a:cubicBezTo>
                <a:lnTo>
                  <a:pt x="277091" y="130848"/>
                </a:lnTo>
                <a:cubicBezTo>
                  <a:pt x="284959" y="12833"/>
                  <a:pt x="284788" y="53963"/>
                  <a:pt x="284788" y="7696"/>
                </a:cubicBezTo>
                <a:lnTo>
                  <a:pt x="284788" y="0"/>
                </a:lnTo>
                <a:cubicBezTo>
                  <a:pt x="325838" y="2565"/>
                  <a:pt x="367013" y="3604"/>
                  <a:pt x="407939" y="7696"/>
                </a:cubicBezTo>
                <a:cubicBezTo>
                  <a:pt x="418465" y="8749"/>
                  <a:pt x="428221" y="14157"/>
                  <a:pt x="438727" y="15393"/>
                </a:cubicBezTo>
                <a:cubicBezTo>
                  <a:pt x="471950" y="19302"/>
                  <a:pt x="505473" y="20061"/>
                  <a:pt x="538788" y="23090"/>
                </a:cubicBezTo>
                <a:cubicBezTo>
                  <a:pt x="561925" y="25193"/>
                  <a:pt x="584856" y="29627"/>
                  <a:pt x="608060" y="30787"/>
                </a:cubicBezTo>
                <a:cubicBezTo>
                  <a:pt x="687538" y="34761"/>
                  <a:pt x="767131" y="35918"/>
                  <a:pt x="846667" y="38484"/>
                </a:cubicBezTo>
                <a:cubicBezTo>
                  <a:pt x="952431" y="46039"/>
                  <a:pt x="1045573" y="53878"/>
                  <a:pt x="1154545" y="53878"/>
                </a:cubicBezTo>
                <a:cubicBezTo>
                  <a:pt x="1193115" y="53878"/>
                  <a:pt x="1231515" y="48747"/>
                  <a:pt x="1270000" y="46181"/>
                </a:cubicBezTo>
                <a:cubicBezTo>
                  <a:pt x="1281754" y="10920"/>
                  <a:pt x="1263586" y="7697"/>
                  <a:pt x="1262303" y="0"/>
                </a:cubicBezTo>
                <a:close/>
              </a:path>
            </a:pathLst>
          </a:custGeom>
          <a:solidFill>
            <a:srgbClr val="FF0000">
              <a:alpha val="7000"/>
            </a:srgb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1200" dirty="0" smtClean="0">
                <a:solidFill>
                  <a:schemeClr val="bg1"/>
                </a:solidFill>
                <a:latin typeface="Arial"/>
                <a:cs typeface="Arial"/>
              </a:rPr>
              <a:t>Entire 91/92 excavation area</a:t>
            </a:r>
            <a:endParaRPr lang="en-US" sz="1200" dirty="0">
              <a:latin typeface="Arial"/>
              <a:cs typeface="Arial"/>
            </a:endParaRPr>
          </a:p>
        </p:txBody>
      </p:sp>
      <p:sp>
        <p:nvSpPr>
          <p:cNvPr id="7" name="Freeform 6"/>
          <p:cNvSpPr/>
          <p:nvPr/>
        </p:nvSpPr>
        <p:spPr>
          <a:xfrm>
            <a:off x="5738470" y="4954410"/>
            <a:ext cx="3083163" cy="1551683"/>
          </a:xfrm>
          <a:custGeom>
            <a:avLst/>
            <a:gdLst>
              <a:gd name="connsiteX0" fmla="*/ 760346 w 3083163"/>
              <a:gd name="connsiteY0" fmla="*/ 14221 h 1551683"/>
              <a:gd name="connsiteX1" fmla="*/ 760346 w 3083163"/>
              <a:gd name="connsiteY1" fmla="*/ 14221 h 1551683"/>
              <a:gd name="connsiteX2" fmla="*/ 367640 w 3083163"/>
              <a:gd name="connsiteY2" fmla="*/ 22577 h 1551683"/>
              <a:gd name="connsiteX3" fmla="*/ 300796 w 3083163"/>
              <a:gd name="connsiteY3" fmla="*/ 30932 h 1551683"/>
              <a:gd name="connsiteX4" fmla="*/ 108621 w 3083163"/>
              <a:gd name="connsiteY4" fmla="*/ 47644 h 1551683"/>
              <a:gd name="connsiteX5" fmla="*/ 83555 w 3083163"/>
              <a:gd name="connsiteY5" fmla="*/ 64355 h 1551683"/>
              <a:gd name="connsiteX6" fmla="*/ 0 w 3083163"/>
              <a:gd name="connsiteY6" fmla="*/ 72711 h 1551683"/>
              <a:gd name="connsiteX7" fmla="*/ 33422 w 3083163"/>
              <a:gd name="connsiteY7" fmla="*/ 72711 h 1551683"/>
              <a:gd name="connsiteX8" fmla="*/ 100266 w 3083163"/>
              <a:gd name="connsiteY8" fmla="*/ 114490 h 1551683"/>
              <a:gd name="connsiteX9" fmla="*/ 167109 w 3083163"/>
              <a:gd name="connsiteY9" fmla="*/ 147913 h 1551683"/>
              <a:gd name="connsiteX10" fmla="*/ 192176 w 3083163"/>
              <a:gd name="connsiteY10" fmla="*/ 164625 h 1551683"/>
              <a:gd name="connsiteX11" fmla="*/ 233953 w 3083163"/>
              <a:gd name="connsiteY11" fmla="*/ 189692 h 1551683"/>
              <a:gd name="connsiteX12" fmla="*/ 267375 w 3083163"/>
              <a:gd name="connsiteY12" fmla="*/ 214759 h 1551683"/>
              <a:gd name="connsiteX13" fmla="*/ 292441 w 3083163"/>
              <a:gd name="connsiteY13" fmla="*/ 231471 h 1551683"/>
              <a:gd name="connsiteX14" fmla="*/ 359285 w 3083163"/>
              <a:gd name="connsiteY14" fmla="*/ 281606 h 1551683"/>
              <a:gd name="connsiteX15" fmla="*/ 409417 w 3083163"/>
              <a:gd name="connsiteY15" fmla="*/ 315029 h 1551683"/>
              <a:gd name="connsiteX16" fmla="*/ 467906 w 3083163"/>
              <a:gd name="connsiteY16" fmla="*/ 348452 h 1551683"/>
              <a:gd name="connsiteX17" fmla="*/ 501327 w 3083163"/>
              <a:gd name="connsiteY17" fmla="*/ 365163 h 1551683"/>
              <a:gd name="connsiteX18" fmla="*/ 559816 w 3083163"/>
              <a:gd name="connsiteY18" fmla="*/ 398586 h 1551683"/>
              <a:gd name="connsiteX19" fmla="*/ 609948 w 3083163"/>
              <a:gd name="connsiteY19" fmla="*/ 423654 h 1551683"/>
              <a:gd name="connsiteX20" fmla="*/ 676792 w 3083163"/>
              <a:gd name="connsiteY20" fmla="*/ 465433 h 1551683"/>
              <a:gd name="connsiteX21" fmla="*/ 718569 w 3083163"/>
              <a:gd name="connsiteY21" fmla="*/ 490500 h 1551683"/>
              <a:gd name="connsiteX22" fmla="*/ 751991 w 3083163"/>
              <a:gd name="connsiteY22" fmla="*/ 507211 h 1551683"/>
              <a:gd name="connsiteX23" fmla="*/ 827190 w 3083163"/>
              <a:gd name="connsiteY23" fmla="*/ 557346 h 1551683"/>
              <a:gd name="connsiteX24" fmla="*/ 852256 w 3083163"/>
              <a:gd name="connsiteY24" fmla="*/ 574058 h 1551683"/>
              <a:gd name="connsiteX25" fmla="*/ 877323 w 3083163"/>
              <a:gd name="connsiteY25" fmla="*/ 582413 h 1551683"/>
              <a:gd name="connsiteX26" fmla="*/ 935811 w 3083163"/>
              <a:gd name="connsiteY26" fmla="*/ 624192 h 1551683"/>
              <a:gd name="connsiteX27" fmla="*/ 960877 w 3083163"/>
              <a:gd name="connsiteY27" fmla="*/ 632548 h 1551683"/>
              <a:gd name="connsiteX28" fmla="*/ 1027721 w 3083163"/>
              <a:gd name="connsiteY28" fmla="*/ 682683 h 1551683"/>
              <a:gd name="connsiteX29" fmla="*/ 1061143 w 3083163"/>
              <a:gd name="connsiteY29" fmla="*/ 707750 h 1551683"/>
              <a:gd name="connsiteX30" fmla="*/ 1127986 w 3083163"/>
              <a:gd name="connsiteY30" fmla="*/ 741173 h 1551683"/>
              <a:gd name="connsiteX31" fmla="*/ 1236607 w 3083163"/>
              <a:gd name="connsiteY31" fmla="*/ 816375 h 1551683"/>
              <a:gd name="connsiteX32" fmla="*/ 1270029 w 3083163"/>
              <a:gd name="connsiteY32" fmla="*/ 833086 h 1551683"/>
              <a:gd name="connsiteX33" fmla="*/ 1295095 w 3083163"/>
              <a:gd name="connsiteY33" fmla="*/ 841442 h 1551683"/>
              <a:gd name="connsiteX34" fmla="*/ 1361939 w 3083163"/>
              <a:gd name="connsiteY34" fmla="*/ 883221 h 1551683"/>
              <a:gd name="connsiteX35" fmla="*/ 1395361 w 3083163"/>
              <a:gd name="connsiteY35" fmla="*/ 908288 h 1551683"/>
              <a:gd name="connsiteX36" fmla="*/ 1428783 w 3083163"/>
              <a:gd name="connsiteY36" fmla="*/ 916644 h 1551683"/>
              <a:gd name="connsiteX37" fmla="*/ 1487271 w 3083163"/>
              <a:gd name="connsiteY37" fmla="*/ 958423 h 1551683"/>
              <a:gd name="connsiteX38" fmla="*/ 1512337 w 3083163"/>
              <a:gd name="connsiteY38" fmla="*/ 966779 h 1551683"/>
              <a:gd name="connsiteX39" fmla="*/ 1570825 w 3083163"/>
              <a:gd name="connsiteY39" fmla="*/ 1008558 h 1551683"/>
              <a:gd name="connsiteX40" fmla="*/ 1604247 w 3083163"/>
              <a:gd name="connsiteY40" fmla="*/ 1033625 h 1551683"/>
              <a:gd name="connsiteX41" fmla="*/ 1679446 w 3083163"/>
              <a:gd name="connsiteY41" fmla="*/ 1067048 h 1551683"/>
              <a:gd name="connsiteX42" fmla="*/ 1704513 w 3083163"/>
              <a:gd name="connsiteY42" fmla="*/ 1092115 h 1551683"/>
              <a:gd name="connsiteX43" fmla="*/ 1763001 w 3083163"/>
              <a:gd name="connsiteY43" fmla="*/ 1133894 h 1551683"/>
              <a:gd name="connsiteX44" fmla="*/ 1788067 w 3083163"/>
              <a:gd name="connsiteY44" fmla="*/ 1142250 h 1551683"/>
              <a:gd name="connsiteX45" fmla="*/ 1821489 w 3083163"/>
              <a:gd name="connsiteY45" fmla="*/ 1167317 h 1551683"/>
              <a:gd name="connsiteX46" fmla="*/ 1846555 w 3083163"/>
              <a:gd name="connsiteY46" fmla="*/ 1192385 h 1551683"/>
              <a:gd name="connsiteX47" fmla="*/ 1871622 w 3083163"/>
              <a:gd name="connsiteY47" fmla="*/ 1200740 h 1551683"/>
              <a:gd name="connsiteX48" fmla="*/ 1930110 w 3083163"/>
              <a:gd name="connsiteY48" fmla="*/ 1242519 h 1551683"/>
              <a:gd name="connsiteX49" fmla="*/ 1955176 w 3083163"/>
              <a:gd name="connsiteY49" fmla="*/ 1259231 h 1551683"/>
              <a:gd name="connsiteX50" fmla="*/ 1980243 w 3083163"/>
              <a:gd name="connsiteY50" fmla="*/ 1267587 h 1551683"/>
              <a:gd name="connsiteX51" fmla="*/ 2005309 w 3083163"/>
              <a:gd name="connsiteY51" fmla="*/ 1284298 h 1551683"/>
              <a:gd name="connsiteX52" fmla="*/ 2038731 w 3083163"/>
              <a:gd name="connsiteY52" fmla="*/ 1292654 h 1551683"/>
              <a:gd name="connsiteX53" fmla="*/ 2072153 w 3083163"/>
              <a:gd name="connsiteY53" fmla="*/ 1309365 h 1551683"/>
              <a:gd name="connsiteX54" fmla="*/ 2113930 w 3083163"/>
              <a:gd name="connsiteY54" fmla="*/ 1326077 h 1551683"/>
              <a:gd name="connsiteX55" fmla="*/ 2147352 w 3083163"/>
              <a:gd name="connsiteY55" fmla="*/ 1342789 h 1551683"/>
              <a:gd name="connsiteX56" fmla="*/ 2189129 w 3083163"/>
              <a:gd name="connsiteY56" fmla="*/ 1359500 h 1551683"/>
              <a:gd name="connsiteX57" fmla="*/ 2297750 w 3083163"/>
              <a:gd name="connsiteY57" fmla="*/ 1401279 h 1551683"/>
              <a:gd name="connsiteX58" fmla="*/ 2347883 w 3083163"/>
              <a:gd name="connsiteY58" fmla="*/ 1417991 h 1551683"/>
              <a:gd name="connsiteX59" fmla="*/ 2372949 w 3083163"/>
              <a:gd name="connsiteY59" fmla="*/ 1426346 h 1551683"/>
              <a:gd name="connsiteX60" fmla="*/ 2423082 w 3083163"/>
              <a:gd name="connsiteY60" fmla="*/ 1459769 h 1551683"/>
              <a:gd name="connsiteX61" fmla="*/ 2456504 w 3083163"/>
              <a:gd name="connsiteY61" fmla="*/ 1484837 h 1551683"/>
              <a:gd name="connsiteX62" fmla="*/ 2481570 w 3083163"/>
              <a:gd name="connsiteY62" fmla="*/ 1493192 h 1551683"/>
              <a:gd name="connsiteX63" fmla="*/ 2506636 w 3083163"/>
              <a:gd name="connsiteY63" fmla="*/ 1509904 h 1551683"/>
              <a:gd name="connsiteX64" fmla="*/ 2581835 w 3083163"/>
              <a:gd name="connsiteY64" fmla="*/ 1543327 h 1551683"/>
              <a:gd name="connsiteX65" fmla="*/ 2581835 w 3083163"/>
              <a:gd name="connsiteY65" fmla="*/ 1551683 h 1551683"/>
              <a:gd name="connsiteX66" fmla="*/ 2598546 w 3083163"/>
              <a:gd name="connsiteY66" fmla="*/ 1543327 h 1551683"/>
              <a:gd name="connsiteX67" fmla="*/ 2707167 w 3083163"/>
              <a:gd name="connsiteY67" fmla="*/ 1451414 h 1551683"/>
              <a:gd name="connsiteX68" fmla="*/ 2757300 w 3083163"/>
              <a:gd name="connsiteY68" fmla="*/ 1401279 h 1551683"/>
              <a:gd name="connsiteX69" fmla="*/ 2807433 w 3083163"/>
              <a:gd name="connsiteY69" fmla="*/ 1351144 h 1551683"/>
              <a:gd name="connsiteX70" fmla="*/ 3083163 w 3083163"/>
              <a:gd name="connsiteY70" fmla="*/ 950067 h 1551683"/>
              <a:gd name="connsiteX71" fmla="*/ 2966186 w 3083163"/>
              <a:gd name="connsiteY71" fmla="*/ 916644 h 1551683"/>
              <a:gd name="connsiteX72" fmla="*/ 2932764 w 3083163"/>
              <a:gd name="connsiteY72" fmla="*/ 908288 h 1551683"/>
              <a:gd name="connsiteX73" fmla="*/ 2849210 w 3083163"/>
              <a:gd name="connsiteY73" fmla="*/ 874865 h 1551683"/>
              <a:gd name="connsiteX74" fmla="*/ 2807433 w 3083163"/>
              <a:gd name="connsiteY74" fmla="*/ 858154 h 1551683"/>
              <a:gd name="connsiteX75" fmla="*/ 2740589 w 3083163"/>
              <a:gd name="connsiteY75" fmla="*/ 841442 h 1551683"/>
              <a:gd name="connsiteX76" fmla="*/ 2657034 w 3083163"/>
              <a:gd name="connsiteY76" fmla="*/ 808019 h 1551683"/>
              <a:gd name="connsiteX77" fmla="*/ 2615257 w 3083163"/>
              <a:gd name="connsiteY77" fmla="*/ 791308 h 1551683"/>
              <a:gd name="connsiteX78" fmla="*/ 2531703 w 3083163"/>
              <a:gd name="connsiteY78" fmla="*/ 774596 h 1551683"/>
              <a:gd name="connsiteX79" fmla="*/ 2506636 w 3083163"/>
              <a:gd name="connsiteY79" fmla="*/ 766240 h 1551683"/>
              <a:gd name="connsiteX80" fmla="*/ 2431437 w 3083163"/>
              <a:gd name="connsiteY80" fmla="*/ 724461 h 1551683"/>
              <a:gd name="connsiteX81" fmla="*/ 2372949 w 3083163"/>
              <a:gd name="connsiteY81" fmla="*/ 699394 h 1551683"/>
              <a:gd name="connsiteX82" fmla="*/ 2347883 w 3083163"/>
              <a:gd name="connsiteY82" fmla="*/ 682683 h 1551683"/>
              <a:gd name="connsiteX83" fmla="*/ 2264328 w 3083163"/>
              <a:gd name="connsiteY83" fmla="*/ 657615 h 1551683"/>
              <a:gd name="connsiteX84" fmla="*/ 2230906 w 3083163"/>
              <a:gd name="connsiteY84" fmla="*/ 640904 h 1551683"/>
              <a:gd name="connsiteX85" fmla="*/ 2197485 w 3083163"/>
              <a:gd name="connsiteY85" fmla="*/ 632548 h 1551683"/>
              <a:gd name="connsiteX86" fmla="*/ 2122285 w 3083163"/>
              <a:gd name="connsiteY86" fmla="*/ 590769 h 1551683"/>
              <a:gd name="connsiteX87" fmla="*/ 2088864 w 3083163"/>
              <a:gd name="connsiteY87" fmla="*/ 574058 h 1551683"/>
              <a:gd name="connsiteX88" fmla="*/ 2038731 w 3083163"/>
              <a:gd name="connsiteY88" fmla="*/ 557346 h 1551683"/>
              <a:gd name="connsiteX89" fmla="*/ 1980243 w 3083163"/>
              <a:gd name="connsiteY89" fmla="*/ 523923 h 1551683"/>
              <a:gd name="connsiteX90" fmla="*/ 1921755 w 3083163"/>
              <a:gd name="connsiteY90" fmla="*/ 490500 h 1551683"/>
              <a:gd name="connsiteX91" fmla="*/ 1896688 w 3083163"/>
              <a:gd name="connsiteY91" fmla="*/ 482144 h 1551683"/>
              <a:gd name="connsiteX92" fmla="*/ 1838200 w 3083163"/>
              <a:gd name="connsiteY92" fmla="*/ 448721 h 1551683"/>
              <a:gd name="connsiteX93" fmla="*/ 1788067 w 3083163"/>
              <a:gd name="connsiteY93" fmla="*/ 415298 h 1551683"/>
              <a:gd name="connsiteX94" fmla="*/ 1737935 w 3083163"/>
              <a:gd name="connsiteY94" fmla="*/ 381875 h 1551683"/>
              <a:gd name="connsiteX95" fmla="*/ 1654380 w 3083163"/>
              <a:gd name="connsiteY95" fmla="*/ 348452 h 1551683"/>
              <a:gd name="connsiteX96" fmla="*/ 1620958 w 3083163"/>
              <a:gd name="connsiteY96" fmla="*/ 315029 h 1551683"/>
              <a:gd name="connsiteX97" fmla="*/ 1554115 w 3083163"/>
              <a:gd name="connsiteY97" fmla="*/ 298317 h 1551683"/>
              <a:gd name="connsiteX98" fmla="*/ 1503982 w 3083163"/>
              <a:gd name="connsiteY98" fmla="*/ 264894 h 1551683"/>
              <a:gd name="connsiteX99" fmla="*/ 1478915 w 3083163"/>
              <a:gd name="connsiteY99" fmla="*/ 256538 h 1551683"/>
              <a:gd name="connsiteX100" fmla="*/ 1453849 w 3083163"/>
              <a:gd name="connsiteY100" fmla="*/ 239827 h 1551683"/>
              <a:gd name="connsiteX101" fmla="*/ 1403716 w 3083163"/>
              <a:gd name="connsiteY101" fmla="*/ 223115 h 1551683"/>
              <a:gd name="connsiteX102" fmla="*/ 1345228 w 3083163"/>
              <a:gd name="connsiteY102" fmla="*/ 206404 h 1551683"/>
              <a:gd name="connsiteX103" fmla="*/ 1286740 w 3083163"/>
              <a:gd name="connsiteY103" fmla="*/ 189692 h 1551683"/>
              <a:gd name="connsiteX104" fmla="*/ 1228252 w 3083163"/>
              <a:gd name="connsiteY104" fmla="*/ 181336 h 1551683"/>
              <a:gd name="connsiteX105" fmla="*/ 1111275 w 3083163"/>
              <a:gd name="connsiteY105" fmla="*/ 156269 h 1551683"/>
              <a:gd name="connsiteX106" fmla="*/ 1077854 w 3083163"/>
              <a:gd name="connsiteY106" fmla="*/ 139557 h 1551683"/>
              <a:gd name="connsiteX107" fmla="*/ 1027721 w 3083163"/>
              <a:gd name="connsiteY107" fmla="*/ 122846 h 1551683"/>
              <a:gd name="connsiteX108" fmla="*/ 1002655 w 3083163"/>
              <a:gd name="connsiteY108" fmla="*/ 106134 h 1551683"/>
              <a:gd name="connsiteX109" fmla="*/ 952522 w 3083163"/>
              <a:gd name="connsiteY109" fmla="*/ 89423 h 1551683"/>
              <a:gd name="connsiteX110" fmla="*/ 927456 w 3083163"/>
              <a:gd name="connsiteY110" fmla="*/ 81067 h 1551683"/>
              <a:gd name="connsiteX111" fmla="*/ 910745 w 3083163"/>
              <a:gd name="connsiteY111" fmla="*/ 56000 h 1551683"/>
              <a:gd name="connsiteX112" fmla="*/ 835546 w 3083163"/>
              <a:gd name="connsiteY112" fmla="*/ 14221 h 1551683"/>
              <a:gd name="connsiteX113" fmla="*/ 802124 w 3083163"/>
              <a:gd name="connsiteY113" fmla="*/ 5865 h 1551683"/>
              <a:gd name="connsiteX114" fmla="*/ 760346 w 3083163"/>
              <a:gd name="connsiteY114" fmla="*/ 14221 h 155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083163" h="1551683">
                <a:moveTo>
                  <a:pt x="760346" y="14221"/>
                </a:moveTo>
                <a:lnTo>
                  <a:pt x="760346" y="14221"/>
                </a:lnTo>
                <a:lnTo>
                  <a:pt x="367640" y="22577"/>
                </a:lnTo>
                <a:cubicBezTo>
                  <a:pt x="345200" y="23393"/>
                  <a:pt x="323146" y="28769"/>
                  <a:pt x="300796" y="30932"/>
                </a:cubicBezTo>
                <a:lnTo>
                  <a:pt x="108621" y="47644"/>
                </a:lnTo>
                <a:cubicBezTo>
                  <a:pt x="100266" y="53214"/>
                  <a:pt x="93173" y="61469"/>
                  <a:pt x="83555" y="64355"/>
                </a:cubicBezTo>
                <a:cubicBezTo>
                  <a:pt x="51763" y="73893"/>
                  <a:pt x="29925" y="72711"/>
                  <a:pt x="0" y="72711"/>
                </a:cubicBezTo>
                <a:lnTo>
                  <a:pt x="33422" y="72711"/>
                </a:lnTo>
                <a:cubicBezTo>
                  <a:pt x="55703" y="86637"/>
                  <a:pt x="77365" y="101608"/>
                  <a:pt x="100266" y="114490"/>
                </a:cubicBezTo>
                <a:cubicBezTo>
                  <a:pt x="121978" y="126703"/>
                  <a:pt x="146382" y="134094"/>
                  <a:pt x="167109" y="147913"/>
                </a:cubicBezTo>
                <a:cubicBezTo>
                  <a:pt x="175465" y="153484"/>
                  <a:pt x="183660" y="159302"/>
                  <a:pt x="192176" y="164625"/>
                </a:cubicBezTo>
                <a:cubicBezTo>
                  <a:pt x="205947" y="173232"/>
                  <a:pt x="220441" y="180683"/>
                  <a:pt x="233953" y="189692"/>
                </a:cubicBezTo>
                <a:cubicBezTo>
                  <a:pt x="245540" y="197417"/>
                  <a:pt x="256043" y="206664"/>
                  <a:pt x="267375" y="214759"/>
                </a:cubicBezTo>
                <a:cubicBezTo>
                  <a:pt x="275546" y="220596"/>
                  <a:pt x="284320" y="225564"/>
                  <a:pt x="292441" y="231471"/>
                </a:cubicBezTo>
                <a:cubicBezTo>
                  <a:pt x="314966" y="247853"/>
                  <a:pt x="336111" y="266156"/>
                  <a:pt x="359285" y="281606"/>
                </a:cubicBezTo>
                <a:cubicBezTo>
                  <a:pt x="375996" y="292747"/>
                  <a:pt x="391453" y="306047"/>
                  <a:pt x="409417" y="315029"/>
                </a:cubicBezTo>
                <a:cubicBezTo>
                  <a:pt x="510399" y="365520"/>
                  <a:pt x="385247" y="301216"/>
                  <a:pt x="467906" y="348452"/>
                </a:cubicBezTo>
                <a:cubicBezTo>
                  <a:pt x="478720" y="354632"/>
                  <a:pt x="490765" y="358561"/>
                  <a:pt x="501327" y="365163"/>
                </a:cubicBezTo>
                <a:cubicBezTo>
                  <a:pt x="559137" y="401296"/>
                  <a:pt x="510570" y="382172"/>
                  <a:pt x="559816" y="398586"/>
                </a:cubicBezTo>
                <a:cubicBezTo>
                  <a:pt x="631641" y="446473"/>
                  <a:pt x="540773" y="389065"/>
                  <a:pt x="609948" y="423654"/>
                </a:cubicBezTo>
                <a:cubicBezTo>
                  <a:pt x="640840" y="439100"/>
                  <a:pt x="650269" y="448855"/>
                  <a:pt x="676792" y="465433"/>
                </a:cubicBezTo>
                <a:cubicBezTo>
                  <a:pt x="690563" y="474041"/>
                  <a:pt x="704373" y="482613"/>
                  <a:pt x="718569" y="490500"/>
                </a:cubicBezTo>
                <a:cubicBezTo>
                  <a:pt x="729457" y="496549"/>
                  <a:pt x="741310" y="500803"/>
                  <a:pt x="751991" y="507211"/>
                </a:cubicBezTo>
                <a:cubicBezTo>
                  <a:pt x="752020" y="507228"/>
                  <a:pt x="814643" y="548981"/>
                  <a:pt x="827190" y="557346"/>
                </a:cubicBezTo>
                <a:cubicBezTo>
                  <a:pt x="835545" y="562917"/>
                  <a:pt x="842729" y="570883"/>
                  <a:pt x="852256" y="574058"/>
                </a:cubicBezTo>
                <a:lnTo>
                  <a:pt x="877323" y="582413"/>
                </a:lnTo>
                <a:cubicBezTo>
                  <a:pt x="884896" y="588093"/>
                  <a:pt x="923590" y="618081"/>
                  <a:pt x="935811" y="624192"/>
                </a:cubicBezTo>
                <a:cubicBezTo>
                  <a:pt x="943688" y="628131"/>
                  <a:pt x="952522" y="629763"/>
                  <a:pt x="960877" y="632548"/>
                </a:cubicBezTo>
                <a:cubicBezTo>
                  <a:pt x="1023139" y="694811"/>
                  <a:pt x="964370" y="643087"/>
                  <a:pt x="1027721" y="682683"/>
                </a:cubicBezTo>
                <a:cubicBezTo>
                  <a:pt x="1039530" y="690064"/>
                  <a:pt x="1049556" y="700025"/>
                  <a:pt x="1061143" y="707750"/>
                </a:cubicBezTo>
                <a:cubicBezTo>
                  <a:pt x="1100606" y="734060"/>
                  <a:pt x="1092864" y="729465"/>
                  <a:pt x="1127986" y="741173"/>
                </a:cubicBezTo>
                <a:cubicBezTo>
                  <a:pt x="1158761" y="764255"/>
                  <a:pt x="1207686" y="801914"/>
                  <a:pt x="1236607" y="816375"/>
                </a:cubicBezTo>
                <a:cubicBezTo>
                  <a:pt x="1247748" y="821945"/>
                  <a:pt x="1258581" y="828179"/>
                  <a:pt x="1270029" y="833086"/>
                </a:cubicBezTo>
                <a:cubicBezTo>
                  <a:pt x="1278124" y="836555"/>
                  <a:pt x="1287218" y="837503"/>
                  <a:pt x="1295095" y="841442"/>
                </a:cubicBezTo>
                <a:cubicBezTo>
                  <a:pt x="1308101" y="847945"/>
                  <a:pt x="1346475" y="872175"/>
                  <a:pt x="1361939" y="883221"/>
                </a:cubicBezTo>
                <a:cubicBezTo>
                  <a:pt x="1373271" y="891315"/>
                  <a:pt x="1382905" y="902060"/>
                  <a:pt x="1395361" y="908288"/>
                </a:cubicBezTo>
                <a:cubicBezTo>
                  <a:pt x="1405632" y="913424"/>
                  <a:pt x="1418031" y="912612"/>
                  <a:pt x="1428783" y="916644"/>
                </a:cubicBezTo>
                <a:cubicBezTo>
                  <a:pt x="1494726" y="941374"/>
                  <a:pt x="1432572" y="921955"/>
                  <a:pt x="1487271" y="958423"/>
                </a:cubicBezTo>
                <a:cubicBezTo>
                  <a:pt x="1494599" y="963309"/>
                  <a:pt x="1503982" y="963994"/>
                  <a:pt x="1512337" y="966779"/>
                </a:cubicBezTo>
                <a:cubicBezTo>
                  <a:pt x="1621565" y="1048702"/>
                  <a:pt x="1485301" y="947467"/>
                  <a:pt x="1570825" y="1008558"/>
                </a:cubicBezTo>
                <a:cubicBezTo>
                  <a:pt x="1582157" y="1016653"/>
                  <a:pt x="1592074" y="1026862"/>
                  <a:pt x="1604247" y="1033625"/>
                </a:cubicBezTo>
                <a:cubicBezTo>
                  <a:pt x="1633723" y="1050001"/>
                  <a:pt x="1652429" y="1047750"/>
                  <a:pt x="1679446" y="1067048"/>
                </a:cubicBezTo>
                <a:cubicBezTo>
                  <a:pt x="1689062" y="1073916"/>
                  <a:pt x="1695541" y="1084425"/>
                  <a:pt x="1704513" y="1092115"/>
                </a:cubicBezTo>
                <a:cubicBezTo>
                  <a:pt x="1709815" y="1096659"/>
                  <a:pt x="1752418" y="1128602"/>
                  <a:pt x="1763001" y="1133894"/>
                </a:cubicBezTo>
                <a:cubicBezTo>
                  <a:pt x="1770878" y="1137833"/>
                  <a:pt x="1779712" y="1139465"/>
                  <a:pt x="1788067" y="1142250"/>
                </a:cubicBezTo>
                <a:cubicBezTo>
                  <a:pt x="1799208" y="1150606"/>
                  <a:pt x="1810916" y="1158254"/>
                  <a:pt x="1821489" y="1167317"/>
                </a:cubicBezTo>
                <a:cubicBezTo>
                  <a:pt x="1830461" y="1175007"/>
                  <a:pt x="1836723" y="1185830"/>
                  <a:pt x="1846555" y="1192385"/>
                </a:cubicBezTo>
                <a:cubicBezTo>
                  <a:pt x="1853883" y="1197271"/>
                  <a:pt x="1863266" y="1197955"/>
                  <a:pt x="1871622" y="1200740"/>
                </a:cubicBezTo>
                <a:cubicBezTo>
                  <a:pt x="1912452" y="1241573"/>
                  <a:pt x="1878786" y="1213190"/>
                  <a:pt x="1930110" y="1242519"/>
                </a:cubicBezTo>
                <a:cubicBezTo>
                  <a:pt x="1938829" y="1247501"/>
                  <a:pt x="1946194" y="1254740"/>
                  <a:pt x="1955176" y="1259231"/>
                </a:cubicBezTo>
                <a:cubicBezTo>
                  <a:pt x="1963054" y="1263170"/>
                  <a:pt x="1972365" y="1263648"/>
                  <a:pt x="1980243" y="1267587"/>
                </a:cubicBezTo>
                <a:cubicBezTo>
                  <a:pt x="1989225" y="1272078"/>
                  <a:pt x="1996079" y="1280342"/>
                  <a:pt x="2005309" y="1284298"/>
                </a:cubicBezTo>
                <a:cubicBezTo>
                  <a:pt x="2015864" y="1288822"/>
                  <a:pt x="2027979" y="1288622"/>
                  <a:pt x="2038731" y="1292654"/>
                </a:cubicBezTo>
                <a:cubicBezTo>
                  <a:pt x="2050394" y="1297028"/>
                  <a:pt x="2060771" y="1304306"/>
                  <a:pt x="2072153" y="1309365"/>
                </a:cubicBezTo>
                <a:cubicBezTo>
                  <a:pt x="2085859" y="1315457"/>
                  <a:pt x="2100224" y="1319985"/>
                  <a:pt x="2113930" y="1326077"/>
                </a:cubicBezTo>
                <a:cubicBezTo>
                  <a:pt x="2125312" y="1331136"/>
                  <a:pt x="2135970" y="1337730"/>
                  <a:pt x="2147352" y="1342789"/>
                </a:cubicBezTo>
                <a:cubicBezTo>
                  <a:pt x="2161058" y="1348881"/>
                  <a:pt x="2175423" y="1353408"/>
                  <a:pt x="2189129" y="1359500"/>
                </a:cubicBezTo>
                <a:cubicBezTo>
                  <a:pt x="2274719" y="1397541"/>
                  <a:pt x="2150203" y="1352095"/>
                  <a:pt x="2297750" y="1401279"/>
                </a:cubicBezTo>
                <a:lnTo>
                  <a:pt x="2347883" y="1417991"/>
                </a:lnTo>
                <a:lnTo>
                  <a:pt x="2372949" y="1426346"/>
                </a:lnTo>
                <a:cubicBezTo>
                  <a:pt x="2389660" y="1437487"/>
                  <a:pt x="2407015" y="1447718"/>
                  <a:pt x="2423082" y="1459769"/>
                </a:cubicBezTo>
                <a:cubicBezTo>
                  <a:pt x="2434223" y="1468125"/>
                  <a:pt x="2444413" y="1477928"/>
                  <a:pt x="2456504" y="1484837"/>
                </a:cubicBezTo>
                <a:cubicBezTo>
                  <a:pt x="2464151" y="1489207"/>
                  <a:pt x="2473215" y="1490407"/>
                  <a:pt x="2481570" y="1493192"/>
                </a:cubicBezTo>
                <a:cubicBezTo>
                  <a:pt x="2489925" y="1498763"/>
                  <a:pt x="2497460" y="1505825"/>
                  <a:pt x="2506636" y="1509904"/>
                </a:cubicBezTo>
                <a:cubicBezTo>
                  <a:pt x="2536418" y="1523141"/>
                  <a:pt x="2559145" y="1520636"/>
                  <a:pt x="2581835" y="1543327"/>
                </a:cubicBezTo>
                <a:lnTo>
                  <a:pt x="2581835" y="1551683"/>
                </a:lnTo>
                <a:lnTo>
                  <a:pt x="2598546" y="1543327"/>
                </a:lnTo>
                <a:cubicBezTo>
                  <a:pt x="2688329" y="1453541"/>
                  <a:pt x="2644733" y="1472224"/>
                  <a:pt x="2707167" y="1451414"/>
                </a:cubicBezTo>
                <a:cubicBezTo>
                  <a:pt x="2782509" y="1394904"/>
                  <a:pt x="2708429" y="1456261"/>
                  <a:pt x="2757300" y="1401279"/>
                </a:cubicBezTo>
                <a:cubicBezTo>
                  <a:pt x="2773001" y="1383615"/>
                  <a:pt x="2810218" y="1340003"/>
                  <a:pt x="2807433" y="1351144"/>
                </a:cubicBezTo>
                <a:lnTo>
                  <a:pt x="3083163" y="950067"/>
                </a:lnTo>
                <a:lnTo>
                  <a:pt x="2966186" y="916644"/>
                </a:lnTo>
                <a:cubicBezTo>
                  <a:pt x="2955121" y="913570"/>
                  <a:pt x="2943258" y="912952"/>
                  <a:pt x="2932764" y="908288"/>
                </a:cubicBezTo>
                <a:cubicBezTo>
                  <a:pt x="2775029" y="838181"/>
                  <a:pt x="2997665" y="919403"/>
                  <a:pt x="2849210" y="874865"/>
                </a:cubicBezTo>
                <a:cubicBezTo>
                  <a:pt x="2834844" y="870555"/>
                  <a:pt x="2821768" y="862565"/>
                  <a:pt x="2807433" y="858154"/>
                </a:cubicBezTo>
                <a:cubicBezTo>
                  <a:pt x="2785482" y="851399"/>
                  <a:pt x="2740589" y="841442"/>
                  <a:pt x="2740589" y="841442"/>
                </a:cubicBezTo>
                <a:cubicBezTo>
                  <a:pt x="2693831" y="810270"/>
                  <a:pt x="2734912" y="833979"/>
                  <a:pt x="2657034" y="808019"/>
                </a:cubicBezTo>
                <a:cubicBezTo>
                  <a:pt x="2642805" y="803276"/>
                  <a:pt x="2629749" y="795173"/>
                  <a:pt x="2615257" y="791308"/>
                </a:cubicBezTo>
                <a:cubicBezTo>
                  <a:pt x="2587813" y="783989"/>
                  <a:pt x="2558648" y="783578"/>
                  <a:pt x="2531703" y="774596"/>
                </a:cubicBezTo>
                <a:cubicBezTo>
                  <a:pt x="2523347" y="771811"/>
                  <a:pt x="2514514" y="770179"/>
                  <a:pt x="2506636" y="766240"/>
                </a:cubicBezTo>
                <a:cubicBezTo>
                  <a:pt x="2443265" y="734554"/>
                  <a:pt x="2487754" y="748598"/>
                  <a:pt x="2431437" y="724461"/>
                </a:cubicBezTo>
                <a:cubicBezTo>
                  <a:pt x="2384559" y="704370"/>
                  <a:pt x="2428384" y="731072"/>
                  <a:pt x="2372949" y="699394"/>
                </a:cubicBezTo>
                <a:cubicBezTo>
                  <a:pt x="2364230" y="694412"/>
                  <a:pt x="2357059" y="686762"/>
                  <a:pt x="2347883" y="682683"/>
                </a:cubicBezTo>
                <a:cubicBezTo>
                  <a:pt x="2245045" y="636975"/>
                  <a:pt x="2342097" y="686779"/>
                  <a:pt x="2264328" y="657615"/>
                </a:cubicBezTo>
                <a:cubicBezTo>
                  <a:pt x="2252665" y="653241"/>
                  <a:pt x="2242569" y="645278"/>
                  <a:pt x="2230906" y="640904"/>
                </a:cubicBezTo>
                <a:cubicBezTo>
                  <a:pt x="2220154" y="636872"/>
                  <a:pt x="2208237" y="636580"/>
                  <a:pt x="2197485" y="632548"/>
                </a:cubicBezTo>
                <a:cubicBezTo>
                  <a:pt x="2172832" y="623302"/>
                  <a:pt x="2144371" y="603039"/>
                  <a:pt x="2122285" y="590769"/>
                </a:cubicBezTo>
                <a:cubicBezTo>
                  <a:pt x="2111397" y="584720"/>
                  <a:pt x="2100428" y="578684"/>
                  <a:pt x="2088864" y="574058"/>
                </a:cubicBezTo>
                <a:cubicBezTo>
                  <a:pt x="2072509" y="567516"/>
                  <a:pt x="2038731" y="557346"/>
                  <a:pt x="2038731" y="557346"/>
                </a:cubicBezTo>
                <a:cubicBezTo>
                  <a:pt x="1996307" y="514921"/>
                  <a:pt x="2034106" y="544123"/>
                  <a:pt x="1980243" y="523923"/>
                </a:cubicBezTo>
                <a:cubicBezTo>
                  <a:pt x="1921648" y="501948"/>
                  <a:pt x="1970239" y="514742"/>
                  <a:pt x="1921755" y="490500"/>
                </a:cubicBezTo>
                <a:cubicBezTo>
                  <a:pt x="1913877" y="486561"/>
                  <a:pt x="1905044" y="484929"/>
                  <a:pt x="1896688" y="482144"/>
                </a:cubicBezTo>
                <a:cubicBezTo>
                  <a:pt x="1787049" y="399913"/>
                  <a:pt x="1920224" y="494292"/>
                  <a:pt x="1838200" y="448721"/>
                </a:cubicBezTo>
                <a:cubicBezTo>
                  <a:pt x="1820643" y="438967"/>
                  <a:pt x="1804778" y="426439"/>
                  <a:pt x="1788067" y="415298"/>
                </a:cubicBezTo>
                <a:lnTo>
                  <a:pt x="1737935" y="381875"/>
                </a:lnTo>
                <a:cubicBezTo>
                  <a:pt x="1675986" y="361224"/>
                  <a:pt x="1703557" y="373041"/>
                  <a:pt x="1654380" y="348452"/>
                </a:cubicBezTo>
                <a:cubicBezTo>
                  <a:pt x="1643239" y="337311"/>
                  <a:pt x="1635050" y="322075"/>
                  <a:pt x="1620958" y="315029"/>
                </a:cubicBezTo>
                <a:cubicBezTo>
                  <a:pt x="1600416" y="304758"/>
                  <a:pt x="1554115" y="298317"/>
                  <a:pt x="1554115" y="298317"/>
                </a:cubicBezTo>
                <a:cubicBezTo>
                  <a:pt x="1537404" y="287176"/>
                  <a:pt x="1523036" y="271245"/>
                  <a:pt x="1503982" y="264894"/>
                </a:cubicBezTo>
                <a:cubicBezTo>
                  <a:pt x="1495626" y="262109"/>
                  <a:pt x="1486793" y="260477"/>
                  <a:pt x="1478915" y="256538"/>
                </a:cubicBezTo>
                <a:cubicBezTo>
                  <a:pt x="1469933" y="252047"/>
                  <a:pt x="1463025" y="243906"/>
                  <a:pt x="1453849" y="239827"/>
                </a:cubicBezTo>
                <a:cubicBezTo>
                  <a:pt x="1437752" y="232673"/>
                  <a:pt x="1420427" y="228686"/>
                  <a:pt x="1403716" y="223115"/>
                </a:cubicBezTo>
                <a:cubicBezTo>
                  <a:pt x="1343611" y="203079"/>
                  <a:pt x="1418676" y="227389"/>
                  <a:pt x="1345228" y="206404"/>
                </a:cubicBezTo>
                <a:cubicBezTo>
                  <a:pt x="1313901" y="197453"/>
                  <a:pt x="1322665" y="196224"/>
                  <a:pt x="1286740" y="189692"/>
                </a:cubicBezTo>
                <a:cubicBezTo>
                  <a:pt x="1267364" y="186169"/>
                  <a:pt x="1247646" y="184759"/>
                  <a:pt x="1228252" y="181336"/>
                </a:cubicBezTo>
                <a:cubicBezTo>
                  <a:pt x="1163768" y="169956"/>
                  <a:pt x="1159989" y="168448"/>
                  <a:pt x="1111275" y="156269"/>
                </a:cubicBezTo>
                <a:cubicBezTo>
                  <a:pt x="1100135" y="150698"/>
                  <a:pt x="1089419" y="144183"/>
                  <a:pt x="1077854" y="139557"/>
                </a:cubicBezTo>
                <a:cubicBezTo>
                  <a:pt x="1061499" y="133015"/>
                  <a:pt x="1042377" y="132618"/>
                  <a:pt x="1027721" y="122846"/>
                </a:cubicBezTo>
                <a:cubicBezTo>
                  <a:pt x="1019366" y="117275"/>
                  <a:pt x="1011832" y="110213"/>
                  <a:pt x="1002655" y="106134"/>
                </a:cubicBezTo>
                <a:cubicBezTo>
                  <a:pt x="986558" y="98980"/>
                  <a:pt x="969233" y="94993"/>
                  <a:pt x="952522" y="89423"/>
                </a:cubicBezTo>
                <a:lnTo>
                  <a:pt x="927456" y="81067"/>
                </a:lnTo>
                <a:cubicBezTo>
                  <a:pt x="921886" y="72711"/>
                  <a:pt x="918302" y="62613"/>
                  <a:pt x="910745" y="56000"/>
                </a:cubicBezTo>
                <a:cubicBezTo>
                  <a:pt x="881730" y="30611"/>
                  <a:pt x="867191" y="23263"/>
                  <a:pt x="835546" y="14221"/>
                </a:cubicBezTo>
                <a:cubicBezTo>
                  <a:pt x="824504" y="11066"/>
                  <a:pt x="813166" y="9020"/>
                  <a:pt x="802124" y="5865"/>
                </a:cubicBezTo>
                <a:cubicBezTo>
                  <a:pt x="769797" y="-3372"/>
                  <a:pt x="787325" y="-2491"/>
                  <a:pt x="760346" y="14221"/>
                </a:cubicBezTo>
                <a:close/>
              </a:path>
            </a:pathLst>
          </a:cu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2"/>
          <p:cNvSpPr txBox="1"/>
          <p:nvPr/>
        </p:nvSpPr>
        <p:spPr>
          <a:xfrm>
            <a:off x="6833370" y="5370946"/>
            <a:ext cx="1433656" cy="276999"/>
          </a:xfrm>
          <a:prstGeom prst="rect">
            <a:avLst/>
          </a:prstGeom>
          <a:noFill/>
        </p:spPr>
        <p:txBody>
          <a:bodyPr wrap="none" rtlCol="0">
            <a:spAutoFit/>
          </a:bodyPr>
          <a:lstStyle/>
          <a:p>
            <a:r>
              <a:rPr lang="en-US" sz="1200" dirty="0" smtClean="0">
                <a:solidFill>
                  <a:srgbClr val="000000"/>
                </a:solidFill>
              </a:rPr>
              <a:t>2013 intact burials</a:t>
            </a:r>
            <a:endParaRPr lang="en-US" sz="1200" dirty="0">
              <a:solidFill>
                <a:srgbClr val="000000"/>
              </a:solidFill>
            </a:endParaRPr>
          </a:p>
        </p:txBody>
      </p:sp>
      <p:pic>
        <p:nvPicPr>
          <p:cNvPr id="23" name="Picture 22" descr="Anthropology4clr 1235.eps"/>
          <p:cNvPicPr>
            <a:picLocks noChangeAspect="1"/>
          </p:cNvPicPr>
          <p:nvPr/>
        </p:nvPicPr>
        <p:blipFill rotWithShape="1">
          <a:blip r:embed="rId7" cstate="email">
            <a:extLst>
              <a:ext uri="{28A0092B-C50C-407E-A947-70E740481C1C}">
                <a14:useLocalDpi xmlns:a14="http://schemas.microsoft.com/office/drawing/2010/main"/>
              </a:ext>
            </a:extLst>
          </a:blip>
          <a:srcRect b="58803"/>
          <a:stretch/>
        </p:blipFill>
        <p:spPr>
          <a:xfrm>
            <a:off x="7914640" y="6442555"/>
            <a:ext cx="1229360" cy="415445"/>
          </a:xfrm>
          <a:prstGeom prst="rect">
            <a:avLst/>
          </a:prstGeom>
        </p:spPr>
      </p:pic>
      <p:sp>
        <p:nvSpPr>
          <p:cNvPr id="29" name="TextBox 28"/>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spTree>
    <p:extLst>
      <p:ext uri="{BB962C8B-B14F-4D97-AF65-F5344CB8AC3E}">
        <p14:creationId xmlns:p14="http://schemas.microsoft.com/office/powerpoint/2010/main" val="146573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22" grpId="0" animBg="1"/>
      <p:bldP spid="24" grpId="0" animBg="1"/>
      <p:bldP spid="25" grpId="0"/>
      <p:bldP spid="28" grpId="0"/>
      <p:bldP spid="31" grpId="0" animBg="1"/>
      <p:bldP spid="7" grpId="0" animBg="1"/>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ARCcoffinREALIGNworkin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5517" y="575615"/>
            <a:ext cx="7780841" cy="5057547"/>
          </a:xfrm>
          <a:prstGeom prst="rect">
            <a:avLst/>
          </a:prstGeom>
        </p:spPr>
      </p:pic>
      <p:sp>
        <p:nvSpPr>
          <p:cNvPr id="3" name="Freeform 2"/>
          <p:cNvSpPr/>
          <p:nvPr/>
        </p:nvSpPr>
        <p:spPr>
          <a:xfrm>
            <a:off x="2512143" y="624829"/>
            <a:ext cx="5865867" cy="4776916"/>
          </a:xfrm>
          <a:custGeom>
            <a:avLst/>
            <a:gdLst>
              <a:gd name="connsiteX0" fmla="*/ 3084115 w 5865867"/>
              <a:gd name="connsiteY0" fmla="*/ 40312 h 4797073"/>
              <a:gd name="connsiteX1" fmla="*/ 3084115 w 5865867"/>
              <a:gd name="connsiteY1" fmla="*/ 40312 h 4797073"/>
              <a:gd name="connsiteX2" fmla="*/ 5563503 w 5865867"/>
              <a:gd name="connsiteY2" fmla="*/ 60467 h 4797073"/>
              <a:gd name="connsiteX3" fmla="*/ 5805394 w 5865867"/>
              <a:gd name="connsiteY3" fmla="*/ 100779 h 4797073"/>
              <a:gd name="connsiteX4" fmla="*/ 5865867 w 5865867"/>
              <a:gd name="connsiteY4" fmla="*/ 100779 h 4797073"/>
              <a:gd name="connsiteX5" fmla="*/ 5865867 w 5865867"/>
              <a:gd name="connsiteY5" fmla="*/ 100779 h 4797073"/>
              <a:gd name="connsiteX6" fmla="*/ 5845709 w 5865867"/>
              <a:gd name="connsiteY6" fmla="*/ 2983054 h 4797073"/>
              <a:gd name="connsiteX7" fmla="*/ 5825552 w 5865867"/>
              <a:gd name="connsiteY7" fmla="*/ 3325702 h 4797073"/>
              <a:gd name="connsiteX8" fmla="*/ 5845709 w 5865867"/>
              <a:gd name="connsiteY8" fmla="*/ 4797073 h 4797073"/>
              <a:gd name="connsiteX9" fmla="*/ 5845709 w 5865867"/>
              <a:gd name="connsiteY9" fmla="*/ 4797073 h 4797073"/>
              <a:gd name="connsiteX10" fmla="*/ 3346164 w 5865867"/>
              <a:gd name="connsiteY10" fmla="*/ 4756761 h 4797073"/>
              <a:gd name="connsiteX11" fmla="*/ 2781751 w 5865867"/>
              <a:gd name="connsiteY11" fmla="*/ 4736605 h 4797073"/>
              <a:gd name="connsiteX12" fmla="*/ 2519702 w 5865867"/>
              <a:gd name="connsiteY12" fmla="*/ 4716450 h 4797073"/>
              <a:gd name="connsiteX13" fmla="*/ 2116550 w 5865867"/>
              <a:gd name="connsiteY13" fmla="*/ 4716450 h 4797073"/>
              <a:gd name="connsiteX14" fmla="*/ 2116550 w 5865867"/>
              <a:gd name="connsiteY14" fmla="*/ 4716450 h 4797073"/>
              <a:gd name="connsiteX15" fmla="*/ 2116550 w 5865867"/>
              <a:gd name="connsiteY15" fmla="*/ 4252867 h 4797073"/>
              <a:gd name="connsiteX16" fmla="*/ 2116550 w 5865867"/>
              <a:gd name="connsiteY16" fmla="*/ 4252867 h 4797073"/>
              <a:gd name="connsiteX17" fmla="*/ 745832 w 5865867"/>
              <a:gd name="connsiteY17" fmla="*/ 4232711 h 4797073"/>
              <a:gd name="connsiteX18" fmla="*/ 665201 w 5865867"/>
              <a:gd name="connsiteY18" fmla="*/ 4212556 h 4797073"/>
              <a:gd name="connsiteX19" fmla="*/ 503940 w 5865867"/>
              <a:gd name="connsiteY19" fmla="*/ 4192400 h 4797073"/>
              <a:gd name="connsiteX20" fmla="*/ 262049 w 5865867"/>
              <a:gd name="connsiteY20" fmla="*/ 4152088 h 4797073"/>
              <a:gd name="connsiteX21" fmla="*/ 100788 w 5865867"/>
              <a:gd name="connsiteY21" fmla="*/ 4111777 h 4797073"/>
              <a:gd name="connsiteX22" fmla="*/ 0 w 5865867"/>
              <a:gd name="connsiteY22" fmla="*/ 4091621 h 4797073"/>
              <a:gd name="connsiteX23" fmla="*/ 0 w 5865867"/>
              <a:gd name="connsiteY23" fmla="*/ 4091621 h 4797073"/>
              <a:gd name="connsiteX24" fmla="*/ 20157 w 5865867"/>
              <a:gd name="connsiteY24" fmla="*/ 3628038 h 4797073"/>
              <a:gd name="connsiteX25" fmla="*/ 40315 w 5865867"/>
              <a:gd name="connsiteY25" fmla="*/ 3567571 h 4797073"/>
              <a:gd name="connsiteX26" fmla="*/ 60472 w 5865867"/>
              <a:gd name="connsiteY26" fmla="*/ 3446636 h 4797073"/>
              <a:gd name="connsiteX27" fmla="*/ 80630 w 5865867"/>
              <a:gd name="connsiteY27" fmla="*/ 3345857 h 4797073"/>
              <a:gd name="connsiteX28" fmla="*/ 80630 w 5865867"/>
              <a:gd name="connsiteY28" fmla="*/ 3124144 h 4797073"/>
              <a:gd name="connsiteX29" fmla="*/ 80630 w 5865867"/>
              <a:gd name="connsiteY29" fmla="*/ 3124144 h 4797073"/>
              <a:gd name="connsiteX30" fmla="*/ 604728 w 5865867"/>
              <a:gd name="connsiteY30" fmla="*/ 3103988 h 4797073"/>
              <a:gd name="connsiteX31" fmla="*/ 806304 w 5865867"/>
              <a:gd name="connsiteY31" fmla="*/ 3063677 h 4797073"/>
              <a:gd name="connsiteX32" fmla="*/ 967565 w 5865867"/>
              <a:gd name="connsiteY32" fmla="*/ 3043521 h 4797073"/>
              <a:gd name="connsiteX33" fmla="*/ 1048196 w 5865867"/>
              <a:gd name="connsiteY33" fmla="*/ 3023365 h 4797073"/>
              <a:gd name="connsiteX34" fmla="*/ 1148984 w 5865867"/>
              <a:gd name="connsiteY34" fmla="*/ 3003209 h 4797073"/>
              <a:gd name="connsiteX35" fmla="*/ 1229614 w 5865867"/>
              <a:gd name="connsiteY35" fmla="*/ 2983054 h 4797073"/>
              <a:gd name="connsiteX36" fmla="*/ 1390875 w 5865867"/>
              <a:gd name="connsiteY36" fmla="*/ 2962898 h 4797073"/>
              <a:gd name="connsiteX37" fmla="*/ 1794028 w 5865867"/>
              <a:gd name="connsiteY37" fmla="*/ 2902431 h 4797073"/>
              <a:gd name="connsiteX38" fmla="*/ 2116550 w 5865867"/>
              <a:gd name="connsiteY38" fmla="*/ 2882275 h 4797073"/>
              <a:gd name="connsiteX39" fmla="*/ 2378599 w 5865867"/>
              <a:gd name="connsiteY39" fmla="*/ 2862119 h 4797073"/>
              <a:gd name="connsiteX40" fmla="*/ 2801909 w 5865867"/>
              <a:gd name="connsiteY40" fmla="*/ 2841963 h 4797073"/>
              <a:gd name="connsiteX41" fmla="*/ 2801909 w 5865867"/>
              <a:gd name="connsiteY41" fmla="*/ 2801652 h 4797073"/>
              <a:gd name="connsiteX42" fmla="*/ 2801909 w 5865867"/>
              <a:gd name="connsiteY42" fmla="*/ 2781496 h 4797073"/>
              <a:gd name="connsiteX43" fmla="*/ 2761593 w 5865867"/>
              <a:gd name="connsiteY43" fmla="*/ 1874486 h 4797073"/>
              <a:gd name="connsiteX44" fmla="*/ 2761593 w 5865867"/>
              <a:gd name="connsiteY44" fmla="*/ 20156 h 4797073"/>
              <a:gd name="connsiteX45" fmla="*/ 2761593 w 5865867"/>
              <a:gd name="connsiteY45" fmla="*/ 20156 h 4797073"/>
              <a:gd name="connsiteX46" fmla="*/ 3164746 w 5865867"/>
              <a:gd name="connsiteY46" fmla="*/ 20156 h 4797073"/>
              <a:gd name="connsiteX47" fmla="*/ 3386480 w 5865867"/>
              <a:gd name="connsiteY47" fmla="*/ 20156 h 4797073"/>
              <a:gd name="connsiteX48" fmla="*/ 3184903 w 5865867"/>
              <a:gd name="connsiteY48" fmla="*/ 0 h 4797073"/>
              <a:gd name="connsiteX49" fmla="*/ 2922854 w 5865867"/>
              <a:gd name="connsiteY49" fmla="*/ 0 h 4797073"/>
              <a:gd name="connsiteX50" fmla="*/ 2922854 w 5865867"/>
              <a:gd name="connsiteY50" fmla="*/ 0 h 4797073"/>
              <a:gd name="connsiteX51" fmla="*/ 2741436 w 5865867"/>
              <a:gd name="connsiteY51" fmla="*/ 40312 h 4797073"/>
              <a:gd name="connsiteX52" fmla="*/ 2741436 w 5865867"/>
              <a:gd name="connsiteY52" fmla="*/ 40312 h 479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865867" h="4797073">
                <a:moveTo>
                  <a:pt x="3084115" y="40312"/>
                </a:moveTo>
                <a:lnTo>
                  <a:pt x="3084115" y="40312"/>
                </a:lnTo>
                <a:lnTo>
                  <a:pt x="5563503" y="60467"/>
                </a:lnTo>
                <a:cubicBezTo>
                  <a:pt x="5674826" y="62179"/>
                  <a:pt x="5703949" y="88099"/>
                  <a:pt x="5805394" y="100779"/>
                </a:cubicBezTo>
                <a:cubicBezTo>
                  <a:pt x="5825396" y="103279"/>
                  <a:pt x="5845709" y="100779"/>
                  <a:pt x="5865867" y="100779"/>
                </a:cubicBezTo>
                <a:lnTo>
                  <a:pt x="5865867" y="100779"/>
                </a:lnTo>
                <a:cubicBezTo>
                  <a:pt x="5859148" y="1061537"/>
                  <a:pt x="5857719" y="2022347"/>
                  <a:pt x="5845709" y="2983054"/>
                </a:cubicBezTo>
                <a:cubicBezTo>
                  <a:pt x="5844279" y="3097459"/>
                  <a:pt x="5825552" y="3211289"/>
                  <a:pt x="5825552" y="3325702"/>
                </a:cubicBezTo>
                <a:cubicBezTo>
                  <a:pt x="5825552" y="3816205"/>
                  <a:pt x="5845709" y="4306570"/>
                  <a:pt x="5845709" y="4797073"/>
                </a:cubicBezTo>
                <a:lnTo>
                  <a:pt x="5845709" y="4797073"/>
                </a:lnTo>
                <a:lnTo>
                  <a:pt x="3346164" y="4756761"/>
                </a:lnTo>
                <a:cubicBezTo>
                  <a:pt x="3157943" y="4753046"/>
                  <a:pt x="2969785" y="4745776"/>
                  <a:pt x="2781751" y="4736605"/>
                </a:cubicBezTo>
                <a:cubicBezTo>
                  <a:pt x="2694247" y="4732337"/>
                  <a:pt x="2607269" y="4719103"/>
                  <a:pt x="2519702" y="4716450"/>
                </a:cubicBezTo>
                <a:cubicBezTo>
                  <a:pt x="2385380" y="4712380"/>
                  <a:pt x="2250934" y="4716450"/>
                  <a:pt x="2116550" y="4716450"/>
                </a:cubicBezTo>
                <a:lnTo>
                  <a:pt x="2116550" y="4716450"/>
                </a:lnTo>
                <a:lnTo>
                  <a:pt x="2116550" y="4252867"/>
                </a:lnTo>
                <a:lnTo>
                  <a:pt x="2116550" y="4252867"/>
                </a:lnTo>
                <a:lnTo>
                  <a:pt x="745832" y="4232711"/>
                </a:lnTo>
                <a:cubicBezTo>
                  <a:pt x="718139" y="4231942"/>
                  <a:pt x="692528" y="4217110"/>
                  <a:pt x="665201" y="4212556"/>
                </a:cubicBezTo>
                <a:cubicBezTo>
                  <a:pt x="611766" y="4203651"/>
                  <a:pt x="557637" y="4199559"/>
                  <a:pt x="503940" y="4192400"/>
                </a:cubicBezTo>
                <a:cubicBezTo>
                  <a:pt x="410562" y="4179951"/>
                  <a:pt x="350553" y="4172510"/>
                  <a:pt x="262049" y="4152088"/>
                </a:cubicBezTo>
                <a:cubicBezTo>
                  <a:pt x="208060" y="4139630"/>
                  <a:pt x="155120" y="4122643"/>
                  <a:pt x="100788" y="4111777"/>
                </a:cubicBezTo>
                <a:lnTo>
                  <a:pt x="0" y="4091621"/>
                </a:lnTo>
                <a:lnTo>
                  <a:pt x="0" y="4091621"/>
                </a:lnTo>
                <a:cubicBezTo>
                  <a:pt x="6719" y="3937093"/>
                  <a:pt x="8293" y="3782256"/>
                  <a:pt x="20157" y="3628038"/>
                </a:cubicBezTo>
                <a:cubicBezTo>
                  <a:pt x="21787" y="3606854"/>
                  <a:pt x="35706" y="3588311"/>
                  <a:pt x="40315" y="3567571"/>
                </a:cubicBezTo>
                <a:cubicBezTo>
                  <a:pt x="49181" y="3527677"/>
                  <a:pt x="53161" y="3486844"/>
                  <a:pt x="60472" y="3446636"/>
                </a:cubicBezTo>
                <a:cubicBezTo>
                  <a:pt x="66601" y="3412930"/>
                  <a:pt x="78493" y="3380049"/>
                  <a:pt x="80630" y="3345857"/>
                </a:cubicBezTo>
                <a:cubicBezTo>
                  <a:pt x="85241" y="3272097"/>
                  <a:pt x="80630" y="3198048"/>
                  <a:pt x="80630" y="3124144"/>
                </a:cubicBezTo>
                <a:lnTo>
                  <a:pt x="80630" y="3124144"/>
                </a:lnTo>
                <a:cubicBezTo>
                  <a:pt x="255329" y="3117425"/>
                  <a:pt x="430503" y="3118505"/>
                  <a:pt x="604728" y="3103988"/>
                </a:cubicBezTo>
                <a:cubicBezTo>
                  <a:pt x="673014" y="3098298"/>
                  <a:pt x="738311" y="3072175"/>
                  <a:pt x="806304" y="3063677"/>
                </a:cubicBezTo>
                <a:cubicBezTo>
                  <a:pt x="860058" y="3056958"/>
                  <a:pt x="914130" y="3052426"/>
                  <a:pt x="967565" y="3043521"/>
                </a:cubicBezTo>
                <a:cubicBezTo>
                  <a:pt x="994892" y="3038967"/>
                  <a:pt x="1021152" y="3029374"/>
                  <a:pt x="1048196" y="3023365"/>
                </a:cubicBezTo>
                <a:cubicBezTo>
                  <a:pt x="1081641" y="3015933"/>
                  <a:pt x="1115538" y="3010641"/>
                  <a:pt x="1148984" y="3003209"/>
                </a:cubicBezTo>
                <a:cubicBezTo>
                  <a:pt x="1176028" y="2997200"/>
                  <a:pt x="1202287" y="2987608"/>
                  <a:pt x="1229614" y="2983054"/>
                </a:cubicBezTo>
                <a:cubicBezTo>
                  <a:pt x="1283049" y="2974149"/>
                  <a:pt x="1337366" y="2971346"/>
                  <a:pt x="1390875" y="2962898"/>
                </a:cubicBezTo>
                <a:cubicBezTo>
                  <a:pt x="1632694" y="2924719"/>
                  <a:pt x="1570164" y="2920338"/>
                  <a:pt x="1794028" y="2902431"/>
                </a:cubicBezTo>
                <a:cubicBezTo>
                  <a:pt x="1901402" y="2893842"/>
                  <a:pt x="2009088" y="2889686"/>
                  <a:pt x="2116550" y="2882275"/>
                </a:cubicBezTo>
                <a:lnTo>
                  <a:pt x="2378599" y="2862119"/>
                </a:lnTo>
                <a:cubicBezTo>
                  <a:pt x="2519618" y="2853824"/>
                  <a:pt x="2662065" y="2861939"/>
                  <a:pt x="2801909" y="2841963"/>
                </a:cubicBezTo>
                <a:cubicBezTo>
                  <a:pt x="2815211" y="2840063"/>
                  <a:pt x="2801909" y="2815089"/>
                  <a:pt x="2801909" y="2801652"/>
                </a:cubicBezTo>
                <a:lnTo>
                  <a:pt x="2801909" y="2781496"/>
                </a:lnTo>
                <a:cubicBezTo>
                  <a:pt x="2786657" y="2506993"/>
                  <a:pt x="2763789" y="2135754"/>
                  <a:pt x="2761593" y="1874486"/>
                </a:cubicBezTo>
                <a:cubicBezTo>
                  <a:pt x="2756398" y="1256398"/>
                  <a:pt x="2761593" y="638266"/>
                  <a:pt x="2761593" y="20156"/>
                </a:cubicBezTo>
                <a:lnTo>
                  <a:pt x="2761593" y="20156"/>
                </a:lnTo>
                <a:lnTo>
                  <a:pt x="3164746" y="20156"/>
                </a:lnTo>
                <a:lnTo>
                  <a:pt x="3386480" y="20156"/>
                </a:lnTo>
                <a:lnTo>
                  <a:pt x="3184903" y="0"/>
                </a:lnTo>
                <a:lnTo>
                  <a:pt x="2922854" y="0"/>
                </a:lnTo>
                <a:lnTo>
                  <a:pt x="2922854" y="0"/>
                </a:lnTo>
                <a:lnTo>
                  <a:pt x="2741436" y="40312"/>
                </a:lnTo>
                <a:lnTo>
                  <a:pt x="2741436" y="40312"/>
                </a:lnTo>
              </a:path>
            </a:pathLst>
          </a:custGeom>
          <a:solidFill>
            <a:schemeClr val="accent4">
              <a:lumMod val="20000"/>
              <a:lumOff val="80000"/>
              <a:alpha val="33000"/>
            </a:schemeClr>
          </a:solidFill>
          <a:ln w="57150" cmpd="sng">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Rectangle 4"/>
          <p:cNvSpPr/>
          <p:nvPr/>
        </p:nvSpPr>
        <p:spPr>
          <a:xfrm>
            <a:off x="725674" y="544206"/>
            <a:ext cx="3398501" cy="3144300"/>
          </a:xfrm>
          <a:prstGeom prst="rect">
            <a:avLst/>
          </a:prstGeom>
          <a:solidFill>
            <a:srgbClr val="FDF69C">
              <a:alpha val="33000"/>
            </a:srgbClr>
          </a:solidFill>
          <a:ln w="31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4233100" y="3688506"/>
            <a:ext cx="1390876" cy="1169034"/>
          </a:xfrm>
          <a:prstGeom prst="rect">
            <a:avLst/>
          </a:prstGeom>
          <a:solidFill>
            <a:srgbClr val="FDF69C">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2620490" y="4776916"/>
            <a:ext cx="2398757" cy="604673"/>
          </a:xfrm>
          <a:prstGeom prst="rect">
            <a:avLst/>
          </a:prstGeom>
          <a:solidFill>
            <a:srgbClr val="FF00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1693240" y="5764549"/>
            <a:ext cx="5914750" cy="830997"/>
          </a:xfrm>
          <a:prstGeom prst="rect">
            <a:avLst/>
          </a:prstGeom>
          <a:noFill/>
        </p:spPr>
        <p:txBody>
          <a:bodyPr wrap="none" rtlCol="0">
            <a:spAutoFit/>
          </a:bodyPr>
          <a:lstStyle/>
          <a:p>
            <a:r>
              <a:rPr lang="en-US" dirty="0" smtClean="0">
                <a:solidFill>
                  <a:srgbClr val="000000"/>
                </a:solidFill>
              </a:rPr>
              <a:t>Excavated Burials 1991,1992, and 2013</a:t>
            </a:r>
          </a:p>
          <a:p>
            <a:r>
              <a:rPr lang="en-US" dirty="0" smtClean="0">
                <a:solidFill>
                  <a:srgbClr val="000000"/>
                </a:solidFill>
              </a:rPr>
              <a:t>Milwaukee County Poor Farm Cemetery 2</a:t>
            </a:r>
            <a:endParaRPr lang="en-US" dirty="0">
              <a:solidFill>
                <a:srgbClr val="000000"/>
              </a:solidFill>
            </a:endParaRPr>
          </a:p>
        </p:txBody>
      </p:sp>
      <p:sp>
        <p:nvSpPr>
          <p:cNvPr id="12" name="TextBox 11"/>
          <p:cNvSpPr txBox="1"/>
          <p:nvPr/>
        </p:nvSpPr>
        <p:spPr>
          <a:xfrm>
            <a:off x="2580175" y="4797072"/>
            <a:ext cx="2301694" cy="646331"/>
          </a:xfrm>
          <a:prstGeom prst="rect">
            <a:avLst/>
          </a:prstGeom>
          <a:noFill/>
        </p:spPr>
        <p:txBody>
          <a:bodyPr wrap="none" rtlCol="0">
            <a:spAutoFit/>
          </a:bodyPr>
          <a:lstStyle/>
          <a:p>
            <a:pPr algn="ctr"/>
            <a:r>
              <a:rPr lang="en-US" sz="1800" dirty="0" smtClean="0"/>
              <a:t>Area of intact burials</a:t>
            </a:r>
          </a:p>
          <a:p>
            <a:pPr algn="ctr"/>
            <a:r>
              <a:rPr lang="en-US" sz="1800" dirty="0" smtClean="0"/>
              <a:t> 2015</a:t>
            </a:r>
            <a:endParaRPr lang="en-US" sz="1800" dirty="0"/>
          </a:p>
        </p:txBody>
      </p:sp>
      <p:pic>
        <p:nvPicPr>
          <p:cNvPr id="9" name="Picture 8" descr="Anthropology4clr 1235.eps"/>
          <p:cNvPicPr>
            <a:picLocks noChangeAspect="1"/>
          </p:cNvPicPr>
          <p:nvPr/>
        </p:nvPicPr>
        <p:blipFill rotWithShape="1">
          <a:blip r:embed="rId3" cstate="email">
            <a:extLst>
              <a:ext uri="{28A0092B-C50C-407E-A947-70E740481C1C}">
                <a14:useLocalDpi xmlns:a14="http://schemas.microsoft.com/office/drawing/2010/main"/>
              </a:ext>
            </a:extLst>
          </a:blip>
          <a:srcRect b="58803"/>
          <a:stretch/>
        </p:blipFill>
        <p:spPr>
          <a:xfrm>
            <a:off x="7752080" y="6442555"/>
            <a:ext cx="1229360" cy="415445"/>
          </a:xfrm>
          <a:prstGeom prst="rect">
            <a:avLst/>
          </a:prstGeom>
        </p:spPr>
      </p:pic>
      <p:sp>
        <p:nvSpPr>
          <p:cNvPr id="13" name="TextBox 12"/>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spTree>
    <p:extLst>
      <p:ext uri="{BB962C8B-B14F-4D97-AF65-F5344CB8AC3E}">
        <p14:creationId xmlns:p14="http://schemas.microsoft.com/office/powerpoint/2010/main" val="2450637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0"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655bandage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1525" y="511638"/>
            <a:ext cx="5116804" cy="1901428"/>
          </a:xfrm>
          <a:prstGeom prst="rect">
            <a:avLst/>
          </a:prstGeom>
        </p:spPr>
      </p:pic>
      <p:pic>
        <p:nvPicPr>
          <p:cNvPr id="3" name="Picture 2" descr="10655bandage wrapped hand.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54628" y="509220"/>
            <a:ext cx="2366521" cy="1943756"/>
          </a:xfrm>
          <a:prstGeom prst="rect">
            <a:avLst/>
          </a:prstGeom>
        </p:spPr>
      </p:pic>
      <p:pic>
        <p:nvPicPr>
          <p:cNvPr id="4" name="Picture 3" descr="Cloth-bottle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49790" y="3216008"/>
            <a:ext cx="4376694" cy="2190535"/>
          </a:xfrm>
          <a:prstGeom prst="rect">
            <a:avLst/>
          </a:prstGeom>
        </p:spPr>
      </p:pic>
      <p:pic>
        <p:nvPicPr>
          <p:cNvPr id="5" name="Picture 4" descr="Cloth-bottle3-1.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780" y="2995997"/>
            <a:ext cx="3928815" cy="2805609"/>
          </a:xfrm>
          <a:prstGeom prst="rect">
            <a:avLst/>
          </a:prstGeom>
        </p:spPr>
      </p:pic>
      <p:sp>
        <p:nvSpPr>
          <p:cNvPr id="6" name="TextBox 5"/>
          <p:cNvSpPr txBox="1"/>
          <p:nvPr/>
        </p:nvSpPr>
        <p:spPr>
          <a:xfrm>
            <a:off x="1635549" y="2448552"/>
            <a:ext cx="2058376" cy="369332"/>
          </a:xfrm>
          <a:prstGeom prst="rect">
            <a:avLst/>
          </a:prstGeom>
          <a:noFill/>
        </p:spPr>
        <p:txBody>
          <a:bodyPr wrap="none" rtlCol="0">
            <a:spAutoFit/>
          </a:bodyPr>
          <a:lstStyle/>
          <a:p>
            <a:r>
              <a:rPr lang="en-US" sz="1800" dirty="0" smtClean="0">
                <a:solidFill>
                  <a:srgbClr val="000000"/>
                </a:solidFill>
              </a:rPr>
              <a:t>Burial Lot # 10655</a:t>
            </a:r>
            <a:endParaRPr lang="en-US" sz="1800" dirty="0">
              <a:solidFill>
                <a:srgbClr val="000000"/>
              </a:solidFill>
            </a:endParaRPr>
          </a:p>
        </p:txBody>
      </p:sp>
      <p:sp>
        <p:nvSpPr>
          <p:cNvPr id="8" name="TextBox 7"/>
          <p:cNvSpPr txBox="1"/>
          <p:nvPr/>
        </p:nvSpPr>
        <p:spPr>
          <a:xfrm>
            <a:off x="5537111" y="2622143"/>
            <a:ext cx="2636133" cy="369332"/>
          </a:xfrm>
          <a:prstGeom prst="rect">
            <a:avLst/>
          </a:prstGeom>
          <a:noFill/>
        </p:spPr>
        <p:txBody>
          <a:bodyPr wrap="none" rtlCol="0">
            <a:spAutoFit/>
          </a:bodyPr>
          <a:lstStyle/>
          <a:p>
            <a:r>
              <a:rPr lang="en-US" sz="1800" dirty="0" smtClean="0">
                <a:solidFill>
                  <a:srgbClr val="000000"/>
                </a:solidFill>
              </a:rPr>
              <a:t>Bandage wrapped hand</a:t>
            </a:r>
            <a:endParaRPr lang="en-US" sz="1800" dirty="0">
              <a:solidFill>
                <a:srgbClr val="000000"/>
              </a:solidFill>
            </a:endParaRPr>
          </a:p>
        </p:txBody>
      </p:sp>
      <p:cxnSp>
        <p:nvCxnSpPr>
          <p:cNvPr id="10" name="Straight Arrow Connector 9"/>
          <p:cNvCxnSpPr/>
          <p:nvPr/>
        </p:nvCxnSpPr>
        <p:spPr>
          <a:xfrm flipV="1">
            <a:off x="6332043" y="1809006"/>
            <a:ext cx="1014224" cy="94104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51825" y="5536648"/>
            <a:ext cx="3691407" cy="646331"/>
          </a:xfrm>
          <a:prstGeom prst="rect">
            <a:avLst/>
          </a:prstGeom>
          <a:noFill/>
        </p:spPr>
        <p:txBody>
          <a:bodyPr wrap="square" rtlCol="0">
            <a:spAutoFit/>
          </a:bodyPr>
          <a:lstStyle/>
          <a:p>
            <a:r>
              <a:rPr lang="en-US" sz="1800" dirty="0" smtClean="0">
                <a:solidFill>
                  <a:srgbClr val="000000"/>
                </a:solidFill>
              </a:rPr>
              <a:t>Gauze and Vaseline bottle recovered from Burial Lot # 10655</a:t>
            </a:r>
            <a:endParaRPr lang="en-US" sz="1800" dirty="0">
              <a:solidFill>
                <a:srgbClr val="000000"/>
              </a:solidFill>
            </a:endParaRPr>
          </a:p>
        </p:txBody>
      </p:sp>
      <p:sp>
        <p:nvSpPr>
          <p:cNvPr id="11" name="TextBox 10"/>
          <p:cNvSpPr txBox="1"/>
          <p:nvPr/>
        </p:nvSpPr>
        <p:spPr>
          <a:xfrm>
            <a:off x="0" y="6581001"/>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pic>
        <p:nvPicPr>
          <p:cNvPr id="13" name="Picture 12" descr="Anthropology4clr 1235.eps"/>
          <p:cNvPicPr>
            <a:picLocks noChangeAspect="1"/>
          </p:cNvPicPr>
          <p:nvPr/>
        </p:nvPicPr>
        <p:blipFill rotWithShape="1">
          <a:blip r:embed="rId6" cstate="email">
            <a:extLst>
              <a:ext uri="{28A0092B-C50C-407E-A947-70E740481C1C}">
                <a14:useLocalDpi xmlns:a14="http://schemas.microsoft.com/office/drawing/2010/main"/>
              </a:ext>
            </a:extLst>
          </a:blip>
          <a:srcRect b="58803"/>
          <a:stretch/>
        </p:blipFill>
        <p:spPr>
          <a:xfrm>
            <a:off x="7913370" y="6442555"/>
            <a:ext cx="1229360" cy="415445"/>
          </a:xfrm>
          <a:prstGeom prst="rect">
            <a:avLst/>
          </a:prstGeom>
        </p:spPr>
      </p:pic>
    </p:spTree>
    <p:extLst>
      <p:ext uri="{BB962C8B-B14F-4D97-AF65-F5344CB8AC3E}">
        <p14:creationId xmlns:p14="http://schemas.microsoft.com/office/powerpoint/2010/main" val="21824423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666" y="177030"/>
            <a:ext cx="4192998" cy="1323439"/>
          </a:xfrm>
          <a:prstGeom prst="rect">
            <a:avLst/>
          </a:prstGeom>
          <a:noFill/>
        </p:spPr>
        <p:txBody>
          <a:bodyPr wrap="none" rtlCol="0">
            <a:spAutoFit/>
          </a:bodyPr>
          <a:lstStyle/>
          <a:p>
            <a:r>
              <a:rPr lang="en-US" sz="2000" i="1" dirty="0" smtClean="0"/>
              <a:t>Lynne Goldstein</a:t>
            </a:r>
          </a:p>
          <a:p>
            <a:r>
              <a:rPr lang="en-US" sz="2000" i="1" dirty="0" smtClean="0"/>
              <a:t>Department of Anthropology</a:t>
            </a:r>
          </a:p>
          <a:p>
            <a:r>
              <a:rPr lang="en-US" sz="2000" i="1" dirty="0" smtClean="0"/>
              <a:t>University of Wisconsin-Milwaukee</a:t>
            </a:r>
          </a:p>
          <a:p>
            <a:r>
              <a:rPr lang="en-US" sz="2000" i="1" dirty="0" smtClean="0"/>
              <a:t>January 20, 1984</a:t>
            </a:r>
            <a:endParaRPr lang="en-US" sz="2000" i="1" dirty="0"/>
          </a:p>
        </p:txBody>
      </p:sp>
      <p:sp>
        <p:nvSpPr>
          <p:cNvPr id="4" name="TextBox 3"/>
          <p:cNvSpPr txBox="1"/>
          <p:nvPr/>
        </p:nvSpPr>
        <p:spPr>
          <a:xfrm>
            <a:off x="177032" y="1500909"/>
            <a:ext cx="8889998" cy="707886"/>
          </a:xfrm>
          <a:prstGeom prst="rect">
            <a:avLst/>
          </a:prstGeom>
          <a:noFill/>
        </p:spPr>
        <p:txBody>
          <a:bodyPr wrap="square" rtlCol="0">
            <a:spAutoFit/>
          </a:bodyPr>
          <a:lstStyle/>
          <a:p>
            <a:r>
              <a:rPr lang="en-US" sz="2000" dirty="0" smtClean="0"/>
              <a:t>“The Archaeological Community views itself as “stewards of the past.” Our interest is in conserving the past as well as understanding and interpreting it.</a:t>
            </a:r>
            <a:endParaRPr lang="en-US" sz="2000" dirty="0"/>
          </a:p>
        </p:txBody>
      </p:sp>
      <p:sp>
        <p:nvSpPr>
          <p:cNvPr id="5" name="TextBox 4"/>
          <p:cNvSpPr txBox="1"/>
          <p:nvPr/>
        </p:nvSpPr>
        <p:spPr>
          <a:xfrm>
            <a:off x="184730" y="2247516"/>
            <a:ext cx="8651391" cy="2246769"/>
          </a:xfrm>
          <a:prstGeom prst="rect">
            <a:avLst/>
          </a:prstGeom>
          <a:noFill/>
        </p:spPr>
        <p:txBody>
          <a:bodyPr wrap="square" rtlCol="0">
            <a:spAutoFit/>
          </a:bodyPr>
          <a:lstStyle/>
          <a:p>
            <a:r>
              <a:rPr lang="en-US" sz="2000" dirty="0" smtClean="0"/>
              <a:t>Our major concern is the conservation of archaeological data for the present and future citizens of this country. Contrary to public belief, this does not mean that we are not interested in progress nor does it mean that we believe that every archaeological site should be preserved. However, archaeological resources are non-renewable, and must be carefully and cautiously guarded. Sometimes the public good is best served by excavation, other times by preservation.</a:t>
            </a:r>
            <a:endParaRPr lang="en-US" sz="2000" dirty="0"/>
          </a:p>
        </p:txBody>
      </p:sp>
      <p:sp>
        <p:nvSpPr>
          <p:cNvPr id="6" name="TextBox 5"/>
          <p:cNvSpPr txBox="1"/>
          <p:nvPr/>
        </p:nvSpPr>
        <p:spPr>
          <a:xfrm>
            <a:off x="223212" y="4718242"/>
            <a:ext cx="184666" cy="461665"/>
          </a:xfrm>
          <a:prstGeom prst="rect">
            <a:avLst/>
          </a:prstGeom>
          <a:noFill/>
        </p:spPr>
        <p:txBody>
          <a:bodyPr wrap="none" rtlCol="0">
            <a:spAutoFit/>
          </a:bodyPr>
          <a:lstStyle/>
          <a:p>
            <a:endParaRPr lang="en-US" dirty="0"/>
          </a:p>
        </p:txBody>
      </p:sp>
      <p:sp>
        <p:nvSpPr>
          <p:cNvPr id="7" name="TextBox 6"/>
          <p:cNvSpPr txBox="1"/>
          <p:nvPr/>
        </p:nvSpPr>
        <p:spPr>
          <a:xfrm>
            <a:off x="183190" y="4531977"/>
            <a:ext cx="8651391" cy="1323439"/>
          </a:xfrm>
          <a:prstGeom prst="rect">
            <a:avLst/>
          </a:prstGeom>
          <a:noFill/>
        </p:spPr>
        <p:txBody>
          <a:bodyPr wrap="square" rtlCol="0">
            <a:spAutoFit/>
          </a:bodyPr>
          <a:lstStyle/>
          <a:p>
            <a:r>
              <a:rPr lang="en-US" sz="2000" dirty="0" smtClean="0"/>
              <a:t>The study of human skeletal remains is a critical one for anthropology; we can learn much about the past from the study of these remains, including the areas of demography, biological (genetic) relationships, health and disease, diet, and social organization.”</a:t>
            </a:r>
            <a:endParaRPr lang="en-US" sz="2000" dirty="0"/>
          </a:p>
        </p:txBody>
      </p:sp>
      <p:pic>
        <p:nvPicPr>
          <p:cNvPr id="9" name="Picture 8"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6923007" y="6055874"/>
            <a:ext cx="2155301" cy="728355"/>
          </a:xfrm>
          <a:prstGeom prst="rect">
            <a:avLst/>
          </a:prstGeom>
        </p:spPr>
      </p:pic>
      <p:sp>
        <p:nvSpPr>
          <p:cNvPr id="10" name="TextBox 9"/>
          <p:cNvSpPr txBox="1"/>
          <p:nvPr/>
        </p:nvSpPr>
        <p:spPr>
          <a:xfrm>
            <a:off x="0" y="6581001"/>
            <a:ext cx="1465893" cy="230832"/>
          </a:xfrm>
          <a:prstGeom prst="rect">
            <a:avLst/>
          </a:prstGeom>
          <a:noFill/>
        </p:spPr>
        <p:txBody>
          <a:bodyPr wrap="none" rtlCol="0">
            <a:spAutoFit/>
          </a:bodyPr>
          <a:lstStyle/>
          <a:p>
            <a:r>
              <a:rPr lang="en-US" sz="900" i="1" dirty="0">
                <a:latin typeface="Arial"/>
                <a:cs typeface="Arial"/>
              </a:rPr>
              <a:t>A bit of historical </a:t>
            </a:r>
            <a:r>
              <a:rPr lang="en-US" sz="900" i="1" dirty="0" smtClean="0">
                <a:latin typeface="Arial"/>
                <a:cs typeface="Arial"/>
              </a:rPr>
              <a:t>context</a:t>
            </a:r>
            <a:endParaRPr lang="en-US" sz="900" i="1" dirty="0">
              <a:latin typeface="Arial"/>
              <a:cs typeface="Arial"/>
            </a:endParaRPr>
          </a:p>
        </p:txBody>
      </p:sp>
    </p:spTree>
    <p:extLst>
      <p:ext uri="{BB962C8B-B14F-4D97-AF65-F5344CB8AC3E}">
        <p14:creationId xmlns:p14="http://schemas.microsoft.com/office/powerpoint/2010/main" val="24928719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735 shirt.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1091621" y="-536687"/>
            <a:ext cx="2564554" cy="4144311"/>
          </a:xfrm>
          <a:prstGeom prst="rect">
            <a:avLst/>
          </a:prstGeom>
          <a:ln>
            <a:noFill/>
          </a:ln>
          <a:effectLst>
            <a:outerShdw blurRad="292100" dist="139700" dir="2700000" algn="tl" rotWithShape="0">
              <a:srgbClr val="333333">
                <a:alpha val="65000"/>
              </a:srgbClr>
            </a:outerShdw>
          </a:effectLst>
        </p:spPr>
      </p:pic>
      <p:pic>
        <p:nvPicPr>
          <p:cNvPr id="3" name="Picture 2" descr="10736 cloth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flipV="1">
            <a:off x="4598006" y="254858"/>
            <a:ext cx="4113079" cy="2574231"/>
          </a:xfrm>
          <a:prstGeom prst="rect">
            <a:avLst/>
          </a:prstGeom>
          <a:ln>
            <a:noFill/>
          </a:ln>
          <a:effectLst>
            <a:outerShdw blurRad="292100" dist="139700" dir="2700000" algn="tl" rotWithShape="0">
              <a:srgbClr val="333333">
                <a:alpha val="65000"/>
              </a:srgbClr>
            </a:outerShdw>
          </a:effectLst>
        </p:spPr>
      </p:pic>
      <p:pic>
        <p:nvPicPr>
          <p:cNvPr id="4" name="Picture 3" descr="10736 no clothes.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2843" y="3142279"/>
            <a:ext cx="8221238" cy="327134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445717" y="6411549"/>
            <a:ext cx="1656384" cy="307777"/>
          </a:xfrm>
          <a:prstGeom prst="rect">
            <a:avLst/>
          </a:prstGeom>
          <a:noFill/>
        </p:spPr>
        <p:txBody>
          <a:bodyPr wrap="square" rtlCol="0">
            <a:spAutoFit/>
          </a:bodyPr>
          <a:lstStyle/>
          <a:p>
            <a:r>
              <a:rPr lang="en-US" sz="1400" dirty="0" smtClean="0">
                <a:solidFill>
                  <a:srgbClr val="000000"/>
                </a:solidFill>
              </a:rPr>
              <a:t>Burial Lot # 10736</a:t>
            </a:r>
          </a:p>
        </p:txBody>
      </p:sp>
      <p:sp>
        <p:nvSpPr>
          <p:cNvPr id="6" name="TextBox 5"/>
          <p:cNvSpPr txBox="1"/>
          <p:nvPr/>
        </p:nvSpPr>
        <p:spPr>
          <a:xfrm>
            <a:off x="464926" y="2472167"/>
            <a:ext cx="2796359" cy="338554"/>
          </a:xfrm>
          <a:prstGeom prst="rect">
            <a:avLst/>
          </a:prstGeom>
          <a:noFill/>
        </p:spPr>
        <p:txBody>
          <a:bodyPr wrap="none" rtlCol="0">
            <a:spAutoFit/>
          </a:bodyPr>
          <a:lstStyle/>
          <a:p>
            <a:r>
              <a:rPr lang="en-US" sz="1600" dirty="0" smtClean="0">
                <a:solidFill>
                  <a:schemeClr val="bg1"/>
                </a:solidFill>
              </a:rPr>
              <a:t>Shirt before clothing removal</a:t>
            </a:r>
            <a:endParaRPr lang="en-US" sz="1600" dirty="0">
              <a:solidFill>
                <a:schemeClr val="bg1"/>
              </a:solidFill>
            </a:endParaRPr>
          </a:p>
        </p:txBody>
      </p:sp>
      <p:sp>
        <p:nvSpPr>
          <p:cNvPr id="7" name="TextBox 6"/>
          <p:cNvSpPr txBox="1"/>
          <p:nvPr/>
        </p:nvSpPr>
        <p:spPr>
          <a:xfrm>
            <a:off x="5017105" y="2499825"/>
            <a:ext cx="2899151" cy="338554"/>
          </a:xfrm>
          <a:prstGeom prst="rect">
            <a:avLst/>
          </a:prstGeom>
          <a:noFill/>
        </p:spPr>
        <p:txBody>
          <a:bodyPr wrap="none" rtlCol="0">
            <a:spAutoFit/>
          </a:bodyPr>
          <a:lstStyle/>
          <a:p>
            <a:r>
              <a:rPr lang="en-US" sz="1600" dirty="0" smtClean="0">
                <a:solidFill>
                  <a:srgbClr val="FFFFFF"/>
                </a:solidFill>
              </a:rPr>
              <a:t>Pants before clothing removal</a:t>
            </a:r>
            <a:endParaRPr lang="en-US" sz="1600" dirty="0">
              <a:solidFill>
                <a:srgbClr val="FFFFFF"/>
              </a:solidFill>
            </a:endParaRPr>
          </a:p>
        </p:txBody>
      </p:sp>
      <p:sp>
        <p:nvSpPr>
          <p:cNvPr id="8" name="TextBox 7"/>
          <p:cNvSpPr txBox="1"/>
          <p:nvPr/>
        </p:nvSpPr>
        <p:spPr>
          <a:xfrm>
            <a:off x="4177972" y="3792611"/>
            <a:ext cx="2168983" cy="338554"/>
          </a:xfrm>
          <a:prstGeom prst="rect">
            <a:avLst/>
          </a:prstGeom>
          <a:noFill/>
        </p:spPr>
        <p:txBody>
          <a:bodyPr wrap="none" rtlCol="0">
            <a:spAutoFit/>
          </a:bodyPr>
          <a:lstStyle/>
          <a:p>
            <a:r>
              <a:rPr lang="en-US" sz="1600" dirty="0" smtClean="0">
                <a:solidFill>
                  <a:srgbClr val="FFFFFF"/>
                </a:solidFill>
              </a:rPr>
              <a:t>After clothing removal</a:t>
            </a:r>
            <a:endParaRPr lang="en-US" sz="1600" dirty="0">
              <a:solidFill>
                <a:srgbClr val="FFFFFF"/>
              </a:solidFill>
            </a:endParaRPr>
          </a:p>
        </p:txBody>
      </p:sp>
      <p:sp>
        <p:nvSpPr>
          <p:cNvPr id="9" name="TextBox 8"/>
          <p:cNvSpPr txBox="1"/>
          <p:nvPr/>
        </p:nvSpPr>
        <p:spPr>
          <a:xfrm>
            <a:off x="7534505" y="6003954"/>
            <a:ext cx="675185" cy="338554"/>
          </a:xfrm>
          <a:prstGeom prst="rect">
            <a:avLst/>
          </a:prstGeom>
          <a:noFill/>
        </p:spPr>
        <p:txBody>
          <a:bodyPr wrap="none" rtlCol="0">
            <a:spAutoFit/>
          </a:bodyPr>
          <a:lstStyle/>
          <a:p>
            <a:r>
              <a:rPr lang="en-US" sz="1600" dirty="0" smtClean="0"/>
              <a:t>pipes</a:t>
            </a:r>
            <a:endParaRPr lang="en-US" sz="1600" dirty="0"/>
          </a:p>
        </p:txBody>
      </p:sp>
      <p:cxnSp>
        <p:nvCxnSpPr>
          <p:cNvPr id="11" name="Straight Arrow Connector 10"/>
          <p:cNvCxnSpPr>
            <a:stCxn id="9" idx="1"/>
          </p:cNvCxnSpPr>
          <p:nvPr/>
        </p:nvCxnSpPr>
        <p:spPr>
          <a:xfrm flipH="1" flipV="1">
            <a:off x="6656367" y="5783514"/>
            <a:ext cx="878138" cy="3897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495810" y="4297944"/>
            <a:ext cx="1530387" cy="338554"/>
          </a:xfrm>
          <a:prstGeom prst="rect">
            <a:avLst/>
          </a:prstGeom>
          <a:noFill/>
        </p:spPr>
        <p:txBody>
          <a:bodyPr wrap="none" rtlCol="0">
            <a:spAutoFit/>
          </a:bodyPr>
          <a:lstStyle/>
          <a:p>
            <a:r>
              <a:rPr lang="en-US" sz="1600" dirty="0" smtClean="0">
                <a:solidFill>
                  <a:srgbClr val="FFFFFF"/>
                </a:solidFill>
              </a:rPr>
              <a:t>Broken femora</a:t>
            </a:r>
            <a:endParaRPr lang="en-US" sz="1600" dirty="0">
              <a:solidFill>
                <a:srgbClr val="FFFFFF"/>
              </a:solidFill>
            </a:endParaRPr>
          </a:p>
        </p:txBody>
      </p:sp>
      <p:cxnSp>
        <p:nvCxnSpPr>
          <p:cNvPr id="17" name="Straight Arrow Connector 16"/>
          <p:cNvCxnSpPr/>
          <p:nvPr/>
        </p:nvCxnSpPr>
        <p:spPr>
          <a:xfrm flipH="1">
            <a:off x="5613122" y="4584452"/>
            <a:ext cx="832078" cy="30318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170875" y="4570110"/>
            <a:ext cx="1315398" cy="113402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8230508" y="6549298"/>
            <a:ext cx="913492" cy="308702"/>
          </a:xfrm>
          <a:prstGeom prst="rect">
            <a:avLst/>
          </a:prstGeom>
        </p:spPr>
      </p:pic>
      <p:sp>
        <p:nvSpPr>
          <p:cNvPr id="16" name="TextBox 15"/>
          <p:cNvSpPr txBox="1"/>
          <p:nvPr/>
        </p:nvSpPr>
        <p:spPr>
          <a:xfrm>
            <a:off x="0" y="6595599"/>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spTree>
    <p:extLst>
      <p:ext uri="{BB962C8B-B14F-4D97-AF65-F5344CB8AC3E}">
        <p14:creationId xmlns:p14="http://schemas.microsoft.com/office/powerpoint/2010/main" val="12079856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69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9882" y="941294"/>
            <a:ext cx="3605804" cy="5408706"/>
          </a:xfrm>
          <a:prstGeom prst="rect">
            <a:avLst/>
          </a:prstGeom>
          <a:ln>
            <a:noFill/>
          </a:ln>
          <a:effectLst>
            <a:outerShdw blurRad="292100" dist="139700" dir="2700000" algn="tl" rotWithShape="0">
              <a:srgbClr val="333333">
                <a:alpha val="65000"/>
              </a:srgbClr>
            </a:outerShdw>
          </a:effectLst>
        </p:spPr>
      </p:pic>
      <p:pic>
        <p:nvPicPr>
          <p:cNvPr id="3" name="Picture 2" descr="DSC_003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7278" y="3426644"/>
            <a:ext cx="4616824" cy="3092822"/>
          </a:xfrm>
          <a:prstGeom prst="rect">
            <a:avLst/>
          </a:prstGeom>
          <a:ln>
            <a:noFill/>
          </a:ln>
          <a:effectLst>
            <a:outerShdw blurRad="292100" dist="139700" dir="2700000" algn="tl" rotWithShape="0">
              <a:srgbClr val="333333">
                <a:alpha val="65000"/>
              </a:srgbClr>
            </a:outerShdw>
          </a:effectLst>
        </p:spPr>
      </p:pic>
      <p:pic>
        <p:nvPicPr>
          <p:cNvPr id="4" name="Picture 3" descr="DSC_0035.jpg"/>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194236" y="313764"/>
            <a:ext cx="4616824" cy="309282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080000" y="313765"/>
            <a:ext cx="3743633" cy="461665"/>
          </a:xfrm>
          <a:prstGeom prst="rect">
            <a:avLst/>
          </a:prstGeom>
          <a:noFill/>
        </p:spPr>
        <p:txBody>
          <a:bodyPr wrap="none" rtlCol="0">
            <a:spAutoFit/>
          </a:bodyPr>
          <a:lstStyle/>
          <a:p>
            <a:r>
              <a:rPr lang="en-US" dirty="0" smtClean="0"/>
              <a:t>Cleaning and Stabilization</a:t>
            </a:r>
            <a:endParaRPr lang="en-US" dirty="0"/>
          </a:p>
        </p:txBody>
      </p:sp>
      <p:pic>
        <p:nvPicPr>
          <p:cNvPr id="7" name="Picture 6"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8040730" y="6549298"/>
            <a:ext cx="913492" cy="308702"/>
          </a:xfrm>
          <a:prstGeom prst="rect">
            <a:avLst/>
          </a:prstGeom>
        </p:spPr>
      </p:pic>
      <p:sp>
        <p:nvSpPr>
          <p:cNvPr id="8" name="TextBox 7"/>
          <p:cNvSpPr txBox="1"/>
          <p:nvPr/>
        </p:nvSpPr>
        <p:spPr>
          <a:xfrm>
            <a:off x="0" y="6595599"/>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spTree>
    <p:extLst>
      <p:ext uri="{BB962C8B-B14F-4D97-AF65-F5344CB8AC3E}">
        <p14:creationId xmlns:p14="http://schemas.microsoft.com/office/powerpoint/2010/main" val="41199218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737.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36352" y="1441263"/>
            <a:ext cx="4407648" cy="3600823"/>
          </a:xfrm>
          <a:prstGeom prst="rect">
            <a:avLst/>
          </a:prstGeom>
          <a:ln>
            <a:noFill/>
          </a:ln>
          <a:effectLst>
            <a:outerShdw blurRad="292100" dist="139700" dir="2700000" algn="tl" rotWithShape="0">
              <a:srgbClr val="333333">
                <a:alpha val="65000"/>
              </a:srgbClr>
            </a:outerShdw>
          </a:effectLst>
        </p:spPr>
      </p:pic>
      <p:pic>
        <p:nvPicPr>
          <p:cNvPr id="5" name="Picture 4" descr="DSC_074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4234"/>
            <a:ext cx="4721412" cy="3011413"/>
          </a:xfrm>
          <a:prstGeom prst="rect">
            <a:avLst/>
          </a:prstGeom>
          <a:ln>
            <a:noFill/>
          </a:ln>
          <a:effectLst>
            <a:outerShdw blurRad="292100" dist="139700" dir="2700000" algn="tl" rotWithShape="0">
              <a:srgbClr val="333333">
                <a:alpha val="65000"/>
              </a:srgbClr>
            </a:outerShdw>
          </a:effectLst>
        </p:spPr>
      </p:pic>
      <p:pic>
        <p:nvPicPr>
          <p:cNvPr id="6" name="Picture 5" descr="DSC_074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426510"/>
            <a:ext cx="4751294" cy="316753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901765" y="567765"/>
            <a:ext cx="1343537" cy="461665"/>
          </a:xfrm>
          <a:prstGeom prst="rect">
            <a:avLst/>
          </a:prstGeom>
          <a:noFill/>
        </p:spPr>
        <p:txBody>
          <a:bodyPr wrap="none" rtlCol="0">
            <a:spAutoFit/>
          </a:bodyPr>
          <a:lstStyle/>
          <a:p>
            <a:r>
              <a:rPr lang="en-US" dirty="0" smtClean="0"/>
              <a:t>Analysis</a:t>
            </a:r>
            <a:endParaRPr lang="en-US" dirty="0"/>
          </a:p>
        </p:txBody>
      </p:sp>
      <p:sp>
        <p:nvSpPr>
          <p:cNvPr id="8" name="TextBox 7"/>
          <p:cNvSpPr txBox="1"/>
          <p:nvPr/>
        </p:nvSpPr>
        <p:spPr>
          <a:xfrm>
            <a:off x="0" y="6595599"/>
            <a:ext cx="2732597" cy="230832"/>
          </a:xfrm>
          <a:prstGeom prst="rect">
            <a:avLst/>
          </a:prstGeom>
          <a:noFill/>
        </p:spPr>
        <p:txBody>
          <a:bodyPr wrap="none" rtlCol="0">
            <a:spAutoFit/>
          </a:bodyPr>
          <a:lstStyle/>
          <a:p>
            <a:r>
              <a:rPr lang="en-US" sz="900" i="1" dirty="0"/>
              <a:t>Milwaukee County Poor Farm Cemetery</a:t>
            </a:r>
            <a:r>
              <a:rPr lang="en-US" sz="900" i="1" dirty="0" smtClean="0"/>
              <a:t>-Analysis</a:t>
            </a:r>
            <a:endParaRPr lang="en-US" sz="900" i="1" dirty="0"/>
          </a:p>
        </p:txBody>
      </p:sp>
      <p:pic>
        <p:nvPicPr>
          <p:cNvPr id="9" name="Picture 8"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8150217" y="6549298"/>
            <a:ext cx="913492" cy="308702"/>
          </a:xfrm>
          <a:prstGeom prst="rect">
            <a:avLst/>
          </a:prstGeom>
        </p:spPr>
      </p:pic>
    </p:spTree>
    <p:extLst>
      <p:ext uri="{BB962C8B-B14F-4D97-AF65-F5344CB8AC3E}">
        <p14:creationId xmlns:p14="http://schemas.microsoft.com/office/powerpoint/2010/main" val="448637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_227_Aerial1_500Scale.pdf"/>
          <p:cNvPicPr>
            <a:picLocks noChangeAspect="1"/>
          </p:cNvPicPr>
          <p:nvPr/>
        </p:nvPicPr>
        <p:blipFill rotWithShape="1">
          <a:blip r:embed="rId2" cstate="email">
            <a:extLst>
              <a:ext uri="{28A0092B-C50C-407E-A947-70E740481C1C}">
                <a14:useLocalDpi xmlns:a14="http://schemas.microsoft.com/office/drawing/2010/main"/>
              </a:ext>
            </a:extLst>
          </a:blip>
          <a:srcRect l="3681" t="2407" r="3031" b="2159"/>
          <a:stretch/>
        </p:blipFill>
        <p:spPr>
          <a:xfrm>
            <a:off x="336158" y="782836"/>
            <a:ext cx="4115127" cy="5447964"/>
          </a:xfrm>
          <a:prstGeom prst="rect">
            <a:avLst/>
          </a:prstGeom>
        </p:spPr>
      </p:pic>
      <p:pic>
        <p:nvPicPr>
          <p:cNvPr id="3" name="Picture 2" descr="2015_230_TDS_Base_Map_9-23-2015.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18479" y="785441"/>
            <a:ext cx="4201720" cy="5437519"/>
          </a:xfrm>
          <a:prstGeom prst="rect">
            <a:avLst/>
          </a:prstGeom>
        </p:spPr>
      </p:pic>
      <p:sp>
        <p:nvSpPr>
          <p:cNvPr id="4" name="TextBox 3"/>
          <p:cNvSpPr txBox="1"/>
          <p:nvPr/>
        </p:nvSpPr>
        <p:spPr>
          <a:xfrm>
            <a:off x="279039" y="6130834"/>
            <a:ext cx="4188617" cy="461665"/>
          </a:xfrm>
          <a:prstGeom prst="rect">
            <a:avLst/>
          </a:prstGeom>
          <a:noFill/>
        </p:spPr>
        <p:txBody>
          <a:bodyPr wrap="none" rtlCol="0">
            <a:spAutoFit/>
          </a:bodyPr>
          <a:lstStyle/>
          <a:p>
            <a:r>
              <a:rPr lang="en-US" dirty="0" smtClean="0"/>
              <a:t>2014 rain garden disturbance </a:t>
            </a:r>
            <a:endParaRPr lang="en-US" dirty="0"/>
          </a:p>
        </p:txBody>
      </p:sp>
      <p:sp>
        <p:nvSpPr>
          <p:cNvPr id="5" name="TextBox 4"/>
          <p:cNvSpPr txBox="1"/>
          <p:nvPr/>
        </p:nvSpPr>
        <p:spPr>
          <a:xfrm>
            <a:off x="2726626" y="149392"/>
            <a:ext cx="3457497" cy="461665"/>
          </a:xfrm>
          <a:prstGeom prst="rect">
            <a:avLst/>
          </a:prstGeom>
          <a:noFill/>
        </p:spPr>
        <p:txBody>
          <a:bodyPr wrap="none" rtlCol="0">
            <a:spAutoFit/>
          </a:bodyPr>
          <a:lstStyle/>
          <a:p>
            <a:r>
              <a:rPr lang="en-US" dirty="0" smtClean="0"/>
              <a:t>Second Ward Cemetery</a:t>
            </a:r>
            <a:endParaRPr lang="en-US" dirty="0"/>
          </a:p>
        </p:txBody>
      </p:sp>
      <p:sp>
        <p:nvSpPr>
          <p:cNvPr id="6" name="TextBox 5"/>
          <p:cNvSpPr txBox="1"/>
          <p:nvPr/>
        </p:nvSpPr>
        <p:spPr>
          <a:xfrm>
            <a:off x="4447769" y="6137918"/>
            <a:ext cx="4496694" cy="461665"/>
          </a:xfrm>
          <a:prstGeom prst="rect">
            <a:avLst/>
          </a:prstGeom>
          <a:noFill/>
        </p:spPr>
        <p:txBody>
          <a:bodyPr wrap="none" rtlCol="0">
            <a:spAutoFit/>
          </a:bodyPr>
          <a:lstStyle/>
          <a:p>
            <a:r>
              <a:rPr lang="en-US" dirty="0" smtClean="0"/>
              <a:t>2015 north addition disturbance </a:t>
            </a:r>
            <a:endParaRPr lang="en-US" dirty="0"/>
          </a:p>
        </p:txBody>
      </p:sp>
      <p:pic>
        <p:nvPicPr>
          <p:cNvPr id="7" name="Picture 6"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172115" y="6549298"/>
            <a:ext cx="913492" cy="308702"/>
          </a:xfrm>
          <a:prstGeom prst="rect">
            <a:avLst/>
          </a:prstGeom>
        </p:spPr>
      </p:pic>
      <p:sp>
        <p:nvSpPr>
          <p:cNvPr id="8" name="TextBox 7"/>
          <p:cNvSpPr txBox="1"/>
          <p:nvPr/>
        </p:nvSpPr>
        <p:spPr>
          <a:xfrm>
            <a:off x="0" y="6595599"/>
            <a:ext cx="2127845" cy="230832"/>
          </a:xfrm>
          <a:prstGeom prst="rect">
            <a:avLst/>
          </a:prstGeom>
          <a:noFill/>
        </p:spPr>
        <p:txBody>
          <a:bodyPr wrap="none" rtlCol="0">
            <a:spAutoFit/>
          </a:bodyPr>
          <a:lstStyle/>
          <a:p>
            <a:r>
              <a:rPr lang="en-US" sz="900" i="1" dirty="0" smtClean="0"/>
              <a:t>Second Ward Cemetery-Identification</a:t>
            </a:r>
            <a:endParaRPr lang="en-US" sz="900" i="1" dirty="0"/>
          </a:p>
        </p:txBody>
      </p:sp>
    </p:spTree>
    <p:extLst>
      <p:ext uri="{BB962C8B-B14F-4D97-AF65-F5344CB8AC3E}">
        <p14:creationId xmlns:p14="http://schemas.microsoft.com/office/powerpoint/2010/main" val="124664184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471" y="418353"/>
            <a:ext cx="8400857" cy="461665"/>
          </a:xfrm>
          <a:prstGeom prst="rect">
            <a:avLst/>
          </a:prstGeom>
          <a:noFill/>
        </p:spPr>
        <p:txBody>
          <a:bodyPr wrap="none" rtlCol="0">
            <a:spAutoFit/>
          </a:bodyPr>
          <a:lstStyle/>
          <a:p>
            <a:r>
              <a:rPr lang="en-US" dirty="0" smtClean="0"/>
              <a:t>History of permitting process for the Second Ward Cemetery</a:t>
            </a:r>
            <a:endParaRPr lang="en-US" dirty="0"/>
          </a:p>
        </p:txBody>
      </p:sp>
      <p:sp>
        <p:nvSpPr>
          <p:cNvPr id="5" name="Rectangle 4"/>
          <p:cNvSpPr/>
          <p:nvPr/>
        </p:nvSpPr>
        <p:spPr>
          <a:xfrm>
            <a:off x="403412" y="1193256"/>
            <a:ext cx="8471647" cy="5078313"/>
          </a:xfrm>
          <a:prstGeom prst="rect">
            <a:avLst/>
          </a:prstGeom>
        </p:spPr>
        <p:txBody>
          <a:bodyPr wrap="square">
            <a:spAutoFit/>
          </a:bodyPr>
          <a:lstStyle/>
          <a:p>
            <a:pPr marL="457200" indent="-457200">
              <a:buAutoNum type="arabicPeriod"/>
            </a:pPr>
            <a:r>
              <a:rPr lang="en-US" dirty="0" smtClean="0"/>
              <a:t>Accidental Disturbance/ rain garden construction </a:t>
            </a:r>
            <a:r>
              <a:rPr lang="en-US" sz="1800" dirty="0" smtClean="0"/>
              <a:t>(removal of three disturbed burials from </a:t>
            </a:r>
            <a:r>
              <a:rPr lang="en-US" sz="1800" dirty="0" err="1" smtClean="0"/>
              <a:t>uncataloged</a:t>
            </a:r>
            <a:r>
              <a:rPr lang="en-US" sz="1800" dirty="0" smtClean="0"/>
              <a:t> burial site)</a:t>
            </a:r>
          </a:p>
          <a:p>
            <a:r>
              <a:rPr lang="en-US" dirty="0" smtClean="0"/>
              <a:t>	date </a:t>
            </a:r>
            <a:r>
              <a:rPr lang="en-US" dirty="0"/>
              <a:t>requested – June 20, 2014</a:t>
            </a:r>
          </a:p>
          <a:p>
            <a:r>
              <a:rPr lang="en-US" dirty="0" smtClean="0"/>
              <a:t>	date </a:t>
            </a:r>
            <a:r>
              <a:rPr lang="en-US" dirty="0"/>
              <a:t>granted – June 30, 2014</a:t>
            </a:r>
          </a:p>
          <a:p>
            <a:r>
              <a:rPr lang="en-US" dirty="0" smtClean="0"/>
              <a:t>2. Request to work within the boundaries of </a:t>
            </a:r>
            <a:r>
              <a:rPr lang="en-US" dirty="0" err="1" smtClean="0"/>
              <a:t>uncataloged</a:t>
            </a:r>
            <a:r>
              <a:rPr lang="en-US" dirty="0" smtClean="0"/>
              <a:t> burial site (addition to the Guest House)</a:t>
            </a:r>
          </a:p>
          <a:p>
            <a:r>
              <a:rPr lang="en-US" dirty="0"/>
              <a:t>	</a:t>
            </a:r>
            <a:r>
              <a:rPr lang="en-US" dirty="0" smtClean="0"/>
              <a:t>date </a:t>
            </a:r>
            <a:r>
              <a:rPr lang="en-US" dirty="0"/>
              <a:t>requested – </a:t>
            </a:r>
            <a:r>
              <a:rPr lang="en-US" dirty="0" smtClean="0"/>
              <a:t>March 30, 2015 </a:t>
            </a:r>
            <a:r>
              <a:rPr lang="en-US" sz="1800" dirty="0" smtClean="0"/>
              <a:t>*archaeological monitor 							recommended</a:t>
            </a:r>
            <a:endParaRPr lang="en-US" sz="1800" dirty="0"/>
          </a:p>
          <a:p>
            <a:r>
              <a:rPr lang="en-US" dirty="0"/>
              <a:t>	</a:t>
            </a:r>
            <a:r>
              <a:rPr lang="en-US" dirty="0" smtClean="0"/>
              <a:t>date </a:t>
            </a:r>
            <a:r>
              <a:rPr lang="en-US" dirty="0"/>
              <a:t>granted – April 17, </a:t>
            </a:r>
            <a:r>
              <a:rPr lang="en-US" dirty="0" smtClean="0"/>
              <a:t>2015 </a:t>
            </a:r>
            <a:r>
              <a:rPr lang="en-US" dirty="0"/>
              <a:t> </a:t>
            </a:r>
          </a:p>
          <a:p>
            <a:r>
              <a:rPr lang="en-US" dirty="0" smtClean="0"/>
              <a:t>3. Burials encountered during monitoring, : </a:t>
            </a:r>
            <a:r>
              <a:rPr lang="en-US" dirty="0"/>
              <a:t>contract and permission </a:t>
            </a:r>
            <a:r>
              <a:rPr lang="en-US" dirty="0" smtClean="0"/>
              <a:t>to disturb requested</a:t>
            </a:r>
          </a:p>
          <a:p>
            <a:r>
              <a:rPr lang="en-US" dirty="0" smtClean="0"/>
              <a:t>	date </a:t>
            </a:r>
            <a:r>
              <a:rPr lang="en-US" dirty="0"/>
              <a:t>requested – </a:t>
            </a:r>
            <a:r>
              <a:rPr lang="en-US" dirty="0" smtClean="0"/>
              <a:t>July 22, 2015</a:t>
            </a:r>
            <a:endParaRPr lang="en-US" dirty="0"/>
          </a:p>
          <a:p>
            <a:r>
              <a:rPr lang="en-US" dirty="0"/>
              <a:t>	date granted – </a:t>
            </a:r>
            <a:r>
              <a:rPr lang="en-US" dirty="0" smtClean="0"/>
              <a:t>July 25, 2015</a:t>
            </a:r>
            <a:endParaRPr lang="en-US" dirty="0"/>
          </a:p>
          <a:p>
            <a:endParaRPr lang="en-US" dirty="0"/>
          </a:p>
        </p:txBody>
      </p:sp>
      <p:sp>
        <p:nvSpPr>
          <p:cNvPr id="6" name="TextBox 5"/>
          <p:cNvSpPr txBox="1"/>
          <p:nvPr/>
        </p:nvSpPr>
        <p:spPr>
          <a:xfrm>
            <a:off x="0" y="6595599"/>
            <a:ext cx="2127845" cy="230832"/>
          </a:xfrm>
          <a:prstGeom prst="rect">
            <a:avLst/>
          </a:prstGeom>
          <a:noFill/>
        </p:spPr>
        <p:txBody>
          <a:bodyPr wrap="none" rtlCol="0">
            <a:spAutoFit/>
          </a:bodyPr>
          <a:lstStyle/>
          <a:p>
            <a:r>
              <a:rPr lang="en-US" sz="900" i="1" dirty="0" smtClean="0"/>
              <a:t>Second Ward Cemetery-Identification</a:t>
            </a:r>
            <a:endParaRPr lang="en-US" sz="900" i="1" dirty="0"/>
          </a:p>
        </p:txBody>
      </p:sp>
      <p:pic>
        <p:nvPicPr>
          <p:cNvPr id="7" name="Picture 6"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8172115" y="6549298"/>
            <a:ext cx="913492" cy="308702"/>
          </a:xfrm>
          <a:prstGeom prst="rect">
            <a:avLst/>
          </a:prstGeom>
        </p:spPr>
      </p:pic>
    </p:spTree>
    <p:extLst>
      <p:ext uri="{BB962C8B-B14F-4D97-AF65-F5344CB8AC3E}">
        <p14:creationId xmlns:p14="http://schemas.microsoft.com/office/powerpoint/2010/main" val="26440888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uest House Pavilion Approval Set 5 5 14(1).pd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2627" y="198381"/>
            <a:ext cx="4302702" cy="2784102"/>
          </a:xfrm>
          <a:prstGeom prst="rect">
            <a:avLst/>
          </a:prstGeom>
          <a:ln w="28575" cmpd="sng"/>
        </p:spPr>
        <p:style>
          <a:lnRef idx="2">
            <a:schemeClr val="dk1"/>
          </a:lnRef>
          <a:fillRef idx="1">
            <a:schemeClr val="lt1"/>
          </a:fillRef>
          <a:effectRef idx="0">
            <a:schemeClr val="dk1"/>
          </a:effectRef>
          <a:fontRef idx="minor">
            <a:schemeClr val="dk1"/>
          </a:fontRef>
        </p:style>
      </p:pic>
      <p:pic>
        <p:nvPicPr>
          <p:cNvPr id="4" name="Picture 3" descr="2014-227_06302014_DSC_066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48002" y="175631"/>
            <a:ext cx="4385301" cy="2783054"/>
          </a:xfrm>
          <a:prstGeom prst="rect">
            <a:avLst/>
          </a:prstGeom>
          <a:ln w="28575" cmpd="sng"/>
        </p:spPr>
        <p:style>
          <a:lnRef idx="2">
            <a:schemeClr val="dk1"/>
          </a:lnRef>
          <a:fillRef idx="1">
            <a:schemeClr val="lt1"/>
          </a:fillRef>
          <a:effectRef idx="0">
            <a:schemeClr val="dk1"/>
          </a:effectRef>
          <a:fontRef idx="minor">
            <a:schemeClr val="dk1"/>
          </a:fontRef>
        </p:style>
      </p:pic>
      <p:pic>
        <p:nvPicPr>
          <p:cNvPr id="5" name="Picture 4" descr="2014-227_07012014_DSC_0689.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5120" y="3296434"/>
            <a:ext cx="4308417" cy="2880205"/>
          </a:xfrm>
          <a:prstGeom prst="rect">
            <a:avLst/>
          </a:prstGeom>
          <a:ln w="28575" cmpd="sng">
            <a:solidFill>
              <a:schemeClr val="tx1"/>
            </a:solidFill>
          </a:ln>
        </p:spPr>
      </p:pic>
      <p:pic>
        <p:nvPicPr>
          <p:cNvPr id="6" name="Picture 5" descr="2014-227_07012014_DSC_0697.JPG"/>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4648003" y="3296432"/>
            <a:ext cx="4296700" cy="2863359"/>
          </a:xfrm>
          <a:prstGeom prst="rect">
            <a:avLst/>
          </a:prstGeom>
          <a:ln w="28575" cmpd="sng">
            <a:solidFill>
              <a:schemeClr val="tx1"/>
            </a:solidFill>
          </a:ln>
        </p:spPr>
      </p:pic>
      <p:sp>
        <p:nvSpPr>
          <p:cNvPr id="7" name="TextBox 6"/>
          <p:cNvSpPr txBox="1"/>
          <p:nvPr/>
        </p:nvSpPr>
        <p:spPr>
          <a:xfrm>
            <a:off x="2067280" y="6255118"/>
            <a:ext cx="4980600" cy="461665"/>
          </a:xfrm>
          <a:prstGeom prst="rect">
            <a:avLst/>
          </a:prstGeom>
          <a:noFill/>
        </p:spPr>
        <p:txBody>
          <a:bodyPr wrap="none" rtlCol="0">
            <a:spAutoFit/>
          </a:bodyPr>
          <a:lstStyle/>
          <a:p>
            <a:r>
              <a:rPr lang="en-US" dirty="0" smtClean="0"/>
              <a:t>Second Ward Cemetery June 2014</a:t>
            </a:r>
            <a:endParaRPr lang="en-US" dirty="0"/>
          </a:p>
        </p:txBody>
      </p:sp>
      <p:pic>
        <p:nvPicPr>
          <p:cNvPr id="8" name="Picture 7" descr="Anthropology4clr 1235.eps"/>
          <p:cNvPicPr>
            <a:picLocks noChangeAspect="1"/>
          </p:cNvPicPr>
          <p:nvPr/>
        </p:nvPicPr>
        <p:blipFill rotWithShape="1">
          <a:blip r:embed="rId6" cstate="email">
            <a:extLst>
              <a:ext uri="{28A0092B-C50C-407E-A947-70E740481C1C}">
                <a14:useLocalDpi xmlns:a14="http://schemas.microsoft.com/office/drawing/2010/main"/>
              </a:ext>
            </a:extLst>
          </a:blip>
          <a:srcRect b="58803"/>
          <a:stretch/>
        </p:blipFill>
        <p:spPr>
          <a:xfrm>
            <a:off x="8128320" y="6549298"/>
            <a:ext cx="913492" cy="308702"/>
          </a:xfrm>
          <a:prstGeom prst="rect">
            <a:avLst/>
          </a:prstGeom>
        </p:spPr>
      </p:pic>
      <p:sp>
        <p:nvSpPr>
          <p:cNvPr id="9" name="TextBox 8"/>
          <p:cNvSpPr txBox="1"/>
          <p:nvPr/>
        </p:nvSpPr>
        <p:spPr>
          <a:xfrm>
            <a:off x="0" y="6595599"/>
            <a:ext cx="2127845" cy="230832"/>
          </a:xfrm>
          <a:prstGeom prst="rect">
            <a:avLst/>
          </a:prstGeom>
          <a:noFill/>
        </p:spPr>
        <p:txBody>
          <a:bodyPr wrap="none" rtlCol="0">
            <a:spAutoFit/>
          </a:bodyPr>
          <a:lstStyle/>
          <a:p>
            <a:r>
              <a:rPr lang="en-US" sz="900" i="1" dirty="0" smtClean="0"/>
              <a:t>Second Ward Cemetery-Identification</a:t>
            </a:r>
            <a:endParaRPr lang="en-US" sz="900" i="1" dirty="0"/>
          </a:p>
        </p:txBody>
      </p:sp>
    </p:spTree>
    <p:extLst>
      <p:ext uri="{BB962C8B-B14F-4D97-AF65-F5344CB8AC3E}">
        <p14:creationId xmlns:p14="http://schemas.microsoft.com/office/powerpoint/2010/main" val="269564049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227_07012014_DSC_0703.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56" y="1188879"/>
            <a:ext cx="5293657" cy="3529104"/>
          </a:xfrm>
          <a:prstGeom prst="rect">
            <a:avLst/>
          </a:prstGeom>
          <a:ln w="28575" cmpd="sng"/>
        </p:spPr>
        <p:style>
          <a:lnRef idx="2">
            <a:schemeClr val="dk1"/>
          </a:lnRef>
          <a:fillRef idx="1">
            <a:schemeClr val="lt1"/>
          </a:fillRef>
          <a:effectRef idx="0">
            <a:schemeClr val="dk1"/>
          </a:effectRef>
          <a:fontRef idx="minor">
            <a:schemeClr val="dk1"/>
          </a:fontRef>
        </p:style>
      </p:pic>
      <p:pic>
        <p:nvPicPr>
          <p:cNvPr id="3" name="Picture 2" descr="2014-227_07012014_DSC_072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4540232" y="1354963"/>
            <a:ext cx="5443450" cy="3628967"/>
          </a:xfrm>
          <a:prstGeom prst="rect">
            <a:avLst/>
          </a:prstGeom>
          <a:ln w="28575" cmpd="sng"/>
        </p:spPr>
        <p:style>
          <a:lnRef idx="2">
            <a:schemeClr val="dk1"/>
          </a:lnRef>
          <a:fillRef idx="1">
            <a:schemeClr val="lt1"/>
          </a:fillRef>
          <a:effectRef idx="0">
            <a:schemeClr val="dk1"/>
          </a:effectRef>
          <a:fontRef idx="minor">
            <a:schemeClr val="dk1"/>
          </a:fontRef>
        </p:style>
      </p:pic>
      <p:sp>
        <p:nvSpPr>
          <p:cNvPr id="4" name="TextBox 3"/>
          <p:cNvSpPr txBox="1"/>
          <p:nvPr/>
        </p:nvSpPr>
        <p:spPr>
          <a:xfrm>
            <a:off x="399348" y="4919008"/>
            <a:ext cx="4570482" cy="1938992"/>
          </a:xfrm>
          <a:prstGeom prst="rect">
            <a:avLst/>
          </a:prstGeom>
          <a:noFill/>
        </p:spPr>
        <p:txBody>
          <a:bodyPr wrap="none" rtlCol="0">
            <a:spAutoFit/>
          </a:bodyPr>
          <a:lstStyle/>
          <a:p>
            <a:r>
              <a:rPr lang="en-US" dirty="0" smtClean="0"/>
              <a:t>3 Burials</a:t>
            </a:r>
          </a:p>
          <a:p>
            <a:r>
              <a:rPr lang="en-US" dirty="0" smtClean="0"/>
              <a:t>1 year old of indeterminate sex</a:t>
            </a:r>
          </a:p>
          <a:p>
            <a:r>
              <a:rPr lang="en-US" dirty="0" smtClean="0"/>
              <a:t>16 </a:t>
            </a:r>
            <a:r>
              <a:rPr lang="en-US" dirty="0"/>
              <a:t>year old of indeterminate sex</a:t>
            </a:r>
          </a:p>
          <a:p>
            <a:r>
              <a:rPr lang="en-US" dirty="0" smtClean="0"/>
              <a:t>34 year female</a:t>
            </a:r>
          </a:p>
          <a:p>
            <a:endParaRPr lang="en-US" dirty="0"/>
          </a:p>
        </p:txBody>
      </p:sp>
      <p:sp>
        <p:nvSpPr>
          <p:cNvPr id="5" name="TextBox 4"/>
          <p:cNvSpPr txBox="1"/>
          <p:nvPr/>
        </p:nvSpPr>
        <p:spPr>
          <a:xfrm>
            <a:off x="0" y="6595599"/>
            <a:ext cx="2127845" cy="230832"/>
          </a:xfrm>
          <a:prstGeom prst="rect">
            <a:avLst/>
          </a:prstGeom>
          <a:noFill/>
        </p:spPr>
        <p:txBody>
          <a:bodyPr wrap="none" rtlCol="0">
            <a:spAutoFit/>
          </a:bodyPr>
          <a:lstStyle/>
          <a:p>
            <a:r>
              <a:rPr lang="en-US" sz="900" i="1" dirty="0" smtClean="0"/>
              <a:t>Second Ward Cemetery-Identification</a:t>
            </a:r>
            <a:endParaRPr lang="en-US" sz="900" i="1" dirty="0"/>
          </a:p>
        </p:txBody>
      </p:sp>
      <p:pic>
        <p:nvPicPr>
          <p:cNvPr id="7" name="Picture 6"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128320" y="6549298"/>
            <a:ext cx="913492" cy="308702"/>
          </a:xfrm>
          <a:prstGeom prst="rect">
            <a:avLst/>
          </a:prstGeom>
        </p:spPr>
      </p:pic>
      <p:pic>
        <p:nvPicPr>
          <p:cNvPr id="8" name="Picture 7"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280720" y="6701698"/>
            <a:ext cx="913492" cy="308702"/>
          </a:xfrm>
          <a:prstGeom prst="rect">
            <a:avLst/>
          </a:prstGeom>
        </p:spPr>
      </p:pic>
    </p:spTree>
    <p:extLst>
      <p:ext uri="{BB962C8B-B14F-4D97-AF65-F5344CB8AC3E}">
        <p14:creationId xmlns:p14="http://schemas.microsoft.com/office/powerpoint/2010/main" val="272271318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waukee (Wisconsin) 1859 - German Protestant Cemetery - Overview .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2139" y="135099"/>
            <a:ext cx="8525019" cy="5944389"/>
          </a:xfrm>
          <a:prstGeom prst="rect">
            <a:avLst/>
          </a:prstGeom>
        </p:spPr>
      </p:pic>
      <p:sp>
        <p:nvSpPr>
          <p:cNvPr id="3" name="TextBox 2"/>
          <p:cNvSpPr txBox="1"/>
          <p:nvPr/>
        </p:nvSpPr>
        <p:spPr>
          <a:xfrm>
            <a:off x="331788" y="6011938"/>
            <a:ext cx="8823098" cy="707886"/>
          </a:xfrm>
          <a:prstGeom prst="rect">
            <a:avLst/>
          </a:prstGeom>
          <a:noFill/>
        </p:spPr>
        <p:txBody>
          <a:bodyPr wrap="square" rtlCol="0">
            <a:spAutoFit/>
          </a:bodyPr>
          <a:lstStyle/>
          <a:p>
            <a:r>
              <a:rPr lang="en-US" sz="2000" dirty="0" smtClean="0"/>
              <a:t>Map of</a:t>
            </a:r>
            <a:r>
              <a:rPr lang="en-US" sz="2000" dirty="0"/>
              <a:t> </a:t>
            </a:r>
            <a:r>
              <a:rPr lang="en-US" sz="2000" dirty="0" smtClean="0"/>
              <a:t>the</a:t>
            </a:r>
            <a:r>
              <a:rPr lang="en-US" sz="2000" dirty="0"/>
              <a:t> </a:t>
            </a:r>
            <a:r>
              <a:rPr lang="en-US" sz="2000" dirty="0" smtClean="0"/>
              <a:t>city</a:t>
            </a:r>
            <a:r>
              <a:rPr lang="en-US" sz="2000" dirty="0"/>
              <a:t> </a:t>
            </a:r>
            <a:r>
              <a:rPr lang="en-US" sz="2000" dirty="0" smtClean="0"/>
              <a:t>of</a:t>
            </a:r>
            <a:r>
              <a:rPr lang="en-US" sz="2000" dirty="0"/>
              <a:t> </a:t>
            </a:r>
            <a:r>
              <a:rPr lang="en-US" sz="2000" dirty="0" smtClean="0"/>
              <a:t>Milwaukee, Wisconsin/</a:t>
            </a:r>
            <a:r>
              <a:rPr lang="en-US" sz="2000" dirty="0"/>
              <a:t> </a:t>
            </a:r>
            <a:r>
              <a:rPr lang="en-US" sz="2000" dirty="0" smtClean="0"/>
              <a:t>from</a:t>
            </a:r>
            <a:r>
              <a:rPr lang="en-US" sz="2000" dirty="0"/>
              <a:t> </a:t>
            </a:r>
            <a:r>
              <a:rPr lang="en-US" sz="2000" dirty="0" smtClean="0"/>
              <a:t>surveys</a:t>
            </a:r>
            <a:r>
              <a:rPr lang="en-US" sz="2000" dirty="0"/>
              <a:t> </a:t>
            </a:r>
            <a:r>
              <a:rPr lang="en-US" sz="2000" dirty="0" smtClean="0"/>
              <a:t>under</a:t>
            </a:r>
            <a:r>
              <a:rPr lang="en-US" sz="2000" dirty="0"/>
              <a:t> </a:t>
            </a:r>
            <a:r>
              <a:rPr lang="en-US" sz="2000" dirty="0" smtClean="0"/>
              <a:t>the</a:t>
            </a:r>
            <a:r>
              <a:rPr lang="en-US" sz="2000" dirty="0"/>
              <a:t> </a:t>
            </a:r>
            <a:r>
              <a:rPr lang="en-US" sz="2000" dirty="0" smtClean="0"/>
              <a:t>direction</a:t>
            </a:r>
            <a:r>
              <a:rPr lang="en-US" sz="2000" dirty="0"/>
              <a:t> </a:t>
            </a:r>
            <a:r>
              <a:rPr lang="en-US" sz="2000" dirty="0" smtClean="0"/>
              <a:t>of</a:t>
            </a:r>
            <a:r>
              <a:rPr lang="en-US" sz="2000" dirty="0"/>
              <a:t> </a:t>
            </a:r>
            <a:r>
              <a:rPr lang="en-US" sz="2000" dirty="0" smtClean="0"/>
              <a:t>H.F. Walling</a:t>
            </a:r>
            <a:r>
              <a:rPr lang="en-US" sz="2000" dirty="0"/>
              <a:t> </a:t>
            </a:r>
            <a:r>
              <a:rPr lang="en-US" sz="2000" dirty="0" smtClean="0"/>
              <a:t>1859;</a:t>
            </a:r>
            <a:r>
              <a:rPr lang="en-US" sz="2000" dirty="0"/>
              <a:t> </a:t>
            </a:r>
            <a:r>
              <a:rPr lang="en-US" sz="2000" dirty="0" smtClean="0"/>
              <a:t>M.H. Tyler, Publisher</a:t>
            </a:r>
            <a:endParaRPr lang="en-US" sz="2000" dirty="0"/>
          </a:p>
        </p:txBody>
      </p:sp>
      <p:pic>
        <p:nvPicPr>
          <p:cNvPr id="4" name="Picture 3" descr="Anthropology4clr 1235.eps"/>
          <p:cNvPicPr>
            <a:picLocks noChangeAspect="1"/>
          </p:cNvPicPr>
          <p:nvPr/>
        </p:nvPicPr>
        <p:blipFill rotWithShape="1">
          <a:blip r:embed="rId3" cstate="email">
            <a:extLst>
              <a:ext uri="{28A0092B-C50C-407E-A947-70E740481C1C}">
                <a14:useLocalDpi xmlns:a14="http://schemas.microsoft.com/office/drawing/2010/main"/>
              </a:ext>
            </a:extLst>
          </a:blip>
          <a:srcRect b="58803"/>
          <a:stretch/>
        </p:blipFill>
        <p:spPr>
          <a:xfrm>
            <a:off x="8128320" y="6549298"/>
            <a:ext cx="913492" cy="308702"/>
          </a:xfrm>
          <a:prstGeom prst="rect">
            <a:avLst/>
          </a:prstGeom>
        </p:spPr>
      </p:pic>
      <p:sp>
        <p:nvSpPr>
          <p:cNvPr id="8" name="TextBox 7"/>
          <p:cNvSpPr txBox="1"/>
          <p:nvPr/>
        </p:nvSpPr>
        <p:spPr>
          <a:xfrm>
            <a:off x="0" y="6624795"/>
            <a:ext cx="2127845" cy="230832"/>
          </a:xfrm>
          <a:prstGeom prst="rect">
            <a:avLst/>
          </a:prstGeom>
          <a:noFill/>
        </p:spPr>
        <p:txBody>
          <a:bodyPr wrap="none" rtlCol="0">
            <a:spAutoFit/>
          </a:bodyPr>
          <a:lstStyle/>
          <a:p>
            <a:r>
              <a:rPr lang="en-US" sz="900" i="1" dirty="0" smtClean="0"/>
              <a:t>Second Ward Cemetery-Identification</a:t>
            </a:r>
            <a:endParaRPr lang="en-US" sz="900" i="1" dirty="0"/>
          </a:p>
        </p:txBody>
      </p:sp>
    </p:spTree>
    <p:extLst>
      <p:ext uri="{BB962C8B-B14F-4D97-AF65-F5344CB8AC3E}">
        <p14:creationId xmlns:p14="http://schemas.microsoft.com/office/powerpoint/2010/main" val="396275444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Milwaukee_1880-1.1.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788" y="189138"/>
            <a:ext cx="3387571" cy="3080275"/>
          </a:xfrm>
          <a:prstGeom prst="rect">
            <a:avLst/>
          </a:prstGeom>
        </p:spPr>
      </p:pic>
      <p:pic>
        <p:nvPicPr>
          <p:cNvPr id="4" name="Picture 3" descr="map of Milwaukee_1880_SecondWar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2459" y="2485835"/>
            <a:ext cx="5854634" cy="4228622"/>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pic>
      <p:sp>
        <p:nvSpPr>
          <p:cNvPr id="5" name="Oval 4"/>
          <p:cNvSpPr/>
          <p:nvPr/>
        </p:nvSpPr>
        <p:spPr>
          <a:xfrm>
            <a:off x="6258560" y="4185920"/>
            <a:ext cx="375920" cy="213360"/>
          </a:xfrm>
          <a:prstGeom prst="ellipse">
            <a:avLst/>
          </a:prstGeom>
          <a:noFill/>
          <a:ln w="28575" cmpd="sng">
            <a:solidFill>
              <a:srgbClr val="CC161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4053746" y="827522"/>
            <a:ext cx="4279744" cy="1200328"/>
          </a:xfrm>
          <a:prstGeom prst="rect">
            <a:avLst/>
          </a:prstGeom>
          <a:noFill/>
          <a:ln>
            <a:solidFill>
              <a:srgbClr val="CC1616"/>
            </a:solidFill>
          </a:ln>
        </p:spPr>
        <p:txBody>
          <a:bodyPr wrap="square" rtlCol="0">
            <a:spAutoFit/>
          </a:bodyPr>
          <a:lstStyle/>
          <a:p>
            <a:r>
              <a:rPr lang="en-US" dirty="0"/>
              <a:t>Plan of Milwaukee. Entered </a:t>
            </a:r>
            <a:r>
              <a:rPr lang="en-US" dirty="0" smtClean="0"/>
              <a:t> </a:t>
            </a:r>
            <a:r>
              <a:rPr lang="en-US" dirty="0"/>
              <a:t>1879 by S. Augustus </a:t>
            </a:r>
            <a:r>
              <a:rPr lang="en-US" dirty="0" smtClean="0"/>
              <a:t>Mitchell, Washington</a:t>
            </a:r>
            <a:r>
              <a:rPr lang="en-US" dirty="0"/>
              <a:t>. (1880) </a:t>
            </a:r>
          </a:p>
        </p:txBody>
      </p:sp>
      <p:sp>
        <p:nvSpPr>
          <p:cNvPr id="7" name="TextBox 6"/>
          <p:cNvSpPr txBox="1"/>
          <p:nvPr/>
        </p:nvSpPr>
        <p:spPr>
          <a:xfrm>
            <a:off x="331788" y="4374790"/>
            <a:ext cx="2653343" cy="830997"/>
          </a:xfrm>
          <a:prstGeom prst="rect">
            <a:avLst/>
          </a:prstGeom>
          <a:noFill/>
        </p:spPr>
        <p:txBody>
          <a:bodyPr wrap="square" rtlCol="0">
            <a:spAutoFit/>
          </a:bodyPr>
          <a:lstStyle/>
          <a:p>
            <a:pPr algn="ctr"/>
            <a:r>
              <a:rPr lang="en-US" dirty="0" smtClean="0"/>
              <a:t>Second Ward Cemetery</a:t>
            </a:r>
            <a:endParaRPr lang="en-US" dirty="0"/>
          </a:p>
        </p:txBody>
      </p:sp>
      <p:cxnSp>
        <p:nvCxnSpPr>
          <p:cNvPr id="9" name="Straight Arrow Connector 8"/>
          <p:cNvCxnSpPr/>
          <p:nvPr/>
        </p:nvCxnSpPr>
        <p:spPr>
          <a:xfrm flipV="1">
            <a:off x="2464090" y="4331369"/>
            <a:ext cx="3744983" cy="542777"/>
          </a:xfrm>
          <a:prstGeom prst="straightConnector1">
            <a:avLst/>
          </a:prstGeom>
          <a:ln w="38100" cmpd="sng">
            <a:solidFill>
              <a:srgbClr val="CC1616"/>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6610197"/>
            <a:ext cx="2127845" cy="230832"/>
          </a:xfrm>
          <a:prstGeom prst="rect">
            <a:avLst/>
          </a:prstGeom>
          <a:noFill/>
        </p:spPr>
        <p:txBody>
          <a:bodyPr wrap="none" rtlCol="0">
            <a:spAutoFit/>
          </a:bodyPr>
          <a:lstStyle/>
          <a:p>
            <a:r>
              <a:rPr lang="en-US" sz="900" i="1" dirty="0" smtClean="0"/>
              <a:t>Second Ward Cemetery-Identification</a:t>
            </a:r>
            <a:endParaRPr lang="en-US" sz="900" i="1" dirty="0"/>
          </a:p>
        </p:txBody>
      </p:sp>
      <p:pic>
        <p:nvPicPr>
          <p:cNvPr id="10" name="Picture 9"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2369298" y="6531964"/>
            <a:ext cx="913492" cy="308702"/>
          </a:xfrm>
          <a:prstGeom prst="rect">
            <a:avLst/>
          </a:prstGeom>
        </p:spPr>
      </p:pic>
    </p:spTree>
    <p:extLst>
      <p:ext uri="{BB962C8B-B14F-4D97-AF65-F5344CB8AC3E}">
        <p14:creationId xmlns:p14="http://schemas.microsoft.com/office/powerpoint/2010/main" val="245374130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cavating_NorthTrench.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7163"/>
            <a:ext cx="4467255" cy="2978169"/>
          </a:xfrm>
          <a:prstGeom prst="rect">
            <a:avLst/>
          </a:prstGeom>
        </p:spPr>
      </p:pic>
      <p:pic>
        <p:nvPicPr>
          <p:cNvPr id="3" name="Picture 2" descr="Excavating_Foundation_Wall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63240" y="157163"/>
            <a:ext cx="4480760" cy="2987173"/>
          </a:xfrm>
          <a:prstGeom prst="rect">
            <a:avLst/>
          </a:prstGeom>
        </p:spPr>
      </p:pic>
      <p:pic>
        <p:nvPicPr>
          <p:cNvPr id="4" name="Picture 3" descr="Neighbor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507256"/>
            <a:ext cx="4473664" cy="2982444"/>
          </a:xfrm>
          <a:prstGeom prst="rect">
            <a:avLst/>
          </a:prstGeom>
        </p:spPr>
      </p:pic>
      <p:pic>
        <p:nvPicPr>
          <p:cNvPr id="5" name="Picture 4" descr="UtilityPipe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9413" y="3493309"/>
            <a:ext cx="4494587" cy="2996391"/>
          </a:xfrm>
          <a:prstGeom prst="rect">
            <a:avLst/>
          </a:prstGeom>
        </p:spPr>
      </p:pic>
      <p:pic>
        <p:nvPicPr>
          <p:cNvPr id="6" name="Picture 5" descr="Anthropology4clr 1235.eps"/>
          <p:cNvPicPr>
            <a:picLocks noChangeAspect="1"/>
          </p:cNvPicPr>
          <p:nvPr/>
        </p:nvPicPr>
        <p:blipFill rotWithShape="1">
          <a:blip r:embed="rId6" cstate="email">
            <a:extLst>
              <a:ext uri="{28A0092B-C50C-407E-A947-70E740481C1C}">
                <a14:useLocalDpi xmlns:a14="http://schemas.microsoft.com/office/drawing/2010/main"/>
              </a:ext>
            </a:extLst>
          </a:blip>
          <a:srcRect b="58803"/>
          <a:stretch/>
        </p:blipFill>
        <p:spPr>
          <a:xfrm>
            <a:off x="8128320" y="6549298"/>
            <a:ext cx="913492" cy="308702"/>
          </a:xfrm>
          <a:prstGeom prst="rect">
            <a:avLst/>
          </a:prstGeom>
        </p:spPr>
      </p:pic>
      <p:sp>
        <p:nvSpPr>
          <p:cNvPr id="7" name="TextBox 6"/>
          <p:cNvSpPr txBox="1"/>
          <p:nvPr/>
        </p:nvSpPr>
        <p:spPr>
          <a:xfrm>
            <a:off x="0" y="6595599"/>
            <a:ext cx="2044382" cy="230832"/>
          </a:xfrm>
          <a:prstGeom prst="rect">
            <a:avLst/>
          </a:prstGeom>
          <a:noFill/>
        </p:spPr>
        <p:txBody>
          <a:bodyPr wrap="none" rtlCol="0">
            <a:spAutoFit/>
          </a:bodyPr>
          <a:lstStyle/>
          <a:p>
            <a:r>
              <a:rPr lang="en-US" sz="900" i="1" dirty="0" smtClean="0"/>
              <a:t>Second Ward Cemetery-Excavation</a:t>
            </a:r>
            <a:endParaRPr lang="en-US" sz="900" i="1" dirty="0"/>
          </a:p>
        </p:txBody>
      </p:sp>
    </p:spTree>
    <p:extLst>
      <p:ext uri="{BB962C8B-B14F-4D97-AF65-F5344CB8AC3E}">
        <p14:creationId xmlns:p14="http://schemas.microsoft.com/office/powerpoint/2010/main" val="1981200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262" y="0"/>
            <a:ext cx="8591176" cy="6370974"/>
          </a:xfrm>
          <a:prstGeom prst="rect">
            <a:avLst/>
          </a:prstGeom>
          <a:noFill/>
        </p:spPr>
        <p:txBody>
          <a:bodyPr wrap="square" rtlCol="0">
            <a:spAutoFit/>
          </a:bodyPr>
          <a:lstStyle/>
          <a:p>
            <a:endParaRPr lang="en-US" b="1" dirty="0" smtClean="0"/>
          </a:p>
          <a:p>
            <a:r>
              <a:rPr lang="en-US" b="1" dirty="0"/>
              <a:t>Wisconsin Burial Sites Preservation </a:t>
            </a:r>
            <a:r>
              <a:rPr lang="en-US" b="1" dirty="0" smtClean="0"/>
              <a:t>Statute</a:t>
            </a:r>
            <a:endParaRPr lang="en-US" b="1" dirty="0"/>
          </a:p>
          <a:p>
            <a:endParaRPr lang="en-US" b="1" dirty="0" smtClean="0">
              <a:latin typeface="Arial"/>
              <a:cs typeface="Arial"/>
            </a:endParaRPr>
          </a:p>
          <a:p>
            <a:r>
              <a:rPr lang="en-US" b="1" dirty="0" smtClean="0">
                <a:latin typeface="Arial"/>
                <a:cs typeface="Arial"/>
              </a:rPr>
              <a:t>WisStats </a:t>
            </a:r>
            <a:r>
              <a:rPr lang="en-US" b="1" dirty="0">
                <a:latin typeface="Arial"/>
                <a:cs typeface="Arial"/>
              </a:rPr>
              <a:t>157.70: THE LEGISLATIVE BASIS</a:t>
            </a:r>
            <a:endParaRPr lang="en-US" dirty="0">
              <a:latin typeface="Arial"/>
              <a:cs typeface="Arial"/>
            </a:endParaRPr>
          </a:p>
          <a:p>
            <a:r>
              <a:rPr lang="en-US" dirty="0">
                <a:latin typeface="Arial"/>
                <a:cs typeface="Arial"/>
              </a:rPr>
              <a:t> </a:t>
            </a:r>
          </a:p>
          <a:p>
            <a:r>
              <a:rPr lang="en-US" dirty="0">
                <a:latin typeface="Arial"/>
                <a:cs typeface="Arial"/>
              </a:rPr>
              <a:t>	A burial site, under the law, refers to any place where human remains are buried and includes marked and unmarked cemeteries, Native American mounds, small family cemeteries, and other less obvious locations that are reported to the Wisconsin Historical Society.</a:t>
            </a:r>
          </a:p>
          <a:p>
            <a:r>
              <a:rPr lang="en-US" dirty="0">
                <a:latin typeface="Arial"/>
                <a:cs typeface="Arial"/>
              </a:rPr>
              <a:t> </a:t>
            </a:r>
          </a:p>
          <a:p>
            <a:r>
              <a:rPr lang="en-US" dirty="0">
                <a:latin typeface="Arial"/>
                <a:cs typeface="Arial"/>
              </a:rPr>
              <a:t>No burials, regardless of age, ancestry, cultural affiliation or condition may be intentionally disturbed without first obtaining a permit from the director of the Wisconsin Historical Society, even if that burial is on one’s own land</a:t>
            </a:r>
            <a:r>
              <a:rPr lang="en-US" dirty="0"/>
              <a:t>.</a:t>
            </a:r>
          </a:p>
          <a:p>
            <a:r>
              <a:rPr lang="en-US" dirty="0"/>
              <a:t> </a:t>
            </a:r>
          </a:p>
          <a:p>
            <a:endParaRPr lang="en-US" dirty="0"/>
          </a:p>
        </p:txBody>
      </p:sp>
      <p:pic>
        <p:nvPicPr>
          <p:cNvPr id="3" name="Picture 2"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6923007" y="6055874"/>
            <a:ext cx="2155301" cy="728355"/>
          </a:xfrm>
          <a:prstGeom prst="rect">
            <a:avLst/>
          </a:prstGeom>
        </p:spPr>
      </p:pic>
      <p:sp>
        <p:nvSpPr>
          <p:cNvPr id="4" name="Rectangle 3"/>
          <p:cNvSpPr/>
          <p:nvPr/>
        </p:nvSpPr>
        <p:spPr>
          <a:xfrm>
            <a:off x="0" y="6581001"/>
            <a:ext cx="956100" cy="230832"/>
          </a:xfrm>
          <a:prstGeom prst="rect">
            <a:avLst/>
          </a:prstGeom>
        </p:spPr>
        <p:txBody>
          <a:bodyPr wrap="none">
            <a:spAutoFit/>
          </a:bodyPr>
          <a:lstStyle/>
          <a:p>
            <a:r>
              <a:rPr lang="en-US" sz="900" i="1" dirty="0">
                <a:latin typeface="Arial"/>
                <a:cs typeface="Arial"/>
              </a:rPr>
              <a:t>The legislation</a:t>
            </a:r>
          </a:p>
        </p:txBody>
      </p:sp>
    </p:spTree>
    <p:extLst>
      <p:ext uri="{BB962C8B-B14F-4D97-AF65-F5344CB8AC3E}">
        <p14:creationId xmlns:p14="http://schemas.microsoft.com/office/powerpoint/2010/main" val="196872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ts117_12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264" y="-1"/>
            <a:ext cx="5079720" cy="3386481"/>
          </a:xfrm>
          <a:prstGeom prst="rect">
            <a:avLst/>
          </a:prstGeom>
        </p:spPr>
      </p:pic>
      <p:sp>
        <p:nvSpPr>
          <p:cNvPr id="3" name="TextBox 2"/>
          <p:cNvSpPr txBox="1"/>
          <p:nvPr/>
        </p:nvSpPr>
        <p:spPr>
          <a:xfrm>
            <a:off x="5440218" y="624828"/>
            <a:ext cx="3562679" cy="1938992"/>
          </a:xfrm>
          <a:prstGeom prst="rect">
            <a:avLst/>
          </a:prstGeom>
          <a:noFill/>
        </p:spPr>
        <p:txBody>
          <a:bodyPr wrap="square" rtlCol="0">
            <a:spAutoFit/>
          </a:bodyPr>
          <a:lstStyle/>
          <a:p>
            <a:r>
              <a:rPr lang="en-US" sz="2000" dirty="0" smtClean="0"/>
              <a:t>Burial Lots </a:t>
            </a:r>
            <a:r>
              <a:rPr lang="en-US" sz="2000" dirty="0"/>
              <a:t>128 (background) and 117 (foreground) disturbed in similar manner; no concrete slab located between burials or in Lot </a:t>
            </a:r>
            <a:r>
              <a:rPr lang="en-US" sz="2000" dirty="0" smtClean="0"/>
              <a:t>117 view north </a:t>
            </a:r>
            <a:endParaRPr lang="en-US" sz="2000" dirty="0"/>
          </a:p>
        </p:txBody>
      </p:sp>
      <p:pic>
        <p:nvPicPr>
          <p:cNvPr id="4" name="Picture 3" descr="Lot6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5784" y="3475199"/>
            <a:ext cx="5074199" cy="3382800"/>
          </a:xfrm>
          <a:prstGeom prst="rect">
            <a:avLst/>
          </a:prstGeom>
        </p:spPr>
      </p:pic>
      <p:sp>
        <p:nvSpPr>
          <p:cNvPr id="5" name="TextBox 4"/>
          <p:cNvSpPr txBox="1"/>
          <p:nvPr/>
        </p:nvSpPr>
        <p:spPr>
          <a:xfrm>
            <a:off x="201576" y="4071465"/>
            <a:ext cx="3749317" cy="1631216"/>
          </a:xfrm>
          <a:prstGeom prst="rect">
            <a:avLst/>
          </a:prstGeom>
          <a:noFill/>
        </p:spPr>
        <p:txBody>
          <a:bodyPr wrap="square" rtlCol="0">
            <a:spAutoFit/>
          </a:bodyPr>
          <a:lstStyle/>
          <a:p>
            <a:r>
              <a:rPr lang="en-US" sz="2000" dirty="0" smtClean="0"/>
              <a:t>Burial Lot 64 - </a:t>
            </a:r>
            <a:r>
              <a:rPr lang="en-US" sz="2000" dirty="0"/>
              <a:t>an adult underneath the house foundation, bisected by two large ceramic pipes, disturbed bone not recovered </a:t>
            </a:r>
          </a:p>
        </p:txBody>
      </p:sp>
      <p:sp>
        <p:nvSpPr>
          <p:cNvPr id="6" name="TextBox 5"/>
          <p:cNvSpPr txBox="1"/>
          <p:nvPr/>
        </p:nvSpPr>
        <p:spPr>
          <a:xfrm>
            <a:off x="0" y="6595599"/>
            <a:ext cx="2044382" cy="230832"/>
          </a:xfrm>
          <a:prstGeom prst="rect">
            <a:avLst/>
          </a:prstGeom>
          <a:noFill/>
        </p:spPr>
        <p:txBody>
          <a:bodyPr wrap="none" rtlCol="0">
            <a:spAutoFit/>
          </a:bodyPr>
          <a:lstStyle/>
          <a:p>
            <a:r>
              <a:rPr lang="en-US" sz="900" i="1" dirty="0" smtClean="0"/>
              <a:t>Second Ward Cemetery-Excavation</a:t>
            </a:r>
            <a:endParaRPr lang="en-US" sz="900" i="1" dirty="0"/>
          </a:p>
        </p:txBody>
      </p:sp>
      <p:pic>
        <p:nvPicPr>
          <p:cNvPr id="7" name="Picture 6"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113722" y="6476312"/>
            <a:ext cx="913492" cy="308702"/>
          </a:xfrm>
          <a:prstGeom prst="rect">
            <a:avLst/>
          </a:prstGeom>
        </p:spPr>
      </p:pic>
    </p:spTree>
    <p:extLst>
      <p:ext uri="{BB962C8B-B14F-4D97-AF65-F5344CB8AC3E}">
        <p14:creationId xmlns:p14="http://schemas.microsoft.com/office/powerpoint/2010/main" val="357601268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239" y="362805"/>
            <a:ext cx="8889511" cy="1200328"/>
          </a:xfrm>
          <a:prstGeom prst="rect">
            <a:avLst/>
          </a:prstGeom>
          <a:noFill/>
        </p:spPr>
        <p:txBody>
          <a:bodyPr wrap="square" rtlCol="0">
            <a:spAutoFit/>
          </a:bodyPr>
          <a:lstStyle/>
          <a:p>
            <a:r>
              <a:rPr lang="en-US" dirty="0" smtClean="0"/>
              <a:t>*80 </a:t>
            </a:r>
            <a:r>
              <a:rPr lang="en-US" dirty="0"/>
              <a:t>individuals were </a:t>
            </a:r>
            <a:r>
              <a:rPr lang="en-US" dirty="0" smtClean="0"/>
              <a:t>recovered </a:t>
            </a:r>
          </a:p>
          <a:p>
            <a:r>
              <a:rPr lang="en-US" dirty="0" smtClean="0"/>
              <a:t>*Field </a:t>
            </a:r>
            <a:r>
              <a:rPr lang="en-US" dirty="0"/>
              <a:t>assessment of ages indicates 54 adults and 26 </a:t>
            </a:r>
            <a:r>
              <a:rPr lang="en-US" dirty="0" smtClean="0"/>
              <a:t>juveniles</a:t>
            </a:r>
          </a:p>
          <a:p>
            <a:r>
              <a:rPr lang="en-US" dirty="0" smtClean="0"/>
              <a:t>*Juveniles include: 13 infants, 8 children and 5 adolescents</a:t>
            </a:r>
            <a:endParaRPr lang="en-US" dirty="0"/>
          </a:p>
        </p:txBody>
      </p:sp>
      <p:pic>
        <p:nvPicPr>
          <p:cNvPr id="3" name="Picture 2" descr="DSC_175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645" y="1703294"/>
            <a:ext cx="4467413" cy="2978276"/>
          </a:xfrm>
          <a:prstGeom prst="rect">
            <a:avLst/>
          </a:prstGeom>
          <a:ln w="28575" cmpd="sng"/>
        </p:spPr>
        <p:style>
          <a:lnRef idx="2">
            <a:schemeClr val="dk1"/>
          </a:lnRef>
          <a:fillRef idx="1">
            <a:schemeClr val="lt1"/>
          </a:fillRef>
          <a:effectRef idx="0">
            <a:schemeClr val="dk1"/>
          </a:effectRef>
          <a:fontRef idx="minor">
            <a:schemeClr val="dk1"/>
          </a:fontRef>
        </p:style>
      </p:pic>
      <p:pic>
        <p:nvPicPr>
          <p:cNvPr id="4" name="Picture 3" descr="Lot12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3372" y="3224775"/>
            <a:ext cx="4467412" cy="2978275"/>
          </a:xfrm>
          <a:prstGeom prst="rect">
            <a:avLst/>
          </a:prstGeom>
          <a:ln w="28575" cmpd="sng"/>
        </p:spPr>
        <p:style>
          <a:lnRef idx="2">
            <a:schemeClr val="dk1"/>
          </a:lnRef>
          <a:fillRef idx="1">
            <a:schemeClr val="lt1"/>
          </a:fillRef>
          <a:effectRef idx="0">
            <a:schemeClr val="dk1"/>
          </a:effectRef>
          <a:fontRef idx="minor">
            <a:schemeClr val="dk1"/>
          </a:fontRef>
        </p:style>
      </p:pic>
      <p:pic>
        <p:nvPicPr>
          <p:cNvPr id="5" name="Picture 4"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106423" y="6454416"/>
            <a:ext cx="913492" cy="308702"/>
          </a:xfrm>
          <a:prstGeom prst="rect">
            <a:avLst/>
          </a:prstGeom>
        </p:spPr>
      </p:pic>
      <p:sp>
        <p:nvSpPr>
          <p:cNvPr id="6" name="TextBox 5"/>
          <p:cNvSpPr txBox="1"/>
          <p:nvPr/>
        </p:nvSpPr>
        <p:spPr>
          <a:xfrm>
            <a:off x="0" y="6595599"/>
            <a:ext cx="2044382" cy="230832"/>
          </a:xfrm>
          <a:prstGeom prst="rect">
            <a:avLst/>
          </a:prstGeom>
          <a:noFill/>
        </p:spPr>
        <p:txBody>
          <a:bodyPr wrap="none" rtlCol="0">
            <a:spAutoFit/>
          </a:bodyPr>
          <a:lstStyle/>
          <a:p>
            <a:r>
              <a:rPr lang="en-US" sz="900" i="1" dirty="0" smtClean="0"/>
              <a:t>Second Ward Cemetery-Excavation</a:t>
            </a:r>
            <a:endParaRPr lang="en-US" sz="900" i="1" dirty="0"/>
          </a:p>
        </p:txBody>
      </p:sp>
    </p:spTree>
    <p:extLst>
      <p:ext uri="{BB962C8B-B14F-4D97-AF65-F5344CB8AC3E}">
        <p14:creationId xmlns:p14="http://schemas.microsoft.com/office/powerpoint/2010/main" val="294209524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V_0052_6_26_13.jpg.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04955" y="3473999"/>
            <a:ext cx="4556716" cy="3037811"/>
          </a:xfrm>
          <a:prstGeom prst="rect">
            <a:avLst/>
          </a:prstGeom>
          <a:ln w="28575" cmpd="sng"/>
        </p:spPr>
        <p:style>
          <a:lnRef idx="2">
            <a:schemeClr val="dk1"/>
          </a:lnRef>
          <a:fillRef idx="1">
            <a:schemeClr val="lt1"/>
          </a:fillRef>
          <a:effectRef idx="0">
            <a:schemeClr val="dk1"/>
          </a:effectRef>
          <a:fontRef idx="minor">
            <a:schemeClr val="dk1"/>
          </a:fontRef>
        </p:style>
      </p:pic>
      <p:pic>
        <p:nvPicPr>
          <p:cNvPr id="3" name="Picture 2" descr="DSC_17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523" y="134469"/>
            <a:ext cx="4129948" cy="2753298"/>
          </a:xfrm>
          <a:prstGeom prst="rect">
            <a:avLst/>
          </a:prstGeom>
          <a:ln w="28575" cmpd="sng"/>
        </p:spPr>
        <p:style>
          <a:lnRef idx="2">
            <a:schemeClr val="dk1"/>
          </a:lnRef>
          <a:fillRef idx="1">
            <a:schemeClr val="lt1"/>
          </a:fillRef>
          <a:effectRef idx="0">
            <a:schemeClr val="dk1"/>
          </a:effectRef>
          <a:fontRef idx="minor">
            <a:schemeClr val="dk1"/>
          </a:fontRef>
        </p:style>
      </p:pic>
      <p:pic>
        <p:nvPicPr>
          <p:cNvPr id="5" name="Picture 4" descr="filling southern portio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6230" y="3003684"/>
            <a:ext cx="2720057" cy="3626743"/>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pic>
      <p:pic>
        <p:nvPicPr>
          <p:cNvPr id="6" name="Picture 5" descr="DSC_184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41469" y="121638"/>
            <a:ext cx="4132312" cy="2754874"/>
          </a:xfrm>
          <a:prstGeom prst="rect">
            <a:avLst/>
          </a:prstGeom>
          <a:ln w="28575" cmpd="sng"/>
        </p:spPr>
        <p:style>
          <a:lnRef idx="2">
            <a:schemeClr val="dk1"/>
          </a:lnRef>
          <a:fillRef idx="1">
            <a:schemeClr val="lt1"/>
          </a:fillRef>
          <a:effectRef idx="0">
            <a:schemeClr val="dk1"/>
          </a:effectRef>
          <a:fontRef idx="minor">
            <a:schemeClr val="dk1"/>
          </a:fontRef>
        </p:style>
      </p:pic>
      <p:sp>
        <p:nvSpPr>
          <p:cNvPr id="7" name="TextBox 6"/>
          <p:cNvSpPr txBox="1"/>
          <p:nvPr/>
        </p:nvSpPr>
        <p:spPr>
          <a:xfrm>
            <a:off x="0" y="6627168"/>
            <a:ext cx="2033618" cy="230832"/>
          </a:xfrm>
          <a:prstGeom prst="rect">
            <a:avLst/>
          </a:prstGeom>
          <a:noFill/>
        </p:spPr>
        <p:txBody>
          <a:bodyPr wrap="none" rtlCol="0">
            <a:spAutoFit/>
          </a:bodyPr>
          <a:lstStyle/>
          <a:p>
            <a:r>
              <a:rPr lang="en-US" sz="900" i="1" dirty="0" smtClean="0"/>
              <a:t>Summary and Concluding Remarks</a:t>
            </a:r>
            <a:endParaRPr lang="en-US" sz="900" i="1" dirty="0"/>
          </a:p>
        </p:txBody>
      </p:sp>
      <p:pic>
        <p:nvPicPr>
          <p:cNvPr id="8" name="Picture 7" descr="Anthropology4clr 1235.eps"/>
          <p:cNvPicPr>
            <a:picLocks noChangeAspect="1"/>
          </p:cNvPicPr>
          <p:nvPr/>
        </p:nvPicPr>
        <p:blipFill rotWithShape="1">
          <a:blip r:embed="rId6" cstate="email">
            <a:extLst>
              <a:ext uri="{28A0092B-C50C-407E-A947-70E740481C1C}">
                <a14:useLocalDpi xmlns:a14="http://schemas.microsoft.com/office/drawing/2010/main"/>
              </a:ext>
            </a:extLst>
          </a:blip>
          <a:srcRect b="58803"/>
          <a:stretch/>
        </p:blipFill>
        <p:spPr>
          <a:xfrm>
            <a:off x="8106423" y="6549298"/>
            <a:ext cx="913492" cy="308702"/>
          </a:xfrm>
          <a:prstGeom prst="rect">
            <a:avLst/>
          </a:prstGeom>
        </p:spPr>
      </p:pic>
    </p:spTree>
    <p:extLst>
      <p:ext uri="{BB962C8B-B14F-4D97-AF65-F5344CB8AC3E}">
        <p14:creationId xmlns:p14="http://schemas.microsoft.com/office/powerpoint/2010/main" val="19394491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308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2689" y="1314823"/>
            <a:ext cx="3362704" cy="4483605"/>
          </a:xfrm>
          <a:prstGeom prst="rect">
            <a:avLst/>
          </a:prstGeom>
          <a:ln w="28575" cmpd="sng"/>
        </p:spPr>
        <p:style>
          <a:lnRef idx="2">
            <a:schemeClr val="dk1"/>
          </a:lnRef>
          <a:fillRef idx="1">
            <a:schemeClr val="lt1"/>
          </a:fillRef>
          <a:effectRef idx="0">
            <a:schemeClr val="dk1"/>
          </a:effectRef>
          <a:fontRef idx="minor">
            <a:schemeClr val="dk1"/>
          </a:fontRef>
        </p:style>
      </p:pic>
      <p:pic>
        <p:nvPicPr>
          <p:cNvPr id="5" name="Picture 4" descr="UtilityPipe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103" y="89648"/>
            <a:ext cx="4940091" cy="3293394"/>
          </a:xfrm>
          <a:prstGeom prst="rect">
            <a:avLst/>
          </a:prstGeom>
          <a:ln w="28575" cmpd="sng"/>
        </p:spPr>
        <p:style>
          <a:lnRef idx="2">
            <a:schemeClr val="dk1"/>
          </a:lnRef>
          <a:fillRef idx="1">
            <a:schemeClr val="lt1"/>
          </a:fillRef>
          <a:effectRef idx="0">
            <a:schemeClr val="dk1"/>
          </a:effectRef>
          <a:fontRef idx="minor">
            <a:schemeClr val="dk1"/>
          </a:fontRef>
        </p:style>
      </p:pic>
      <p:pic>
        <p:nvPicPr>
          <p:cNvPr id="6" name="Picture 5" descr="YOV_0110_7_22_1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413" y="3513641"/>
            <a:ext cx="4946924" cy="3297949"/>
          </a:xfrm>
          <a:prstGeom prst="rect">
            <a:avLst/>
          </a:prstGeom>
          <a:ln w="28575" cmpd="sng"/>
        </p:spPr>
        <p:style>
          <a:lnRef idx="2">
            <a:schemeClr val="dk1"/>
          </a:lnRef>
          <a:fillRef idx="1">
            <a:schemeClr val="lt1"/>
          </a:fillRef>
          <a:effectRef idx="0">
            <a:schemeClr val="dk1"/>
          </a:effectRef>
          <a:fontRef idx="minor">
            <a:schemeClr val="dk1"/>
          </a:fontRef>
        </p:style>
      </p:pic>
      <p:pic>
        <p:nvPicPr>
          <p:cNvPr id="7" name="Picture 6"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8106423" y="6454416"/>
            <a:ext cx="913492" cy="308702"/>
          </a:xfrm>
          <a:prstGeom prst="rect">
            <a:avLst/>
          </a:prstGeom>
        </p:spPr>
      </p:pic>
      <p:sp>
        <p:nvSpPr>
          <p:cNvPr id="8" name="TextBox 7"/>
          <p:cNvSpPr txBox="1"/>
          <p:nvPr/>
        </p:nvSpPr>
        <p:spPr>
          <a:xfrm>
            <a:off x="5153195" y="6544508"/>
            <a:ext cx="2033618" cy="230832"/>
          </a:xfrm>
          <a:prstGeom prst="rect">
            <a:avLst/>
          </a:prstGeom>
          <a:noFill/>
        </p:spPr>
        <p:txBody>
          <a:bodyPr wrap="none" rtlCol="0">
            <a:spAutoFit/>
          </a:bodyPr>
          <a:lstStyle/>
          <a:p>
            <a:r>
              <a:rPr lang="en-US" sz="900" i="1" dirty="0" smtClean="0"/>
              <a:t>Summary and Concluding Remarks</a:t>
            </a:r>
            <a:endParaRPr lang="en-US" sz="900" i="1" dirty="0"/>
          </a:p>
        </p:txBody>
      </p:sp>
    </p:spTree>
    <p:extLst>
      <p:ext uri="{BB962C8B-B14F-4D97-AF65-F5344CB8AC3E}">
        <p14:creationId xmlns:p14="http://schemas.microsoft.com/office/powerpoint/2010/main" val="36425706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t11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5127511" y="2638921"/>
            <a:ext cx="3087126" cy="4630690"/>
          </a:xfrm>
          <a:prstGeom prst="rect">
            <a:avLst/>
          </a:prstGeom>
          <a:ln w="28575" cmpd="sng">
            <a:solidFill>
              <a:srgbClr val="000000"/>
            </a:solidFill>
          </a:ln>
        </p:spPr>
        <p:style>
          <a:lnRef idx="2">
            <a:schemeClr val="dk1"/>
          </a:lnRef>
          <a:fillRef idx="1">
            <a:schemeClr val="lt1"/>
          </a:fillRef>
          <a:effectRef idx="0">
            <a:schemeClr val="dk1"/>
          </a:effectRef>
          <a:fontRef idx="minor">
            <a:schemeClr val="dk1"/>
          </a:fontRef>
        </p:style>
      </p:pic>
      <p:pic>
        <p:nvPicPr>
          <p:cNvPr id="3" name="Picture 2" descr="Y10681_0010_7_27_1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0382" y="174374"/>
            <a:ext cx="4579383" cy="3052922"/>
          </a:xfrm>
          <a:prstGeom prst="rect">
            <a:avLst/>
          </a:prstGeom>
          <a:ln w="28575" cmpd="sng">
            <a:solidFill>
              <a:srgbClr val="000000"/>
            </a:solidFill>
          </a:ln>
        </p:spPr>
        <p:style>
          <a:lnRef idx="2">
            <a:schemeClr val="dk1"/>
          </a:lnRef>
          <a:fillRef idx="1">
            <a:schemeClr val="lt1"/>
          </a:fillRef>
          <a:effectRef idx="0">
            <a:schemeClr val="dk1"/>
          </a:effectRef>
          <a:fontRef idx="minor">
            <a:schemeClr val="dk1"/>
          </a:fontRef>
        </p:style>
      </p:pic>
      <p:pic>
        <p:nvPicPr>
          <p:cNvPr id="4" name="Picture 3" descr="2006004 R03 F09b DSCN307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804" y="1026532"/>
            <a:ext cx="3765148" cy="5020197"/>
          </a:xfrm>
          <a:prstGeom prst="rect">
            <a:avLst/>
          </a:prstGeom>
          <a:ln w="28575" cmpd="sng">
            <a:solidFill>
              <a:srgbClr val="000000"/>
            </a:solidFill>
          </a:ln>
        </p:spPr>
        <p:style>
          <a:lnRef idx="2">
            <a:schemeClr val="dk1"/>
          </a:lnRef>
          <a:fillRef idx="1">
            <a:schemeClr val="lt1"/>
          </a:fillRef>
          <a:effectRef idx="0">
            <a:schemeClr val="dk1"/>
          </a:effectRef>
          <a:fontRef idx="minor">
            <a:schemeClr val="dk1"/>
          </a:fontRef>
        </p:style>
      </p:pic>
      <p:sp>
        <p:nvSpPr>
          <p:cNvPr id="5" name="TextBox 4"/>
          <p:cNvSpPr txBox="1"/>
          <p:nvPr/>
        </p:nvSpPr>
        <p:spPr>
          <a:xfrm>
            <a:off x="0" y="6595599"/>
            <a:ext cx="2033618" cy="230832"/>
          </a:xfrm>
          <a:prstGeom prst="rect">
            <a:avLst/>
          </a:prstGeom>
          <a:noFill/>
        </p:spPr>
        <p:txBody>
          <a:bodyPr wrap="none" rtlCol="0">
            <a:spAutoFit/>
          </a:bodyPr>
          <a:lstStyle/>
          <a:p>
            <a:r>
              <a:rPr lang="en-US" sz="900" i="1" dirty="0" smtClean="0"/>
              <a:t>Summary and Concluding Remarks</a:t>
            </a:r>
            <a:endParaRPr lang="en-US" sz="900" i="1" dirty="0"/>
          </a:p>
        </p:txBody>
      </p:sp>
      <p:pic>
        <p:nvPicPr>
          <p:cNvPr id="6" name="Picture 5" descr="Anthropology4clr 1235.eps"/>
          <p:cNvPicPr>
            <a:picLocks noChangeAspect="1"/>
          </p:cNvPicPr>
          <p:nvPr/>
        </p:nvPicPr>
        <p:blipFill rotWithShape="1">
          <a:blip r:embed="rId5" cstate="email">
            <a:extLst>
              <a:ext uri="{28A0092B-C50C-407E-A947-70E740481C1C}">
                <a14:useLocalDpi xmlns:a14="http://schemas.microsoft.com/office/drawing/2010/main"/>
              </a:ext>
            </a:extLst>
          </a:blip>
          <a:srcRect b="58803"/>
          <a:stretch/>
        </p:blipFill>
        <p:spPr>
          <a:xfrm>
            <a:off x="8069928" y="6549298"/>
            <a:ext cx="913492" cy="308702"/>
          </a:xfrm>
          <a:prstGeom prst="rect">
            <a:avLst/>
          </a:prstGeom>
        </p:spPr>
      </p:pic>
    </p:spTree>
    <p:extLst>
      <p:ext uri="{BB962C8B-B14F-4D97-AF65-F5344CB8AC3E}">
        <p14:creationId xmlns:p14="http://schemas.microsoft.com/office/powerpoint/2010/main" val="191819936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alphaModFix amt="76000"/>
            <a:extLst>
              <a:ext uri="{28A0092B-C50C-407E-A947-70E740481C1C}">
                <a14:useLocalDpi xmlns:a14="http://schemas.microsoft.com/office/drawing/2010/main"/>
              </a:ext>
            </a:extLst>
          </a:blip>
          <a:stretch>
            <a:fillRect/>
          </a:stretch>
        </p:blipFill>
        <p:spPr>
          <a:xfrm>
            <a:off x="164354" y="905269"/>
            <a:ext cx="8788427" cy="4742496"/>
          </a:xfrm>
          <a:prstGeom prst="rect">
            <a:avLst/>
          </a:prstGeom>
          <a:solidFill>
            <a:schemeClr val="accent1">
              <a:lumMod val="40000"/>
              <a:lumOff val="60000"/>
            </a:schemeClr>
          </a:solidFill>
          <a:ln w="28575" cmpd="sng"/>
        </p:spPr>
        <p:style>
          <a:lnRef idx="2">
            <a:schemeClr val="dk1"/>
          </a:lnRef>
          <a:fillRef idx="1">
            <a:schemeClr val="lt1"/>
          </a:fillRef>
          <a:effectRef idx="0">
            <a:schemeClr val="dk1"/>
          </a:effectRef>
          <a:fontRef idx="minor">
            <a:schemeClr val="dk1"/>
          </a:fontRef>
        </p:style>
      </p:pic>
      <p:pic>
        <p:nvPicPr>
          <p:cNvPr id="3" name="Picture 2" descr="Anthropology4clr 1235.eps"/>
          <p:cNvPicPr>
            <a:picLocks noChangeAspect="1"/>
          </p:cNvPicPr>
          <p:nvPr/>
        </p:nvPicPr>
        <p:blipFill rotWithShape="1">
          <a:blip r:embed="rId3" cstate="email">
            <a:extLst>
              <a:ext uri="{28A0092B-C50C-407E-A947-70E740481C1C}">
                <a14:useLocalDpi xmlns:a14="http://schemas.microsoft.com/office/drawing/2010/main"/>
              </a:ext>
            </a:extLst>
          </a:blip>
          <a:srcRect b="58803"/>
          <a:stretch/>
        </p:blipFill>
        <p:spPr>
          <a:xfrm>
            <a:off x="8106423" y="6454416"/>
            <a:ext cx="913492" cy="308702"/>
          </a:xfrm>
          <a:prstGeom prst="rect">
            <a:avLst/>
          </a:prstGeom>
        </p:spPr>
      </p:pic>
      <p:sp>
        <p:nvSpPr>
          <p:cNvPr id="4" name="TextBox 3"/>
          <p:cNvSpPr txBox="1"/>
          <p:nvPr/>
        </p:nvSpPr>
        <p:spPr>
          <a:xfrm>
            <a:off x="0" y="6595599"/>
            <a:ext cx="2033618" cy="230832"/>
          </a:xfrm>
          <a:prstGeom prst="rect">
            <a:avLst/>
          </a:prstGeom>
          <a:noFill/>
        </p:spPr>
        <p:txBody>
          <a:bodyPr wrap="none" rtlCol="0">
            <a:spAutoFit/>
          </a:bodyPr>
          <a:lstStyle/>
          <a:p>
            <a:r>
              <a:rPr lang="en-US" sz="900" i="1" dirty="0" smtClean="0"/>
              <a:t>Summary and Concluding Remarks</a:t>
            </a:r>
            <a:endParaRPr lang="en-US" sz="900" i="1" dirty="0"/>
          </a:p>
        </p:txBody>
      </p:sp>
    </p:spTree>
    <p:extLst>
      <p:ext uri="{BB962C8B-B14F-4D97-AF65-F5344CB8AC3E}">
        <p14:creationId xmlns:p14="http://schemas.microsoft.com/office/powerpoint/2010/main" val="323744988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26352" y="0"/>
            <a:ext cx="7515412" cy="2853508"/>
          </a:xfrm>
          <a:prstGeom prst="rect">
            <a:avLst/>
          </a:prstGeom>
        </p:spPr>
      </p:pic>
      <p:sp>
        <p:nvSpPr>
          <p:cNvPr id="8" name="TextBox 7"/>
          <p:cNvSpPr txBox="1"/>
          <p:nvPr/>
        </p:nvSpPr>
        <p:spPr>
          <a:xfrm>
            <a:off x="4691529" y="5632824"/>
            <a:ext cx="4332942" cy="830997"/>
          </a:xfrm>
          <a:prstGeom prst="rect">
            <a:avLst/>
          </a:prstGeom>
          <a:noFill/>
        </p:spPr>
        <p:txBody>
          <a:bodyPr wrap="square" rtlCol="0">
            <a:spAutoFit/>
          </a:bodyPr>
          <a:lstStyle/>
          <a:p>
            <a:r>
              <a:rPr lang="en-US" sz="1600" i="1" dirty="0"/>
              <a:t>http://</a:t>
            </a:r>
            <a:r>
              <a:rPr lang="en-US" sz="1600" i="1" dirty="0" err="1"/>
              <a:t>www.smithsonianmag.com</a:t>
            </a:r>
            <a:r>
              <a:rPr lang="en-US" sz="1600" i="1" dirty="0"/>
              <a:t>/smart-news/media-village-rio-olympics-built-mass-grave-slaves-</a:t>
            </a:r>
            <a:r>
              <a:rPr lang="en-US" sz="1600" i="1" dirty="0" smtClean="0"/>
              <a:t>180</a:t>
            </a:r>
            <a:endParaRPr lang="en-US" sz="1600" i="1"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412" y="3541060"/>
            <a:ext cx="4422586" cy="3316940"/>
          </a:xfrm>
          <a:prstGeom prst="rect">
            <a:avLst/>
          </a:prstGeom>
        </p:spPr>
      </p:pic>
      <p:sp>
        <p:nvSpPr>
          <p:cNvPr id="10" name="TextBox 9"/>
          <p:cNvSpPr txBox="1"/>
          <p:nvPr/>
        </p:nvSpPr>
        <p:spPr>
          <a:xfrm>
            <a:off x="4631766" y="3511447"/>
            <a:ext cx="4512234" cy="1477328"/>
          </a:xfrm>
          <a:prstGeom prst="rect">
            <a:avLst/>
          </a:prstGeom>
          <a:noFill/>
        </p:spPr>
        <p:txBody>
          <a:bodyPr wrap="square" rtlCol="0">
            <a:spAutoFit/>
          </a:bodyPr>
          <a:lstStyle/>
          <a:p>
            <a:r>
              <a:rPr lang="en-US" sz="1800" dirty="0"/>
              <a:t>An artist's rendition of the Rio Olympics facilities for the 2016 Summer Games. Some of the media accommodations were apparently built on top of remnants of Brazil's slave history. (Rio </a:t>
            </a:r>
            <a:r>
              <a:rPr lang="en-US" sz="1800" dirty="0" smtClean="0"/>
              <a:t>Olympics)</a:t>
            </a:r>
            <a:endParaRPr lang="en-US" sz="1800" dirty="0"/>
          </a:p>
        </p:txBody>
      </p:sp>
      <p:sp>
        <p:nvSpPr>
          <p:cNvPr id="12" name="Rectangle 11"/>
          <p:cNvSpPr/>
          <p:nvPr/>
        </p:nvSpPr>
        <p:spPr>
          <a:xfrm>
            <a:off x="947738" y="2860946"/>
            <a:ext cx="6013450" cy="338554"/>
          </a:xfrm>
          <a:prstGeom prst="rect">
            <a:avLst/>
          </a:prstGeom>
        </p:spPr>
        <p:txBody>
          <a:bodyPr wrap="square">
            <a:spAutoFit/>
          </a:bodyPr>
          <a:lstStyle/>
          <a:p>
            <a:pPr lvl="0"/>
            <a:r>
              <a:rPr lang="en-US" sz="1600" i="1" dirty="0">
                <a:solidFill>
                  <a:prstClr val="black"/>
                </a:solidFill>
              </a:rPr>
              <a:t>http://</a:t>
            </a:r>
            <a:r>
              <a:rPr lang="en-US" sz="1600" i="1" dirty="0" err="1">
                <a:solidFill>
                  <a:prstClr val="black"/>
                </a:solidFill>
              </a:rPr>
              <a:t>ihja.blogspot.com.br</a:t>
            </a:r>
            <a:r>
              <a:rPr lang="en-US" sz="1600" i="1" dirty="0">
                <a:solidFill>
                  <a:prstClr val="black"/>
                </a:solidFill>
              </a:rPr>
              <a:t>/2010/11/</a:t>
            </a:r>
            <a:r>
              <a:rPr lang="en-US" sz="1600" i="1" dirty="0" err="1">
                <a:solidFill>
                  <a:prstClr val="black"/>
                </a:solidFill>
              </a:rPr>
              <a:t>os</a:t>
            </a:r>
            <a:r>
              <a:rPr lang="en-US" sz="1600" i="1" dirty="0">
                <a:solidFill>
                  <a:prstClr val="black"/>
                </a:solidFill>
              </a:rPr>
              <a:t>-</a:t>
            </a:r>
            <a:r>
              <a:rPr lang="en-US" sz="1600" i="1" dirty="0" err="1">
                <a:solidFill>
                  <a:prstClr val="black"/>
                </a:solidFill>
              </a:rPr>
              <a:t>escravos</a:t>
            </a:r>
            <a:r>
              <a:rPr lang="en-US" sz="1600" i="1" dirty="0">
                <a:solidFill>
                  <a:prstClr val="black"/>
                </a:solidFill>
              </a:rPr>
              <a:t>-do-</a:t>
            </a:r>
            <a:r>
              <a:rPr lang="en-US" sz="1600" i="1" dirty="0" err="1">
                <a:solidFill>
                  <a:prstClr val="black"/>
                </a:solidFill>
              </a:rPr>
              <a:t>camorim.html</a:t>
            </a:r>
            <a:endParaRPr lang="en-US" sz="1600" i="1" dirty="0">
              <a:solidFill>
                <a:prstClr val="black"/>
              </a:solidFill>
            </a:endParaRPr>
          </a:p>
        </p:txBody>
      </p:sp>
      <p:pic>
        <p:nvPicPr>
          <p:cNvPr id="13" name="Picture 12"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106423" y="6454416"/>
            <a:ext cx="913492" cy="308702"/>
          </a:xfrm>
          <a:prstGeom prst="rect">
            <a:avLst/>
          </a:prstGeom>
        </p:spPr>
      </p:pic>
    </p:spTree>
    <p:extLst>
      <p:ext uri="{BB962C8B-B14F-4D97-AF65-F5344CB8AC3E}">
        <p14:creationId xmlns:p14="http://schemas.microsoft.com/office/powerpoint/2010/main" val="6902246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259" y="188132"/>
            <a:ext cx="6578694" cy="830997"/>
          </a:xfrm>
          <a:prstGeom prst="rect">
            <a:avLst/>
          </a:prstGeom>
          <a:noFill/>
        </p:spPr>
        <p:txBody>
          <a:bodyPr wrap="none" rtlCol="0">
            <a:spAutoFit/>
          </a:bodyPr>
          <a:lstStyle/>
          <a:p>
            <a:r>
              <a:rPr lang="en-US" b="1" dirty="0"/>
              <a:t>Wisconsin Burial Sites Preservation Statute</a:t>
            </a:r>
          </a:p>
          <a:p>
            <a:endParaRPr lang="en-US" dirty="0"/>
          </a:p>
        </p:txBody>
      </p:sp>
      <p:sp>
        <p:nvSpPr>
          <p:cNvPr id="3" name="TextBox 2"/>
          <p:cNvSpPr txBox="1"/>
          <p:nvPr/>
        </p:nvSpPr>
        <p:spPr>
          <a:xfrm>
            <a:off x="376345" y="784116"/>
            <a:ext cx="7708863" cy="5632310"/>
          </a:xfrm>
          <a:prstGeom prst="rect">
            <a:avLst/>
          </a:prstGeom>
          <a:noFill/>
        </p:spPr>
        <p:txBody>
          <a:bodyPr wrap="square" rtlCol="0">
            <a:spAutoFit/>
          </a:bodyPr>
          <a:lstStyle/>
          <a:p>
            <a:r>
              <a:rPr lang="en-US" b="1" dirty="0"/>
              <a:t>PROCESS OF OBTAINING A PERMIT TO DISTURB BURIALS (OWNER RESPONSIBILITY)</a:t>
            </a:r>
            <a:endParaRPr lang="en-US" dirty="0"/>
          </a:p>
          <a:p>
            <a:r>
              <a:rPr lang="en-US" dirty="0"/>
              <a:t>It is important to distinguish between “cataloged” and uncataloged” burial sites.</a:t>
            </a:r>
          </a:p>
          <a:p>
            <a:r>
              <a:rPr lang="en-US" dirty="0"/>
              <a:t> </a:t>
            </a:r>
          </a:p>
          <a:p>
            <a:r>
              <a:rPr lang="en-US" dirty="0"/>
              <a:t>“Cataloged burial site” means a piece of land that has a record of having buried human remains and is recorded with the county register of deeds. This shall be the case even if the recorded burial site is untended, abandoned, and has no surface indications of burials</a:t>
            </a:r>
            <a:r>
              <a:rPr lang="en-US" dirty="0" smtClean="0"/>
              <a:t>.</a:t>
            </a:r>
            <a:endParaRPr lang="en-US" dirty="0"/>
          </a:p>
          <a:p>
            <a:r>
              <a:rPr lang="en-US" dirty="0"/>
              <a:t> </a:t>
            </a:r>
          </a:p>
          <a:p>
            <a:r>
              <a:rPr lang="en-US" dirty="0"/>
              <a:t>“Uncataloged burial site” means any burial site that has not been cataloged according to s. HS 2.03 and is not recorded with the register of deeds.</a:t>
            </a:r>
          </a:p>
          <a:p>
            <a:endParaRPr lang="en-US" dirty="0"/>
          </a:p>
        </p:txBody>
      </p:sp>
      <p:sp>
        <p:nvSpPr>
          <p:cNvPr id="5" name="TextBox 4"/>
          <p:cNvSpPr txBox="1"/>
          <p:nvPr/>
        </p:nvSpPr>
        <p:spPr>
          <a:xfrm>
            <a:off x="0" y="6581001"/>
            <a:ext cx="956100" cy="230832"/>
          </a:xfrm>
          <a:prstGeom prst="rect">
            <a:avLst/>
          </a:prstGeom>
          <a:noFill/>
        </p:spPr>
        <p:txBody>
          <a:bodyPr wrap="none" rtlCol="0">
            <a:spAutoFit/>
          </a:bodyPr>
          <a:lstStyle/>
          <a:p>
            <a:r>
              <a:rPr lang="en-US" sz="900" i="1" dirty="0">
                <a:latin typeface="Arial"/>
                <a:cs typeface="Arial"/>
              </a:rPr>
              <a:t>The </a:t>
            </a:r>
            <a:r>
              <a:rPr lang="en-US" sz="900" i="1" dirty="0" smtClean="0">
                <a:latin typeface="Arial"/>
                <a:cs typeface="Arial"/>
              </a:rPr>
              <a:t>legislation</a:t>
            </a:r>
            <a:endParaRPr lang="en-US" sz="900" i="1" dirty="0">
              <a:latin typeface="Arial"/>
              <a:cs typeface="Arial"/>
            </a:endParaRPr>
          </a:p>
        </p:txBody>
      </p:sp>
      <p:pic>
        <p:nvPicPr>
          <p:cNvPr id="6" name="Picture 5"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6923007" y="6055874"/>
            <a:ext cx="2155301" cy="728355"/>
          </a:xfrm>
          <a:prstGeom prst="rect">
            <a:avLst/>
          </a:prstGeom>
        </p:spPr>
      </p:pic>
    </p:spTree>
    <p:extLst>
      <p:ext uri="{BB962C8B-B14F-4D97-AF65-F5344CB8AC3E}">
        <p14:creationId xmlns:p14="http://schemas.microsoft.com/office/powerpoint/2010/main" val="26095042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4290" y="64556"/>
            <a:ext cx="3195556" cy="461665"/>
          </a:xfrm>
          <a:prstGeom prst="rect">
            <a:avLst/>
          </a:prstGeom>
          <a:noFill/>
        </p:spPr>
        <p:txBody>
          <a:bodyPr wrap="none" rtlCol="0">
            <a:spAutoFit/>
          </a:bodyPr>
          <a:lstStyle/>
          <a:p>
            <a:r>
              <a:rPr lang="en-US" dirty="0"/>
              <a:t>“Cataloged burial site” </a:t>
            </a:r>
          </a:p>
        </p:txBody>
      </p:sp>
      <p:sp>
        <p:nvSpPr>
          <p:cNvPr id="3" name="TextBox 2"/>
          <p:cNvSpPr txBox="1"/>
          <p:nvPr/>
        </p:nvSpPr>
        <p:spPr>
          <a:xfrm>
            <a:off x="5151218" y="188133"/>
            <a:ext cx="3527378" cy="461665"/>
          </a:xfrm>
          <a:prstGeom prst="rect">
            <a:avLst/>
          </a:prstGeom>
          <a:noFill/>
        </p:spPr>
        <p:txBody>
          <a:bodyPr wrap="none" rtlCol="0">
            <a:spAutoFit/>
          </a:bodyPr>
          <a:lstStyle/>
          <a:p>
            <a:r>
              <a:rPr lang="en-US" dirty="0" smtClean="0"/>
              <a:t>“Uncataloged </a:t>
            </a:r>
            <a:r>
              <a:rPr lang="en-US" dirty="0"/>
              <a:t>burial </a:t>
            </a:r>
            <a:r>
              <a:rPr lang="en-US" dirty="0" smtClean="0"/>
              <a:t>site”</a:t>
            </a:r>
            <a:endParaRPr lang="en-US" dirty="0"/>
          </a:p>
        </p:txBody>
      </p:sp>
      <p:sp>
        <p:nvSpPr>
          <p:cNvPr id="7" name="TextBox 6"/>
          <p:cNvSpPr txBox="1"/>
          <p:nvPr/>
        </p:nvSpPr>
        <p:spPr>
          <a:xfrm>
            <a:off x="694055" y="966709"/>
            <a:ext cx="3735038" cy="5721566"/>
          </a:xfrm>
          <a:prstGeom prst="rect">
            <a:avLst/>
          </a:prstGeom>
          <a:noFill/>
        </p:spPr>
        <p:txBody>
          <a:bodyPr wrap="square" rtlCol="0">
            <a:spAutoFit/>
          </a:bodyPr>
          <a:lstStyle/>
          <a:p>
            <a:endParaRPr lang="en-US" dirty="0"/>
          </a:p>
        </p:txBody>
      </p:sp>
      <p:sp>
        <p:nvSpPr>
          <p:cNvPr id="8" name="TextBox 7"/>
          <p:cNvSpPr txBox="1"/>
          <p:nvPr/>
        </p:nvSpPr>
        <p:spPr>
          <a:xfrm>
            <a:off x="734402" y="876348"/>
            <a:ext cx="3735038" cy="5721566"/>
          </a:xfrm>
          <a:prstGeom prst="rect">
            <a:avLst/>
          </a:prstGeom>
          <a:noFill/>
        </p:spPr>
        <p:txBody>
          <a:bodyPr wrap="square" rtlCol="0">
            <a:spAutoFit/>
          </a:bodyPr>
          <a:lstStyle/>
          <a:p>
            <a:endParaRPr lang="en-US" dirty="0"/>
          </a:p>
        </p:txBody>
      </p:sp>
      <p:sp>
        <p:nvSpPr>
          <p:cNvPr id="9" name="Rectangle 8"/>
          <p:cNvSpPr/>
          <p:nvPr/>
        </p:nvSpPr>
        <p:spPr>
          <a:xfrm>
            <a:off x="0" y="485437"/>
            <a:ext cx="4810606" cy="6370976"/>
          </a:xfrm>
          <a:prstGeom prst="rect">
            <a:avLst/>
          </a:prstGeom>
        </p:spPr>
        <p:txBody>
          <a:bodyPr wrap="square">
            <a:spAutoFit/>
          </a:bodyPr>
          <a:lstStyle/>
          <a:p>
            <a:r>
              <a:rPr lang="en-US" sz="1800" dirty="0"/>
              <a:t>1. </a:t>
            </a:r>
            <a:r>
              <a:rPr lang="en-US" sz="1800" dirty="0" smtClean="0"/>
              <a:t>Must </a:t>
            </a:r>
            <a:r>
              <a:rPr lang="en-US" sz="1800" dirty="0"/>
              <a:t>apply </a:t>
            </a:r>
            <a:r>
              <a:rPr lang="en-US" sz="1800" dirty="0" smtClean="0"/>
              <a:t> to disturb to </a:t>
            </a:r>
            <a:r>
              <a:rPr lang="en-US" sz="1800" dirty="0"/>
              <a:t>the director of the Wisconsin Historical Society (WHS). </a:t>
            </a:r>
          </a:p>
          <a:p>
            <a:r>
              <a:rPr lang="en-US" sz="1200" dirty="0"/>
              <a:t>  </a:t>
            </a:r>
          </a:p>
          <a:p>
            <a:r>
              <a:rPr lang="en-US" sz="1800" dirty="0" smtClean="0"/>
              <a:t>2. Must notify “interested” persons </a:t>
            </a:r>
            <a:r>
              <a:rPr lang="en-US" sz="1800" dirty="0"/>
              <a:t>on the </a:t>
            </a:r>
            <a:r>
              <a:rPr lang="en-US" sz="1800" dirty="0" smtClean="0"/>
              <a:t>WHS registry </a:t>
            </a:r>
            <a:r>
              <a:rPr lang="en-US" sz="1800" dirty="0"/>
              <a:t>by certified mail, return receipt requested. </a:t>
            </a:r>
          </a:p>
          <a:p>
            <a:r>
              <a:rPr lang="en-US" sz="1200" dirty="0"/>
              <a:t> </a:t>
            </a:r>
          </a:p>
          <a:p>
            <a:r>
              <a:rPr lang="en-US" sz="1800" dirty="0" smtClean="0"/>
              <a:t>3. </a:t>
            </a:r>
            <a:r>
              <a:rPr lang="en-US" sz="1800" dirty="0"/>
              <a:t>Once a 30 day period for comment is complete the </a:t>
            </a:r>
            <a:r>
              <a:rPr lang="en-US" sz="1800" dirty="0" smtClean="0"/>
              <a:t>owner can </a:t>
            </a:r>
            <a:r>
              <a:rPr lang="en-US" sz="1800" dirty="0"/>
              <a:t>apply to disturb. </a:t>
            </a:r>
          </a:p>
          <a:p>
            <a:r>
              <a:rPr lang="en-US" sz="1800" i="1" dirty="0"/>
              <a:t> </a:t>
            </a:r>
            <a:endParaRPr lang="en-US" sz="1200" dirty="0"/>
          </a:p>
          <a:p>
            <a:r>
              <a:rPr lang="en-US" sz="1800" dirty="0" smtClean="0"/>
              <a:t>4. If there </a:t>
            </a:r>
            <a:r>
              <a:rPr lang="en-US" sz="1800" dirty="0"/>
              <a:t>is </a:t>
            </a:r>
            <a:r>
              <a:rPr lang="en-US" sz="1800" b="1" dirty="0"/>
              <a:t>no request for a </a:t>
            </a:r>
            <a:r>
              <a:rPr lang="en-US" sz="1800" b="1" dirty="0" smtClean="0"/>
              <a:t>hearing</a:t>
            </a:r>
            <a:r>
              <a:rPr lang="en-US" sz="1800" dirty="0" smtClean="0"/>
              <a:t> </a:t>
            </a:r>
            <a:r>
              <a:rPr lang="en-US" sz="1800" dirty="0"/>
              <a:t>the director will decide whether to grant a permit to disturb.</a:t>
            </a:r>
          </a:p>
          <a:p>
            <a:r>
              <a:rPr lang="en-US" sz="1200" i="1" dirty="0"/>
              <a:t> </a:t>
            </a:r>
            <a:endParaRPr lang="en-US" sz="1200" dirty="0"/>
          </a:p>
          <a:p>
            <a:r>
              <a:rPr lang="en-US" sz="1800" dirty="0" smtClean="0"/>
              <a:t>5. </a:t>
            </a:r>
            <a:r>
              <a:rPr lang="en-US" sz="1800" dirty="0"/>
              <a:t>HOWEVER, if an interested party </a:t>
            </a:r>
            <a:r>
              <a:rPr lang="en-US" sz="1800" b="1" dirty="0"/>
              <a:t>requests a hearing</a:t>
            </a:r>
            <a:r>
              <a:rPr lang="en-US" sz="1800" dirty="0"/>
              <a:t>, the director will request the Wisconsin State Division of Hearings and Appeals to conduct a hearing to decide if a cataloged burial site may be disturbed. </a:t>
            </a:r>
            <a:endParaRPr lang="en-US" sz="1800" dirty="0" smtClean="0"/>
          </a:p>
          <a:p>
            <a:endParaRPr lang="en-US" sz="1200" dirty="0"/>
          </a:p>
          <a:p>
            <a:r>
              <a:rPr lang="en-US" sz="1800" dirty="0" smtClean="0"/>
              <a:t>6. The </a:t>
            </a:r>
            <a:r>
              <a:rPr lang="en-US" sz="1800" dirty="0"/>
              <a:t>owner must hire a “qualified archaeologist” according to the terms set out in a contract provided by the </a:t>
            </a:r>
            <a:r>
              <a:rPr lang="en-US" sz="1800" dirty="0" smtClean="0"/>
              <a:t>WHS executed by the archaeologist, the owner and WHS.</a:t>
            </a:r>
            <a:endParaRPr lang="en-US" sz="1800" dirty="0"/>
          </a:p>
        </p:txBody>
      </p:sp>
      <p:sp>
        <p:nvSpPr>
          <p:cNvPr id="11" name="Rectangle 10"/>
          <p:cNvSpPr/>
          <p:nvPr/>
        </p:nvSpPr>
        <p:spPr>
          <a:xfrm>
            <a:off x="4941662" y="672586"/>
            <a:ext cx="3951623" cy="5632312"/>
          </a:xfrm>
          <a:prstGeom prst="rect">
            <a:avLst/>
          </a:prstGeom>
        </p:spPr>
        <p:txBody>
          <a:bodyPr wrap="square">
            <a:spAutoFit/>
          </a:bodyPr>
          <a:lstStyle/>
          <a:p>
            <a:r>
              <a:rPr lang="en-US" sz="1800" dirty="0" smtClean="0"/>
              <a:t>1. Must </a:t>
            </a:r>
            <a:r>
              <a:rPr lang="en-US" sz="1800" dirty="0"/>
              <a:t>apply  to disturb to the director of the Wisconsin Historical Society (WHS). </a:t>
            </a:r>
          </a:p>
          <a:p>
            <a:endParaRPr lang="en-US" sz="1800" dirty="0" smtClean="0"/>
          </a:p>
          <a:p>
            <a:r>
              <a:rPr lang="en-US" sz="1800" dirty="0" smtClean="0"/>
              <a:t>2.</a:t>
            </a:r>
            <a:r>
              <a:rPr lang="en-US" sz="1800" dirty="0"/>
              <a:t> </a:t>
            </a:r>
            <a:r>
              <a:rPr lang="en-US" sz="1800" dirty="0" smtClean="0"/>
              <a:t>Must arrange </a:t>
            </a:r>
            <a:r>
              <a:rPr lang="en-US" sz="1800" dirty="0"/>
              <a:t>a schedule of excavation with the director of the WHS. </a:t>
            </a:r>
          </a:p>
          <a:p>
            <a:r>
              <a:rPr lang="en-US" sz="1800" dirty="0"/>
              <a:t> </a:t>
            </a:r>
          </a:p>
          <a:p>
            <a:r>
              <a:rPr lang="en-US" sz="1800" dirty="0" smtClean="0"/>
              <a:t>3. </a:t>
            </a:r>
            <a:r>
              <a:rPr lang="en-US" sz="1800" dirty="0"/>
              <a:t>If the excavation work can not be done in a reasonable time by the director, </a:t>
            </a:r>
            <a:r>
              <a:rPr lang="en-US" sz="1800" dirty="0" smtClean="0"/>
              <a:t>the </a:t>
            </a:r>
            <a:r>
              <a:rPr lang="en-US" sz="1800" dirty="0"/>
              <a:t>owner </a:t>
            </a:r>
            <a:r>
              <a:rPr lang="en-US" sz="1800" dirty="0" smtClean="0"/>
              <a:t>must hire a “qualified archaeologist” according to the terms set out in a contract provided by the WHS.</a:t>
            </a:r>
          </a:p>
          <a:p>
            <a:endParaRPr lang="en-US" sz="1800" dirty="0"/>
          </a:p>
          <a:p>
            <a:r>
              <a:rPr lang="en-US" sz="1800" dirty="0" smtClean="0"/>
              <a:t>4. Once the contract is completed, </a:t>
            </a:r>
            <a:r>
              <a:rPr lang="en-US" sz="1800" dirty="0"/>
              <a:t>the director will give both oral authorization and written permission to the owner allowing the disturbance of the burial site. </a:t>
            </a:r>
          </a:p>
        </p:txBody>
      </p:sp>
      <p:pic>
        <p:nvPicPr>
          <p:cNvPr id="10" name="Picture 9" descr="Anthropology4clr 1235.eps"/>
          <p:cNvPicPr>
            <a:picLocks noChangeAspect="1"/>
          </p:cNvPicPr>
          <p:nvPr/>
        </p:nvPicPr>
        <p:blipFill rotWithShape="1">
          <a:blip r:embed="rId2" cstate="email">
            <a:extLst>
              <a:ext uri="{28A0092B-C50C-407E-A947-70E740481C1C}">
                <a14:useLocalDpi xmlns:a14="http://schemas.microsoft.com/office/drawing/2010/main"/>
              </a:ext>
            </a:extLst>
          </a:blip>
          <a:srcRect b="58803"/>
          <a:stretch/>
        </p:blipFill>
        <p:spPr>
          <a:xfrm>
            <a:off x="6915707" y="6129645"/>
            <a:ext cx="2155301" cy="728355"/>
          </a:xfrm>
          <a:prstGeom prst="rect">
            <a:avLst/>
          </a:prstGeom>
        </p:spPr>
      </p:pic>
      <p:sp>
        <p:nvSpPr>
          <p:cNvPr id="5" name="TextBox 4"/>
          <p:cNvSpPr txBox="1"/>
          <p:nvPr/>
        </p:nvSpPr>
        <p:spPr>
          <a:xfrm>
            <a:off x="4372186" y="6581001"/>
            <a:ext cx="956100" cy="230832"/>
          </a:xfrm>
          <a:prstGeom prst="rect">
            <a:avLst/>
          </a:prstGeom>
          <a:noFill/>
        </p:spPr>
        <p:txBody>
          <a:bodyPr wrap="none" rtlCol="0">
            <a:spAutoFit/>
          </a:bodyPr>
          <a:lstStyle/>
          <a:p>
            <a:r>
              <a:rPr lang="en-US" sz="900" i="1" dirty="0">
                <a:latin typeface="Arial"/>
                <a:cs typeface="Arial"/>
              </a:rPr>
              <a:t>The </a:t>
            </a:r>
            <a:r>
              <a:rPr lang="en-US" sz="900" i="1" dirty="0" smtClean="0">
                <a:latin typeface="Arial"/>
                <a:cs typeface="Arial"/>
              </a:rPr>
              <a:t>legislation</a:t>
            </a:r>
            <a:endParaRPr lang="en-US" sz="900" i="1" dirty="0">
              <a:latin typeface="Arial"/>
              <a:cs typeface="Arial"/>
            </a:endParaRPr>
          </a:p>
        </p:txBody>
      </p:sp>
    </p:spTree>
    <p:extLst>
      <p:ext uri="{BB962C8B-B14F-4D97-AF65-F5344CB8AC3E}">
        <p14:creationId xmlns:p14="http://schemas.microsoft.com/office/powerpoint/2010/main" val="10429700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885215" y="174616"/>
            <a:ext cx="7452214" cy="6296753"/>
            <a:chOff x="141122" y="200272"/>
            <a:chExt cx="7452214" cy="6296753"/>
          </a:xfrm>
        </p:grpSpPr>
        <p:pic>
          <p:nvPicPr>
            <p:cNvPr id="2" name="Picture 1" descr="MkeHistoricTable.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122" y="200272"/>
              <a:ext cx="7452214" cy="6237291"/>
            </a:xfrm>
            <a:prstGeom prst="rect">
              <a:avLst/>
            </a:prstGeom>
          </p:spPr>
        </p:pic>
        <p:sp>
          <p:nvSpPr>
            <p:cNvPr id="4" name="Rectangle 3"/>
            <p:cNvSpPr/>
            <p:nvPr/>
          </p:nvSpPr>
          <p:spPr>
            <a:xfrm>
              <a:off x="677457" y="886800"/>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678154" y="1039200"/>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683679" y="1191600"/>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681556" y="1339172"/>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684262" y="1481915"/>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682139" y="1615000"/>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80016" y="2433764"/>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682722" y="2586164"/>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675771" y="3525647"/>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673647" y="3668389"/>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676353" y="3815960"/>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679059" y="3973188"/>
              <a:ext cx="1719293" cy="206753"/>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672107" y="4179942"/>
              <a:ext cx="1719293" cy="234487"/>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671525" y="4578900"/>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683889" y="5305918"/>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676938" y="5883245"/>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674816" y="6161192"/>
              <a:ext cx="1719293"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2837468" y="2040517"/>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2835345" y="2192917"/>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2847708" y="2630212"/>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2835928" y="2912988"/>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2833805" y="3065388"/>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p:cNvSpPr/>
            <p:nvPr/>
          </p:nvSpPr>
          <p:spPr>
            <a:xfrm>
              <a:off x="2831683" y="3352993"/>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p:cNvSpPr/>
            <p:nvPr/>
          </p:nvSpPr>
          <p:spPr>
            <a:xfrm>
              <a:off x="2829561" y="4804322"/>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2837097" y="5075459"/>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2834974" y="5517582"/>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2832851" y="5669982"/>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2830729" y="5822382"/>
              <a:ext cx="2076398"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4978391" y="3418475"/>
              <a:ext cx="2431981"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4981100" y="3570874"/>
              <a:ext cx="2434102"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4978976" y="3713616"/>
              <a:ext cx="2436225"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4972024" y="3996391"/>
              <a:ext cx="2443177"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4965072" y="4143962"/>
              <a:ext cx="2443177"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4967778" y="4508826"/>
              <a:ext cx="2443177"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4960826" y="4661226"/>
              <a:ext cx="2443177" cy="135296"/>
            </a:xfrm>
            <a:prstGeom prst="rect">
              <a:avLst/>
            </a:prstGeom>
            <a:solidFill>
              <a:srgbClr val="FF0000">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5041627" y="5296697"/>
              <a:ext cx="2437788" cy="1200328"/>
            </a:xfrm>
            <a:prstGeom prst="rect">
              <a:avLst/>
            </a:prstGeom>
            <a:noFill/>
          </p:spPr>
          <p:txBody>
            <a:bodyPr wrap="square" rtlCol="0">
              <a:spAutoFit/>
            </a:bodyPr>
            <a:lstStyle/>
            <a:p>
              <a:r>
                <a:rPr lang="en-US" dirty="0" smtClean="0"/>
                <a:t>  35 cataloged</a:t>
              </a:r>
            </a:p>
            <a:p>
              <a:r>
                <a:rPr lang="en-US" dirty="0" smtClean="0"/>
                <a:t>  69 uncataloged</a:t>
              </a:r>
            </a:p>
            <a:p>
              <a:r>
                <a:rPr lang="en-US" dirty="0" smtClean="0"/>
                <a:t>104 total  </a:t>
              </a:r>
              <a:endParaRPr lang="en-US" dirty="0"/>
            </a:p>
          </p:txBody>
        </p:sp>
      </p:grpSp>
      <p:pic>
        <p:nvPicPr>
          <p:cNvPr id="40" name="Picture 39" descr="Anthropology4clr 1235.eps"/>
          <p:cNvPicPr>
            <a:picLocks noChangeAspect="1"/>
          </p:cNvPicPr>
          <p:nvPr/>
        </p:nvPicPr>
        <p:blipFill rotWithShape="1">
          <a:blip r:embed="rId4" cstate="email">
            <a:extLst>
              <a:ext uri="{28A0092B-C50C-407E-A947-70E740481C1C}">
                <a14:useLocalDpi xmlns:a14="http://schemas.microsoft.com/office/drawing/2010/main"/>
              </a:ext>
            </a:extLst>
          </a:blip>
          <a:srcRect b="58803"/>
          <a:stretch/>
        </p:blipFill>
        <p:spPr>
          <a:xfrm>
            <a:off x="8083570" y="6472683"/>
            <a:ext cx="901673" cy="304708"/>
          </a:xfrm>
          <a:prstGeom prst="rect">
            <a:avLst/>
          </a:prstGeom>
        </p:spPr>
      </p:pic>
      <p:sp>
        <p:nvSpPr>
          <p:cNvPr id="3" name="TextBox 2"/>
          <p:cNvSpPr txBox="1"/>
          <p:nvPr/>
        </p:nvSpPr>
        <p:spPr>
          <a:xfrm>
            <a:off x="51094" y="6517703"/>
            <a:ext cx="956100" cy="230832"/>
          </a:xfrm>
          <a:prstGeom prst="rect">
            <a:avLst/>
          </a:prstGeom>
          <a:noFill/>
        </p:spPr>
        <p:txBody>
          <a:bodyPr wrap="none" rtlCol="0">
            <a:spAutoFit/>
          </a:bodyPr>
          <a:lstStyle/>
          <a:p>
            <a:r>
              <a:rPr lang="en-US" sz="900" i="1" dirty="0" smtClean="0"/>
              <a:t>The legislation</a:t>
            </a:r>
            <a:endParaRPr lang="en-US" sz="900" i="1" dirty="0"/>
          </a:p>
        </p:txBody>
      </p:sp>
    </p:spTree>
    <p:extLst>
      <p:ext uri="{BB962C8B-B14F-4D97-AF65-F5344CB8AC3E}">
        <p14:creationId xmlns:p14="http://schemas.microsoft.com/office/powerpoint/2010/main" val="12166406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0" y="377151"/>
            <a:ext cx="3735599" cy="280169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54180" y="2584218"/>
            <a:ext cx="3186546" cy="584776"/>
          </a:xfrm>
          <a:prstGeom prst="rect">
            <a:avLst/>
          </a:prstGeom>
          <a:noFill/>
        </p:spPr>
        <p:txBody>
          <a:bodyPr wrap="square" rtlCol="0">
            <a:spAutoFit/>
          </a:bodyPr>
          <a:lstStyle/>
          <a:p>
            <a:r>
              <a:rPr lang="en-US" sz="1600" b="1" dirty="0" smtClean="0">
                <a:solidFill>
                  <a:schemeClr val="bg1"/>
                </a:solidFill>
              </a:rPr>
              <a:t>West Granville </a:t>
            </a:r>
            <a:r>
              <a:rPr lang="en-US" sz="1600" b="1" dirty="0">
                <a:solidFill>
                  <a:schemeClr val="bg1"/>
                </a:solidFill>
              </a:rPr>
              <a:t>Cemetery </a:t>
            </a:r>
            <a:endParaRPr lang="en-US" sz="1600" b="1" dirty="0" smtClean="0">
              <a:solidFill>
                <a:schemeClr val="bg1"/>
              </a:solidFill>
            </a:endParaRPr>
          </a:p>
          <a:p>
            <a:r>
              <a:rPr lang="en-US" sz="1600" b="1" dirty="0" smtClean="0">
                <a:solidFill>
                  <a:schemeClr val="bg1"/>
                </a:solidFill>
              </a:rPr>
              <a:t>(</a:t>
            </a:r>
            <a:r>
              <a:rPr lang="en-US" sz="1600" b="1" dirty="0">
                <a:solidFill>
                  <a:schemeClr val="bg1"/>
                </a:solidFill>
              </a:rPr>
              <a:t>47 BMI-</a:t>
            </a:r>
            <a:r>
              <a:rPr lang="en-US" sz="1600" b="1" dirty="0" smtClean="0">
                <a:solidFill>
                  <a:schemeClr val="bg1"/>
                </a:solidFill>
              </a:rPr>
              <a:t>0012) </a:t>
            </a:r>
            <a:r>
              <a:rPr lang="en-US" sz="1600" b="1" dirty="0" err="1" smtClean="0">
                <a:solidFill>
                  <a:schemeClr val="bg1"/>
                </a:solidFill>
              </a:rPr>
              <a:t>Uncatalogued</a:t>
            </a:r>
            <a:endParaRPr lang="en-US" sz="1600" b="1" dirty="0">
              <a:solidFill>
                <a:schemeClr val="bg1"/>
              </a:solidFill>
            </a:endParaRPr>
          </a:p>
        </p:txBody>
      </p:sp>
      <p:grpSp>
        <p:nvGrpSpPr>
          <p:cNvPr id="15" name="Group 14"/>
          <p:cNvGrpSpPr/>
          <p:nvPr/>
        </p:nvGrpSpPr>
        <p:grpSpPr>
          <a:xfrm>
            <a:off x="4572000" y="3571395"/>
            <a:ext cx="3732675" cy="2801235"/>
            <a:chOff x="4733636" y="377152"/>
            <a:chExt cx="3732675" cy="2801235"/>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33636" y="377152"/>
              <a:ext cx="3732675" cy="280123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733637" y="2578761"/>
              <a:ext cx="3148060" cy="584776"/>
            </a:xfrm>
            <a:prstGeom prst="rect">
              <a:avLst/>
            </a:prstGeom>
            <a:noFill/>
          </p:spPr>
          <p:txBody>
            <a:bodyPr wrap="square" rtlCol="0">
              <a:spAutoFit/>
            </a:bodyPr>
            <a:lstStyle/>
            <a:p>
              <a:r>
                <a:rPr lang="en-US" sz="1600" b="1" dirty="0">
                  <a:solidFill>
                    <a:srgbClr val="FFFFFF"/>
                  </a:solidFill>
                </a:rPr>
                <a:t>Windsor Court Tract Cemetery </a:t>
              </a:r>
              <a:r>
                <a:rPr lang="en-US" sz="1600" b="1" dirty="0" smtClean="0">
                  <a:solidFill>
                    <a:srgbClr val="FFFFFF"/>
                  </a:solidFill>
                </a:rPr>
                <a:t>(47 BMI-0173) Catalogued</a:t>
              </a:r>
              <a:endParaRPr lang="en-US" sz="1600" b="1" dirty="0">
                <a:solidFill>
                  <a:srgbClr val="FFFFFF"/>
                </a:solidFill>
              </a:endParaRPr>
            </a:p>
          </p:txBody>
        </p:sp>
      </p:gr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4182" y="3563698"/>
            <a:ext cx="3734482" cy="2801697"/>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554180" y="5771188"/>
            <a:ext cx="2901759" cy="584776"/>
          </a:xfrm>
          <a:prstGeom prst="rect">
            <a:avLst/>
          </a:prstGeom>
          <a:noFill/>
        </p:spPr>
        <p:txBody>
          <a:bodyPr wrap="square" rtlCol="0">
            <a:spAutoFit/>
          </a:bodyPr>
          <a:lstStyle/>
          <a:p>
            <a:r>
              <a:rPr lang="en-US" sz="1600" b="1" dirty="0" smtClean="0">
                <a:solidFill>
                  <a:srgbClr val="FFFFFF"/>
                </a:solidFill>
              </a:rPr>
              <a:t>First Ward Cemetery </a:t>
            </a:r>
          </a:p>
          <a:p>
            <a:r>
              <a:rPr lang="en-US" sz="1600" b="1" dirty="0" smtClean="0">
                <a:solidFill>
                  <a:srgbClr val="FFFFFF"/>
                </a:solidFill>
              </a:rPr>
              <a:t>(</a:t>
            </a:r>
            <a:r>
              <a:rPr lang="en-US" sz="1600" b="1" dirty="0">
                <a:solidFill>
                  <a:srgbClr val="FFFFFF"/>
                </a:solidFill>
              </a:rPr>
              <a:t>47 BMI-</a:t>
            </a:r>
            <a:r>
              <a:rPr lang="en-US" sz="1600" b="1" dirty="0" smtClean="0">
                <a:solidFill>
                  <a:srgbClr val="FFFFFF"/>
                </a:solidFill>
              </a:rPr>
              <a:t>0087) </a:t>
            </a:r>
            <a:r>
              <a:rPr lang="en-US" sz="1600" b="1" dirty="0" err="1" smtClean="0">
                <a:solidFill>
                  <a:srgbClr val="FFFFFF"/>
                </a:solidFill>
              </a:rPr>
              <a:t>Uncatalogued</a:t>
            </a:r>
            <a:endParaRPr lang="en-US" sz="1600" b="1" dirty="0">
              <a:solidFill>
                <a:srgbClr val="FFFFFF"/>
              </a:solidFill>
            </a:endParaRPr>
          </a:p>
        </p:txBody>
      </p:sp>
      <p:grpSp>
        <p:nvGrpSpPr>
          <p:cNvPr id="14" name="Group 13"/>
          <p:cNvGrpSpPr/>
          <p:nvPr/>
        </p:nvGrpSpPr>
        <p:grpSpPr>
          <a:xfrm>
            <a:off x="4564302" y="377152"/>
            <a:ext cx="3740728" cy="2803428"/>
            <a:chOff x="4733636" y="3563697"/>
            <a:chExt cx="3740728" cy="2803428"/>
          </a:xfrm>
        </p:grpSpPr>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33636" y="3563697"/>
              <a:ext cx="3740728" cy="2803428"/>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741336" y="5765029"/>
              <a:ext cx="2878664" cy="584776"/>
            </a:xfrm>
            <a:prstGeom prst="rect">
              <a:avLst/>
            </a:prstGeom>
            <a:noFill/>
          </p:spPr>
          <p:txBody>
            <a:bodyPr wrap="square" rtlCol="0">
              <a:spAutoFit/>
            </a:bodyPr>
            <a:lstStyle/>
            <a:p>
              <a:r>
                <a:rPr lang="en-US" sz="1600" b="1" dirty="0" smtClean="0">
                  <a:solidFill>
                    <a:srgbClr val="FFFFFF"/>
                  </a:solidFill>
                </a:rPr>
                <a:t>Wauwatosa Cemetery </a:t>
              </a:r>
            </a:p>
            <a:p>
              <a:r>
                <a:rPr lang="en-US" sz="1600" b="1" dirty="0" smtClean="0">
                  <a:solidFill>
                    <a:srgbClr val="FFFFFF"/>
                  </a:solidFill>
                </a:rPr>
                <a:t>(47 BMI-0004) Catalogued</a:t>
              </a:r>
              <a:endParaRPr lang="en-US" sz="1600" b="1" dirty="0">
                <a:solidFill>
                  <a:srgbClr val="FFFFFF"/>
                </a:solidFill>
              </a:endParaRPr>
            </a:p>
          </p:txBody>
        </p:sp>
      </p:grpSp>
      <p:sp>
        <p:nvSpPr>
          <p:cNvPr id="18" name="TextBox 17"/>
          <p:cNvSpPr txBox="1"/>
          <p:nvPr/>
        </p:nvSpPr>
        <p:spPr>
          <a:xfrm>
            <a:off x="0" y="6581001"/>
            <a:ext cx="956100" cy="230832"/>
          </a:xfrm>
          <a:prstGeom prst="rect">
            <a:avLst/>
          </a:prstGeom>
          <a:noFill/>
        </p:spPr>
        <p:txBody>
          <a:bodyPr wrap="none" rtlCol="0">
            <a:spAutoFit/>
          </a:bodyPr>
          <a:lstStyle/>
          <a:p>
            <a:r>
              <a:rPr lang="en-US" sz="900" i="1" dirty="0" smtClean="0"/>
              <a:t>The legislation</a:t>
            </a:r>
            <a:endParaRPr lang="en-US" sz="900" i="1" dirty="0"/>
          </a:p>
        </p:txBody>
      </p:sp>
      <p:pic>
        <p:nvPicPr>
          <p:cNvPr id="21" name="Picture 20" descr="Anthropology4clr 1235.eps"/>
          <p:cNvPicPr>
            <a:picLocks noChangeAspect="1"/>
          </p:cNvPicPr>
          <p:nvPr/>
        </p:nvPicPr>
        <p:blipFill rotWithShape="1">
          <a:blip r:embed="rId6" cstate="email">
            <a:extLst>
              <a:ext uri="{28A0092B-C50C-407E-A947-70E740481C1C}">
                <a14:useLocalDpi xmlns:a14="http://schemas.microsoft.com/office/drawing/2010/main"/>
              </a:ext>
            </a:extLst>
          </a:blip>
          <a:srcRect b="58803"/>
          <a:stretch/>
        </p:blipFill>
        <p:spPr>
          <a:xfrm>
            <a:off x="7569211" y="6357888"/>
            <a:ext cx="1479900" cy="500112"/>
          </a:xfrm>
          <a:prstGeom prst="rect">
            <a:avLst/>
          </a:prstGeom>
        </p:spPr>
      </p:pic>
    </p:spTree>
    <p:extLst>
      <p:ext uri="{BB962C8B-B14F-4D97-AF65-F5344CB8AC3E}">
        <p14:creationId xmlns:p14="http://schemas.microsoft.com/office/powerpoint/2010/main" val="40248475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35154</TotalTime>
  <Words>1703</Words>
  <Application>Microsoft Macintosh PowerPoint</Application>
  <PresentationFormat>On-screen Show (4:3)</PresentationFormat>
  <Paragraphs>288</Paragraphs>
  <Slides>56</Slides>
  <Notes>15</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Breeze</vt:lpstr>
      <vt:lpstr> Lost Cemeteries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UW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UW Milwaukee</dc:creator>
  <cp:lastModifiedBy>Patricia B Richards</cp:lastModifiedBy>
  <cp:revision>693</cp:revision>
  <cp:lastPrinted>2014-04-14T22:13:20Z</cp:lastPrinted>
  <dcterms:created xsi:type="dcterms:W3CDTF">2007-04-19T18:32:49Z</dcterms:created>
  <dcterms:modified xsi:type="dcterms:W3CDTF">2016-07-29T18:46:57Z</dcterms:modified>
</cp:coreProperties>
</file>