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7" r:id="rId8"/>
    <p:sldId id="262" r:id="rId9"/>
    <p:sldId id="268" r:id="rId10"/>
    <p:sldId id="264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24" autoAdjust="0"/>
  </p:normalViewPr>
  <p:slideViewPr>
    <p:cSldViewPr>
      <p:cViewPr varScale="1">
        <p:scale>
          <a:sx n="72" d="100"/>
          <a:sy n="72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E6EC-08B0-4510-93B3-4A06595A604D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C5D3-710E-47A4-A608-B836BCB0D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Energy students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2008: 5 enrolled, 4.17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2009: 25 enrolled, 12.50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49 enrolled, 34.43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2011: 49 enrolled, 21.13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Energy graduates = 10 total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2008: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2009: 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(Summer):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State-wide job openings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51 total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 existing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2010-11: 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Energy 20 Percent Wind by 2030: Overcoming the Challenges ($199,236)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Title: POWER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Purposeful Partnerships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cOordinating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Wind Education Resources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Promote wind energy careers through industry and educational partnerships.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Increase the quality and value of LTC’s Wind Energy core curriculum.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Increase the annual number of graduates that complete LTC’s core wind energy curriculum..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Benefits/Outcomes: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Increases reach of LTC’s Wind Energy Technology program creating an additional 20 to 25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graduates annually.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Creates career pathway to access Wind Energy Technology programs at technical colleges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statewide.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Provides opportunity for rapid credentialing for previous graduates of related programs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apprenticeships.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Provides comprehensive career outreach and exploration to high school students, dislocated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workers, veterans, and other untapped labor pools.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Participants: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Moraine Park Technical College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Gateway Technical College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Mid-State Technical College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Milwaukee Area Technical College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Blackhawk Technical College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Snap-on Incorporated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ENSA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Vestas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C5D3-710E-47A4-A608-B836BCB0DA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Angle/Confined Space students = 68 duplicated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2008: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2009: 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C5D3-710E-47A4-A608-B836BCB0DA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Technology students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2008: 22 enrolled, 4.93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2009: 36 enrolled, 19.57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94 enrolled, 49.83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2011: 80 enrolled, 24.30 FTE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Technology graduates = 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2008: 0, 6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2009: 0, 0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1, 1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(Summer): 6, 0 online</a:t>
            </a:r>
          </a:p>
          <a:p>
            <a:pPr lvl="0"/>
            <a:endParaRPr lang="en-US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students graduated from the program in May 2010 (first graduates from new NT program)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graduates have been hired in the nuclear industry (2 at Dominion – Kewaunee Power Station, 1 at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NextEra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– Point Beach Station)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graduate has decided to continue his education in order to earn a 4-year degree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graduate is presently seeking employment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students are completing their internships this Fall and are scheduled to graduate in December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students are entering their second year of the program this Fall and are projected to graduate in May 2011 or December 2011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students have left the program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student could not handle the math in the program and has transferred to different program at LTC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student has dropped from school because of poor grades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students entered their first  year of training in August 2010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State-wide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jobs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206 jobs, 11 annual openings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 (nuclear medicine technologists): 403 jobs, 13 annual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Labor Grant ($987,904)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 Description of Workforce Challenges Addressed (100 words)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Energy project is designed to address the shortage of skilled electrical power 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 in Northeast Wisconsin. Both nuclear and non-nuclear electric producers in the region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facing workforce shortages caused by the aging demographics of the region and the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on the workforce.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 Description of the Proposed Solution &amp; how it will be Different from Original Model (150 words)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Energy project is composed of four objectives:1) provide comprehensive career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 and outreach to increase enrollments and graduations from associate degree programs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partnering colleges; 2) provide support for LTC’s newly modified Nuclear Technology associate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 program; 3)develop a General Utility Technology Associate of Applied Science degree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program; and 4) provide skill development opportunities for the incumbent workforce.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Partners: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Lakeshore Technical College (LTC)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Northeast Wisconsin Technical College (NWTC)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Bay Area Workforce Development Board (BAWDB)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Dominion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Wisconsin Public Service Corporation (WPS)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NRC Grant: Trades School and Community College Scholarship Grant ($149,472)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and Benefits: Provide financial assistance to full-time enrollees to Lakeshore Technical College’s Nuclear Technology program and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workforce needs in the nuclear power 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C5D3-710E-47A4-A608-B836BCB0DA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4440-3028-4E85-BC47-939D6B91094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D317-787D-492E-9B32-7D91DF147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4440-3028-4E85-BC47-939D6B91094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D317-787D-492E-9B32-7D91DF147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BC6D-4CCE-408B-AD90-332FFF636BFB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DF23-3115-45FD-BCD2-AAB0A227B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4440-3028-4E85-BC47-939D6B91094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D317-787D-492E-9B32-7D91DF147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4440-3028-4E85-BC47-939D6B91094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D317-787D-492E-9B32-7D91DF147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AB4440-3028-4E85-BC47-939D6B91094E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4AD317-787D-492E-9B32-7D91DF147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B0A991-B629-4355-A7F1-54FB7E0581A1}" type="datetimeFigureOut">
              <a:rPr lang="en-US"/>
              <a:pPr>
                <a:defRPr/>
              </a:pPr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59148B-1508-4584-BD87-94E1CE5E3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thebridge.mywilm.com/This%20Week%20In%20Pictures/Jenny%20Heinzen,%20Wind%20Energy%20Technology%20Instructor%208-2010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s://thebridge.mywilm.com/This%20Week%20In%20Pictures/LTC&#8217;s%20Green%20to%20Go%20Trailer%20in%20Sheboygan%20at%20Earthfest%20in%20August%2020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Special Committee on </a:t>
            </a:r>
            <a:br>
              <a:rPr lang="en-US" b="1" dirty="0" smtClean="0"/>
            </a:br>
            <a:r>
              <a:rPr lang="en-US" b="1" dirty="0" smtClean="0"/>
              <a:t>Strategic Job Creation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429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Horizon Center, Kenosha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September 23, 2010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Michael A. Lanser, President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Lakeshore Technical College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Randy Zogbaum, Education Director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Wisconsin Technical College System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Nuclear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Associate Degree</a:t>
            </a:r>
          </a:p>
          <a:p>
            <a:pPr lvl="1"/>
            <a:r>
              <a:rPr lang="en-US" dirty="0" smtClean="0"/>
              <a:t>232 Students enrolled since 2008</a:t>
            </a:r>
          </a:p>
          <a:p>
            <a:pPr lvl="1"/>
            <a:r>
              <a:rPr lang="en-US" dirty="0" smtClean="0"/>
              <a:t>14 Graduates since 2008</a:t>
            </a:r>
          </a:p>
          <a:p>
            <a:pPr lvl="1"/>
            <a:r>
              <a:rPr lang="en-US" dirty="0" smtClean="0"/>
              <a:t>206 State-wide jobs </a:t>
            </a:r>
          </a:p>
          <a:p>
            <a:r>
              <a:rPr lang="en-US" dirty="0" smtClean="0"/>
              <a:t>Grants </a:t>
            </a:r>
          </a:p>
          <a:p>
            <a:pPr lvl="1"/>
            <a:r>
              <a:rPr lang="en-US" dirty="0" smtClean="0"/>
              <a:t>Department of Labor</a:t>
            </a:r>
          </a:p>
          <a:p>
            <a:pPr lvl="1"/>
            <a:r>
              <a:rPr lang="en-US" dirty="0" smtClean="0"/>
              <a:t>Nuclear Regulatory </a:t>
            </a:r>
          </a:p>
          <a:p>
            <a:pPr lvl="1">
              <a:buNone/>
            </a:pPr>
            <a:r>
              <a:rPr lang="en-US" dirty="0" smtClean="0"/>
              <a:t>   Commission</a:t>
            </a:r>
          </a:p>
        </p:txBody>
      </p:sp>
      <p:pic>
        <p:nvPicPr>
          <p:cNvPr id="4098" name="Picture 2" descr="Nuclear Technician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2721427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Closing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791200" cy="2438400"/>
          </a:xfrm>
        </p:spPr>
        <p:txBody>
          <a:bodyPr/>
          <a:lstStyle/>
          <a:p>
            <a:r>
              <a:rPr lang="en-US" dirty="0" smtClean="0"/>
              <a:t>Presidents Association</a:t>
            </a:r>
          </a:p>
          <a:p>
            <a:r>
              <a:rPr lang="en-US" dirty="0" smtClean="0"/>
              <a:t>Green Jobs Steering </a:t>
            </a:r>
          </a:p>
          <a:p>
            <a:pPr>
              <a:buNone/>
            </a:pPr>
            <a:r>
              <a:rPr lang="en-US" dirty="0" smtClean="0"/>
              <a:t>    Committee</a:t>
            </a:r>
          </a:p>
          <a:p>
            <a:r>
              <a:rPr lang="en-US" dirty="0" smtClean="0"/>
              <a:t>College Specializations</a:t>
            </a:r>
          </a:p>
        </p:txBody>
      </p:sp>
      <p:pic>
        <p:nvPicPr>
          <p:cNvPr id="2050" name="Picture 2" descr="Jenny Heinzen, Wind Energy Technology Instructor 8-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530600" cy="2647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LTC’s Green to Go Trailer in Sheboygan at Earthfest in August 20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657600"/>
            <a:ext cx="4035417" cy="2465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791200" cy="1828800"/>
          </a:xfrm>
        </p:spPr>
        <p:txBody>
          <a:bodyPr/>
          <a:lstStyle/>
          <a:p>
            <a:r>
              <a:rPr lang="en-US" dirty="0" smtClean="0"/>
              <a:t>Strategic Area of Focus</a:t>
            </a:r>
          </a:p>
          <a:p>
            <a:r>
              <a:rPr lang="en-US" dirty="0" smtClean="0"/>
              <a:t>Green Jobs Steering Committee</a:t>
            </a:r>
          </a:p>
          <a:p>
            <a:r>
              <a:rPr lang="en-US" dirty="0" smtClean="0"/>
              <a:t>LTC Energy Education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276600" cy="9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3124200" cy="2920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34432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Strategic Area of Focus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AACC Sustainability Task Force</a:t>
            </a:r>
          </a:p>
          <a:p>
            <a:r>
              <a:rPr lang="en-US" dirty="0" smtClean="0"/>
              <a:t>COWS Report</a:t>
            </a:r>
          </a:p>
          <a:p>
            <a:r>
              <a:rPr lang="en-US" dirty="0" smtClean="0"/>
              <a:t>MGA Green Jobs Committee</a:t>
            </a:r>
          </a:p>
          <a:p>
            <a:r>
              <a:rPr lang="en-US" dirty="0" smtClean="0"/>
              <a:t>Presidents Association</a:t>
            </a:r>
          </a:p>
          <a:p>
            <a:pPr lvl="1"/>
            <a:r>
              <a:rPr lang="en-US" dirty="0" smtClean="0"/>
              <a:t>Optimize technical college resources and partnerships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3622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Green Jobs Steering 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Coordinate WTCS Efforts</a:t>
            </a:r>
          </a:p>
          <a:p>
            <a:pPr lvl="1"/>
            <a:r>
              <a:rPr lang="en-US" dirty="0" smtClean="0"/>
              <a:t>Advise on programming</a:t>
            </a:r>
          </a:p>
          <a:p>
            <a:pPr lvl="1"/>
            <a:r>
              <a:rPr lang="en-US" dirty="0" smtClean="0"/>
              <a:t>Facilitate response to </a:t>
            </a:r>
          </a:p>
          <a:p>
            <a:pPr lvl="1">
              <a:buNone/>
            </a:pPr>
            <a:r>
              <a:rPr lang="en-US" dirty="0" smtClean="0"/>
              <a:t>    national initiatives</a:t>
            </a:r>
          </a:p>
          <a:p>
            <a:pPr lvl="1"/>
            <a:r>
              <a:rPr lang="en-US" dirty="0" smtClean="0"/>
              <a:t>Project jobs</a:t>
            </a:r>
          </a:p>
          <a:p>
            <a:pPr lvl="1"/>
            <a:r>
              <a:rPr lang="en-US" dirty="0" smtClean="0"/>
              <a:t>Share best practices</a:t>
            </a:r>
          </a:p>
          <a:p>
            <a:pPr lvl="1"/>
            <a:r>
              <a:rPr lang="en-US" dirty="0" smtClean="0"/>
              <a:t>Promote WTCS role</a:t>
            </a:r>
          </a:p>
          <a:p>
            <a:pPr lvl="1"/>
            <a:endParaRPr lang="en-US" dirty="0"/>
          </a:p>
        </p:txBody>
      </p:sp>
      <p:pic>
        <p:nvPicPr>
          <p:cNvPr id="4" name="Content Placeholder 4" descr="Doug and Jenny at O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365233"/>
            <a:ext cx="2590800" cy="3879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WTCS Specialization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143000"/>
          <a:ext cx="8077200" cy="4442641"/>
        </p:xfrm>
        <a:graphic>
          <a:graphicData uri="http://schemas.openxmlformats.org/drawingml/2006/table">
            <a:tbl>
              <a:tblPr/>
              <a:tblGrid>
                <a:gridCol w="3048000"/>
                <a:gridCol w="5029200"/>
              </a:tblGrid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Specialty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College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Biofuels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Mid-State, Fox Valley, Madison, Northeast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Energy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Efficiency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Fox Valley, Mid-State, Milwaukee, Nicolet, Northeast, Indianhead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Geothermal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Gateway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Green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Manufacturing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Moraine Park, Southwest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Nuclear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Lakeshore 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Rescue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Lakeshore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Solar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Mid-State, Northeast, Milwaukee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Torque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Certification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Gateway, Lakeshore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Milwaukee, Gateway, Moraine Park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Wind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Lakeshore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Job Classifications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0" y="1066800"/>
          <a:ext cx="4749800" cy="5109210"/>
        </p:xfrm>
        <a:graphic>
          <a:graphicData uri="http://schemas.openxmlformats.org/drawingml/2006/table">
            <a:tbl>
              <a:tblPr/>
              <a:tblGrid>
                <a:gridCol w="4749800"/>
              </a:tblGrid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Before 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Coal - Electrical 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Nuclear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Solar/PhotoVoltaic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Geothermal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Biofuels/Refinery/Digesters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Distribution - Utility Line Workers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After Meter (Commercial and Residential)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Weatherization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Building Design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Auditing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Thermal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Auditing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Sustainable Operations - Facilities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 Resources/Management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Wind Energy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3124200"/>
          </a:xfrm>
        </p:spPr>
        <p:txBody>
          <a:bodyPr/>
          <a:lstStyle/>
          <a:p>
            <a:r>
              <a:rPr lang="en-US" dirty="0" smtClean="0"/>
              <a:t>Associate Degree</a:t>
            </a:r>
          </a:p>
          <a:p>
            <a:pPr lvl="1"/>
            <a:r>
              <a:rPr lang="en-US" dirty="0" smtClean="0"/>
              <a:t>128 Students enrolled since 2008</a:t>
            </a:r>
          </a:p>
          <a:p>
            <a:pPr lvl="1"/>
            <a:r>
              <a:rPr lang="en-US" dirty="0" smtClean="0"/>
              <a:t>10 Graduates since 2008</a:t>
            </a:r>
          </a:p>
          <a:p>
            <a:pPr lvl="1"/>
            <a:r>
              <a:rPr lang="en-US" dirty="0" smtClean="0"/>
              <a:t>51 State-wide jobs</a:t>
            </a:r>
          </a:p>
          <a:p>
            <a:r>
              <a:rPr lang="en-US" dirty="0" smtClean="0"/>
              <a:t>20% Wind Grant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SC07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71600"/>
            <a:ext cx="20574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I:\College Relations\Photography\Wind\Students\randy &amp; andrew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62400"/>
            <a:ext cx="30607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Wind Lab </a:t>
            </a:r>
            <a:endParaRPr lang="en-US" b="1" dirty="0"/>
          </a:p>
        </p:txBody>
      </p:sp>
      <p:pic>
        <p:nvPicPr>
          <p:cNvPr id="5" name="Content Placeholder 4" descr="I:\College Relations\Photography\Wind\Turbine #1 - Vestas\LTC wind turbine 2 12.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320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:\College Relations\Photography\Wind\Turbine #3 - Endurance\HTR photos 6.30.10 - MUST CREDIT HTR\063010 Turbine 363.jpg"/>
          <p:cNvPicPr/>
          <p:nvPr/>
        </p:nvPicPr>
        <p:blipFill>
          <a:blip r:embed="rId3" cstate="print"/>
          <a:srcRect r="72245"/>
          <a:stretch>
            <a:fillRect/>
          </a:stretch>
        </p:blipFill>
        <p:spPr bwMode="auto">
          <a:xfrm>
            <a:off x="7162800" y="609600"/>
            <a:ext cx="167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:\College Relations\Photography\Wind\Turbine #3 - Endurance\Install 7.1.10\P70100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2266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Vestas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Entegrity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Endurance</a:t>
            </a:r>
            <a:endParaRPr lang="en-US" b="1" dirty="0"/>
          </a:p>
        </p:txBody>
      </p:sp>
      <p:pic>
        <p:nvPicPr>
          <p:cNvPr id="12" name="Picture 11" descr="I:\College Relations\Photography\Wind\New York GE Turbine 2009-10\Tower 4.27.10\DSC066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3267075" cy="24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46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Tower</a:t>
            </a:r>
            <a:endParaRPr lang="en-US" b="1" dirty="0"/>
          </a:p>
        </p:txBody>
      </p:sp>
      <p:pic>
        <p:nvPicPr>
          <p:cNvPr id="16" name="Picture 15" descr="I:\College Relations\Photography\Wind\New York GE Turbine 2009-10\Blade &amp; Nacelle 3.15.10\DSC05894.JPG"/>
          <p:cNvPicPr/>
          <p:nvPr/>
        </p:nvPicPr>
        <p:blipFill>
          <a:blip r:embed="rId6" cstate="print"/>
          <a:srcRect l="12340" t="52564" r="49519" b="16667"/>
          <a:stretch>
            <a:fillRect/>
          </a:stretch>
        </p:blipFill>
        <p:spPr bwMode="auto">
          <a:xfrm>
            <a:off x="2895600" y="44958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Nacelle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Rescue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2133600"/>
          </a:xfrm>
        </p:spPr>
        <p:txBody>
          <a:bodyPr/>
          <a:lstStyle/>
          <a:p>
            <a:r>
              <a:rPr lang="en-US" sz="4000" dirty="0" smtClean="0"/>
              <a:t>High angle</a:t>
            </a:r>
          </a:p>
          <a:p>
            <a:r>
              <a:rPr lang="en-US" sz="4000" dirty="0" smtClean="0"/>
              <a:t>Confined space</a:t>
            </a:r>
          </a:p>
        </p:txBody>
      </p:sp>
      <p:pic>
        <p:nvPicPr>
          <p:cNvPr id="6" name="Picture 5" descr="I:\College Relations\Photography\Wind\New York GE Turbine 2009-10\GE Hub 11.30.09\DSC05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:\College Relations\Photography\Wind\High Angle Rescue Training 07.09 - MUST CREDIT HTR\070809 Tower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4861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200</TotalTime>
  <Words>348</Words>
  <Application>Microsoft Office PowerPoint</Application>
  <PresentationFormat>On-screen Show (4:3)</PresentationFormat>
  <Paragraphs>197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Theme1</vt:lpstr>
      <vt:lpstr>1_Office Theme</vt:lpstr>
      <vt:lpstr>Special Committee on  Strategic Job Creation</vt:lpstr>
      <vt:lpstr>Outline</vt:lpstr>
      <vt:lpstr>Strategic Area of Focus</vt:lpstr>
      <vt:lpstr>Green Jobs Steering Committee</vt:lpstr>
      <vt:lpstr>WTCS Specialization</vt:lpstr>
      <vt:lpstr>Job Classifications</vt:lpstr>
      <vt:lpstr>Wind Energy Technology</vt:lpstr>
      <vt:lpstr>Wind Lab </vt:lpstr>
      <vt:lpstr>Rescue</vt:lpstr>
      <vt:lpstr>Nuclear Technology</vt:lpstr>
      <vt:lpstr>Closing Comments</vt:lpstr>
    </vt:vector>
  </TitlesOfParts>
  <Company>Lakeshore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Committee on  Strategic Job Creation</dc:title>
  <dc:creator> </dc:creator>
  <cp:lastModifiedBy>staff</cp:lastModifiedBy>
  <cp:revision>31</cp:revision>
  <dcterms:created xsi:type="dcterms:W3CDTF">2010-09-20T01:40:28Z</dcterms:created>
  <dcterms:modified xsi:type="dcterms:W3CDTF">2010-09-22T18:15:17Z</dcterms:modified>
</cp:coreProperties>
</file>