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6" r:id="rId2"/>
    <p:sldId id="264" r:id="rId3"/>
    <p:sldId id="265" r:id="rId4"/>
    <p:sldId id="257" r:id="rId5"/>
    <p:sldId id="267" r:id="rId6"/>
    <p:sldId id="268" r:id="rId7"/>
    <p:sldId id="272" r:id="rId8"/>
    <p:sldId id="269" r:id="rId9"/>
    <p:sldId id="270" r:id="rId10"/>
    <p:sldId id="273" r:id="rId11"/>
    <p:sldId id="274" r:id="rId12"/>
    <p:sldId id="275" r:id="rId13"/>
    <p:sldId id="276" r:id="rId14"/>
    <p:sldId id="280" r:id="rId15"/>
    <p:sldId id="281" r:id="rId16"/>
    <p:sldId id="282" r:id="rId17"/>
    <p:sldId id="279" r:id="rId18"/>
    <p:sldId id="287" r:id="rId19"/>
    <p:sldId id="283" r:id="rId20"/>
    <p:sldId id="284" r:id="rId21"/>
    <p:sldId id="285" r:id="rId22"/>
    <p:sldId id="286" r:id="rId23"/>
    <p:sldId id="288" r:id="rId24"/>
    <p:sldId id="289" r:id="rId25"/>
  </p:sldIdLst>
  <p:sldSz cx="9144000" cy="6858000" type="screen4x3"/>
  <p:notesSz cx="7077075" cy="9393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123" autoAdjust="0"/>
    <p:restoredTop sz="94763" autoAdjust="0"/>
  </p:normalViewPr>
  <p:slideViewPr>
    <p:cSldViewPr>
      <p:cViewPr varScale="1">
        <p:scale>
          <a:sx n="71" d="100"/>
          <a:sy n="71" d="100"/>
        </p:scale>
        <p:origin x="-102" y="-246"/>
      </p:cViewPr>
      <p:guideLst>
        <p:guide orient="horz" pos="2160"/>
        <p:guide pos="2880"/>
      </p:guideLst>
    </p:cSldViewPr>
  </p:slideViewPr>
  <p:outlineViewPr>
    <p:cViewPr>
      <p:scale>
        <a:sx n="33" d="100"/>
        <a:sy n="33" d="100"/>
      </p:scale>
      <p:origin x="72" y="17112"/>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110" tIns="47055" rIns="94110" bIns="4705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4110" tIns="47055" rIns="94110" bIns="47055" rtlCol="0"/>
          <a:lstStyle>
            <a:lvl1pPr algn="r" fontAlgn="auto">
              <a:spcBef>
                <a:spcPts val="0"/>
              </a:spcBef>
              <a:spcAft>
                <a:spcPts val="0"/>
              </a:spcAft>
              <a:defRPr sz="1200" smtClean="0">
                <a:latin typeface="+mn-lt"/>
              </a:defRPr>
            </a:lvl1pPr>
          </a:lstStyle>
          <a:p>
            <a:pPr>
              <a:defRPr/>
            </a:pPr>
            <a:fld id="{1E0574C8-EBB4-409A-8571-809EDE07E235}" type="datetimeFigureOut">
              <a:rPr lang="en-US"/>
              <a:pPr>
                <a:defRPr/>
              </a:pPr>
              <a:t>09/09/2010</a:t>
            </a:fld>
            <a:endParaRPr lang="en-US"/>
          </a:p>
        </p:txBody>
      </p:sp>
      <p:sp>
        <p:nvSpPr>
          <p:cNvPr id="4" name="Footer Placeholder 3"/>
          <p:cNvSpPr>
            <a:spLocks noGrp="1"/>
          </p:cNvSpPr>
          <p:nvPr>
            <p:ph type="ftr" sz="quarter" idx="2"/>
          </p:nvPr>
        </p:nvSpPr>
        <p:spPr>
          <a:xfrm>
            <a:off x="0" y="8921750"/>
            <a:ext cx="3067050" cy="469900"/>
          </a:xfrm>
          <a:prstGeom prst="rect">
            <a:avLst/>
          </a:prstGeom>
        </p:spPr>
        <p:txBody>
          <a:bodyPr vert="horz" lIns="94110" tIns="47055" rIns="94110" bIns="4705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08438" y="8921750"/>
            <a:ext cx="3067050" cy="469900"/>
          </a:xfrm>
          <a:prstGeom prst="rect">
            <a:avLst/>
          </a:prstGeom>
        </p:spPr>
        <p:txBody>
          <a:bodyPr vert="horz" lIns="94110" tIns="47055" rIns="94110" bIns="47055" rtlCol="0" anchor="b"/>
          <a:lstStyle>
            <a:lvl1pPr algn="r" fontAlgn="auto">
              <a:spcBef>
                <a:spcPts val="0"/>
              </a:spcBef>
              <a:spcAft>
                <a:spcPts val="0"/>
              </a:spcAft>
              <a:defRPr sz="1200" smtClean="0">
                <a:latin typeface="+mn-lt"/>
              </a:defRPr>
            </a:lvl1pPr>
          </a:lstStyle>
          <a:p>
            <a:pPr>
              <a:defRPr/>
            </a:pPr>
            <a:fld id="{54924274-C8A5-4AFD-AE5E-351E23D2C4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110" tIns="47055" rIns="94110" bIns="4705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4110" tIns="47055" rIns="94110" bIns="47055" rtlCol="0"/>
          <a:lstStyle>
            <a:lvl1pPr algn="r" fontAlgn="auto">
              <a:spcBef>
                <a:spcPts val="0"/>
              </a:spcBef>
              <a:spcAft>
                <a:spcPts val="0"/>
              </a:spcAft>
              <a:defRPr sz="1200" smtClean="0">
                <a:latin typeface="+mn-lt"/>
              </a:defRPr>
            </a:lvl1pPr>
          </a:lstStyle>
          <a:p>
            <a:pPr>
              <a:defRPr/>
            </a:pPr>
            <a:fld id="{EE4F01B9-EFEF-4210-BD52-A239EA94C38C}" type="datetimeFigureOut">
              <a:rPr lang="en-US"/>
              <a:pPr>
                <a:defRPr/>
              </a:pPr>
              <a:t>09/09/2010</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pPr lvl="0"/>
            <a:endParaRPr lang="en-US" noProof="0"/>
          </a:p>
        </p:txBody>
      </p:sp>
      <p:sp>
        <p:nvSpPr>
          <p:cNvPr id="5" name="Notes Placeholder 4"/>
          <p:cNvSpPr>
            <a:spLocks noGrp="1"/>
          </p:cNvSpPr>
          <p:nvPr>
            <p:ph type="body" sz="quarter" idx="3"/>
          </p:nvPr>
        </p:nvSpPr>
        <p:spPr>
          <a:xfrm>
            <a:off x="708025" y="4462463"/>
            <a:ext cx="5661025" cy="4225925"/>
          </a:xfrm>
          <a:prstGeom prst="rect">
            <a:avLst/>
          </a:prstGeom>
        </p:spPr>
        <p:txBody>
          <a:bodyPr vert="horz" lIns="94110" tIns="47055" rIns="94110" bIns="4705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21750"/>
            <a:ext cx="3067050" cy="469900"/>
          </a:xfrm>
          <a:prstGeom prst="rect">
            <a:avLst/>
          </a:prstGeom>
        </p:spPr>
        <p:txBody>
          <a:bodyPr vert="horz" lIns="94110" tIns="47055" rIns="94110" bIns="4705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921750"/>
            <a:ext cx="3067050" cy="469900"/>
          </a:xfrm>
          <a:prstGeom prst="rect">
            <a:avLst/>
          </a:prstGeom>
        </p:spPr>
        <p:txBody>
          <a:bodyPr vert="horz" lIns="94110" tIns="47055" rIns="94110" bIns="47055" rtlCol="0" anchor="b"/>
          <a:lstStyle>
            <a:lvl1pPr algn="r" fontAlgn="auto">
              <a:spcBef>
                <a:spcPts val="0"/>
              </a:spcBef>
              <a:spcAft>
                <a:spcPts val="0"/>
              </a:spcAft>
              <a:defRPr sz="1200" smtClean="0">
                <a:latin typeface="+mn-lt"/>
              </a:defRPr>
            </a:lvl1pPr>
          </a:lstStyle>
          <a:p>
            <a:pPr>
              <a:defRPr/>
            </a:pPr>
            <a:fld id="{11471BBB-9954-4B42-9B95-17D5D37C2B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D79656-B60D-4609-8DCD-557A4A2EA2F4}" type="datetime1">
              <a:rPr lang="en-US"/>
              <a:pPr>
                <a:defRPr/>
              </a:pPr>
              <a:t>09/09/2010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00F43E-4583-432B-95AA-79E32B0502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997C24-E7D0-4DA3-BE68-7B190824422F}" type="datetime1">
              <a:rPr lang="en-US"/>
              <a:pPr>
                <a:defRPr/>
              </a:pPr>
              <a:t>09/09/2010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0E93EB-5D4A-4741-AC27-F8CFD9EC56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4A7ABC-BC69-45B8-BBEA-05B6C466879D}" type="datetime1">
              <a:rPr lang="en-US"/>
              <a:pPr>
                <a:defRPr/>
              </a:pPr>
              <a:t>09/09/2010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AB2A6-8A09-492A-AB95-0E44BDF363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7DA966-1637-494F-A989-E755B7F06C20}" type="datetime1">
              <a:rPr lang="en-US"/>
              <a:pPr>
                <a:defRPr/>
              </a:pPr>
              <a:t>09/09/2010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238BF-7FA0-438F-B447-8BE18EDEC0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B3F833-FD0D-40D1-AB14-6BBE3E991D1E}" type="datetime1">
              <a:rPr lang="en-US"/>
              <a:pPr>
                <a:defRPr/>
              </a:pPr>
              <a:t>09/09/2010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E4630-C8C9-46B2-A6BC-81333FD138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A21A46-AEEB-497F-BC89-2F0BD3B50938}" type="datetime1">
              <a:rPr lang="en-US"/>
              <a:pPr>
                <a:defRPr/>
              </a:pPr>
              <a:t>09/09/2010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D29799-9064-488C-BD0F-0DD49BAA98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A22B58-CC09-48DB-B25C-C3941FDBB040}" type="datetime1">
              <a:rPr lang="en-US"/>
              <a:pPr>
                <a:defRPr/>
              </a:pPr>
              <a:t>09/09/2010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541B42-5C2A-4BB8-B6C6-A83B0A0A84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9699F4-C515-4D96-9C4E-B531CF951D21}" type="datetime1">
              <a:rPr lang="en-US"/>
              <a:pPr>
                <a:defRPr/>
              </a:pPr>
              <a:t>09/09/2010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0247E5-09B9-472D-B808-044C9BEAA6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5996A6-BC17-489E-B1C9-FE7D8EE9D54A}" type="datetime1">
              <a:rPr lang="en-US"/>
              <a:pPr>
                <a:defRPr/>
              </a:pPr>
              <a:t>09/09/2010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6769FC-8AEC-4ECE-B274-C24F7E567F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520D88-AC35-4A64-9BA4-DB91B6A7949B}" type="datetime1">
              <a:rPr lang="en-US"/>
              <a:pPr>
                <a:defRPr/>
              </a:pPr>
              <a:t>09/09/2010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A736B5-84CA-4B98-B931-94713C22C3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B46C33-28B6-4A34-A4C8-D5510B8494BD}" type="datetime1">
              <a:rPr lang="en-US"/>
              <a:pPr>
                <a:defRPr/>
              </a:pPr>
              <a:t>09/09/2010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7FFD39-6421-4B0D-8CE8-3185D655A9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3154AE3-24A9-4163-96FE-E3BE625D8CAE}" type="datetime1">
              <a:rPr lang="en-US"/>
              <a:pPr>
                <a:defRPr/>
              </a:pPr>
              <a:t>09/09/2010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9576C57-A621-4373-97AC-BF2F184247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environmentalrisk.cornell.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b="1" smtClean="0"/>
              <a:t>Recycling Film Plastic in Wisconsin: Ready, Set, ?? </a:t>
            </a:r>
          </a:p>
        </p:txBody>
      </p:sp>
      <p:sp>
        <p:nvSpPr>
          <p:cNvPr id="3" name="Subtitle 2"/>
          <p:cNvSpPr>
            <a:spLocks noGrp="1"/>
          </p:cNvSpPr>
          <p:nvPr>
            <p:ph type="subTitle" idx="1"/>
          </p:nvPr>
        </p:nvSpPr>
        <p:spPr>
          <a:xfrm>
            <a:off x="1371600" y="3886200"/>
            <a:ext cx="6248400" cy="2743200"/>
          </a:xfrm>
        </p:spPr>
        <p:txBody>
          <a:bodyPr rtlCol="0">
            <a:normAutofit/>
          </a:bodyPr>
          <a:lstStyle/>
          <a:p>
            <a:pPr fontAlgn="auto">
              <a:spcAft>
                <a:spcPts val="0"/>
              </a:spcAft>
              <a:buFont typeface="Arial" pitchFamily="34" charset="0"/>
              <a:buNone/>
              <a:defRPr/>
            </a:pPr>
            <a:r>
              <a:rPr lang="en-US" b="1" dirty="0" smtClean="0"/>
              <a:t>Roger Springman, </a:t>
            </a:r>
          </a:p>
          <a:p>
            <a:pPr fontAlgn="auto">
              <a:spcAft>
                <a:spcPts val="0"/>
              </a:spcAft>
              <a:buFont typeface="Arial" pitchFamily="34" charset="0"/>
              <a:buNone/>
              <a:defRPr/>
            </a:pPr>
            <a:r>
              <a:rPr lang="en-US" b="1" dirty="0" smtClean="0"/>
              <a:t>Genesis Poly Recycling</a:t>
            </a:r>
          </a:p>
          <a:p>
            <a:pPr fontAlgn="auto">
              <a:spcAft>
                <a:spcPts val="0"/>
              </a:spcAft>
              <a:buFont typeface="Arial" pitchFamily="34" charset="0"/>
              <a:buNone/>
              <a:defRPr/>
            </a:pPr>
            <a:r>
              <a:rPr lang="en-US" b="1" dirty="0" smtClean="0"/>
              <a:t>Single-Use Plastics Committee</a:t>
            </a:r>
          </a:p>
          <a:p>
            <a:pPr fontAlgn="auto">
              <a:spcAft>
                <a:spcPts val="0"/>
              </a:spcAft>
              <a:buFont typeface="Arial" pitchFamily="34" charset="0"/>
              <a:buNone/>
              <a:defRPr/>
            </a:pPr>
            <a:r>
              <a:rPr lang="en-US" b="1" dirty="0" smtClean="0"/>
              <a:t>August 2010 </a:t>
            </a:r>
            <a:endParaRPr lang="en-US" b="1" dirty="0"/>
          </a:p>
        </p:txBody>
      </p:sp>
      <p:sp>
        <p:nvSpPr>
          <p:cNvPr id="4" name="Slide Number Placeholder 3"/>
          <p:cNvSpPr>
            <a:spLocks noGrp="1"/>
          </p:cNvSpPr>
          <p:nvPr>
            <p:ph type="sldNum" sz="quarter" idx="12"/>
          </p:nvPr>
        </p:nvSpPr>
        <p:spPr/>
        <p:txBody>
          <a:bodyPr/>
          <a:lstStyle/>
          <a:p>
            <a:pPr>
              <a:defRPr/>
            </a:pPr>
            <a:fld id="{9632F784-7A17-4A84-8AB6-ABE333B6EF21}"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792162"/>
          </a:xfrm>
        </p:spPr>
        <p:txBody>
          <a:bodyPr/>
          <a:lstStyle/>
          <a:p>
            <a:r>
              <a:rPr lang="en-US" sz="4000" b="1" smtClean="0"/>
              <a:t>A Look at the WI Setting </a:t>
            </a:r>
          </a:p>
        </p:txBody>
      </p:sp>
      <p:sp>
        <p:nvSpPr>
          <p:cNvPr id="3" name="Content Placeholder 2"/>
          <p:cNvSpPr>
            <a:spLocks noGrp="1"/>
          </p:cNvSpPr>
          <p:nvPr>
            <p:ph idx="1"/>
          </p:nvPr>
        </p:nvSpPr>
        <p:spPr>
          <a:xfrm>
            <a:off x="457200" y="1219200"/>
            <a:ext cx="8229600" cy="5410200"/>
          </a:xfrm>
        </p:spPr>
        <p:txBody>
          <a:bodyPr rtlCol="0">
            <a:normAutofit lnSpcReduction="10000"/>
          </a:bodyPr>
          <a:lstStyle/>
          <a:p>
            <a:pPr fontAlgn="auto">
              <a:spcAft>
                <a:spcPts val="0"/>
              </a:spcAft>
              <a:buFont typeface="Arial" pitchFamily="34" charset="0"/>
              <a:buChar char="•"/>
              <a:defRPr/>
            </a:pPr>
            <a:r>
              <a:rPr lang="en-US" dirty="0" smtClean="0"/>
              <a:t>WI has 1.2 million dairy cows residing on about  13,000 dairy farms.   Replacements not included.</a:t>
            </a:r>
          </a:p>
          <a:p>
            <a:pPr fontAlgn="auto">
              <a:spcAft>
                <a:spcPts val="0"/>
              </a:spcAft>
              <a:buFont typeface="Arial" pitchFamily="34" charset="0"/>
              <a:buChar char="•"/>
              <a:defRPr/>
            </a:pPr>
            <a:r>
              <a:rPr lang="en-US" dirty="0" smtClean="0"/>
              <a:t>Annual silage plastic use per cow ranges from 4-6 pounds for bunker operations to 12-15 for silo bag operations.  Hay wraps and twine excluded. </a:t>
            </a:r>
          </a:p>
          <a:p>
            <a:pPr fontAlgn="auto">
              <a:spcAft>
                <a:spcPts val="0"/>
              </a:spcAft>
              <a:buFont typeface="Arial" pitchFamily="34" charset="0"/>
              <a:buChar char="•"/>
              <a:defRPr/>
            </a:pPr>
            <a:r>
              <a:rPr lang="en-US" dirty="0" smtClean="0"/>
              <a:t> Silo bags commonly range in sizes from 8 – 10 ft. in diameter to 200 – 300 ft. long. </a:t>
            </a:r>
          </a:p>
          <a:p>
            <a:pPr fontAlgn="auto">
              <a:spcAft>
                <a:spcPts val="0"/>
              </a:spcAft>
              <a:buFont typeface="Arial" pitchFamily="34" charset="0"/>
              <a:buChar char="•"/>
              <a:defRPr/>
            </a:pPr>
            <a:r>
              <a:rPr lang="en-US" dirty="0" smtClean="0"/>
              <a:t>Weights for each silo bags are generally 200 to 400 lbs.  Bunker covers can be 300 to 500 lbs. </a:t>
            </a:r>
          </a:p>
        </p:txBody>
      </p:sp>
      <p:sp>
        <p:nvSpPr>
          <p:cNvPr id="4" name="Slide Number Placeholder 3"/>
          <p:cNvSpPr>
            <a:spLocks noGrp="1"/>
          </p:cNvSpPr>
          <p:nvPr>
            <p:ph type="sldNum" sz="quarter" idx="12"/>
          </p:nvPr>
        </p:nvSpPr>
        <p:spPr/>
        <p:txBody>
          <a:bodyPr/>
          <a:lstStyle/>
          <a:p>
            <a:pPr>
              <a:defRPr/>
            </a:pPr>
            <a:fld id="{AD3639C3-E96D-4C63-A2E8-C53442E0613D}"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b="1" dirty="0" smtClean="0"/>
              <a:t>Setting (cont’d)</a:t>
            </a:r>
            <a:endParaRPr lang="en-US" b="1" dirty="0"/>
          </a:p>
        </p:txBody>
      </p:sp>
      <p:sp>
        <p:nvSpPr>
          <p:cNvPr id="25602" name="Content Placeholder 2"/>
          <p:cNvSpPr>
            <a:spLocks noGrp="1"/>
          </p:cNvSpPr>
          <p:nvPr>
            <p:ph idx="1"/>
          </p:nvPr>
        </p:nvSpPr>
        <p:spPr>
          <a:xfrm>
            <a:off x="457200" y="1219200"/>
            <a:ext cx="8229600" cy="5334000"/>
          </a:xfrm>
        </p:spPr>
        <p:txBody>
          <a:bodyPr/>
          <a:lstStyle/>
          <a:p>
            <a:r>
              <a:rPr lang="en-US" smtClean="0"/>
              <a:t>300 to 400 nurseries and greenhouses can also use films each year.</a:t>
            </a:r>
          </a:p>
          <a:p>
            <a:r>
              <a:rPr lang="en-US" smtClean="0"/>
              <a:t>Netting and specialized cover plastics are increasing in use , but they do not recycle well.  Woven plastic films such as supersacks do not recycle well either.     </a:t>
            </a:r>
          </a:p>
          <a:p>
            <a:r>
              <a:rPr lang="en-US" smtClean="0"/>
              <a:t>LDPE and LLDPE are the predominant films used for agricultural and horticultural purposes.  Total film plastic use for these two sectors is likely 10 - 20 million lbs. per year.     </a:t>
            </a:r>
          </a:p>
        </p:txBody>
      </p:sp>
      <p:sp>
        <p:nvSpPr>
          <p:cNvPr id="4" name="Slide Number Placeholder 3"/>
          <p:cNvSpPr>
            <a:spLocks noGrp="1"/>
          </p:cNvSpPr>
          <p:nvPr>
            <p:ph type="sldNum" sz="quarter" idx="12"/>
          </p:nvPr>
        </p:nvSpPr>
        <p:spPr/>
        <p:txBody>
          <a:bodyPr/>
          <a:lstStyle/>
          <a:p>
            <a:pPr>
              <a:defRPr/>
            </a:pPr>
            <a:fld id="{27172F38-6352-4080-AB79-AFE83B7BE46C}"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792162"/>
          </a:xfrm>
        </p:spPr>
        <p:txBody>
          <a:bodyPr/>
          <a:lstStyle/>
          <a:p>
            <a:r>
              <a:rPr lang="en-US" b="1" smtClean="0"/>
              <a:t>Spent Film </a:t>
            </a:r>
            <a:r>
              <a:rPr lang="en-US" sz="4000" b="1" smtClean="0"/>
              <a:t>Practices</a:t>
            </a:r>
          </a:p>
        </p:txBody>
      </p:sp>
      <p:sp>
        <p:nvSpPr>
          <p:cNvPr id="26626" name="Content Placeholder 2"/>
          <p:cNvSpPr>
            <a:spLocks noGrp="1"/>
          </p:cNvSpPr>
          <p:nvPr>
            <p:ph idx="1"/>
          </p:nvPr>
        </p:nvSpPr>
        <p:spPr>
          <a:xfrm>
            <a:off x="457200" y="1219200"/>
            <a:ext cx="8229600" cy="5334000"/>
          </a:xfrm>
        </p:spPr>
        <p:txBody>
          <a:bodyPr/>
          <a:lstStyle/>
          <a:p>
            <a:r>
              <a:rPr lang="en-US" smtClean="0"/>
              <a:t>Silo bags and bunkers are unloaded via mechanical means, (e.g. front-end loaders).   </a:t>
            </a:r>
          </a:p>
          <a:p>
            <a:r>
              <a:rPr lang="en-US" smtClean="0"/>
              <a:t>Cut plastic is placed in dumpsters, burn barrels, or open fires.  Burning releases furans and dioxins.  Small pieces may blow around farms and litter landscape.    </a:t>
            </a:r>
          </a:p>
          <a:p>
            <a:r>
              <a:rPr lang="en-US" smtClean="0"/>
              <a:t>Greens industry landfills virtually all films.   </a:t>
            </a:r>
          </a:p>
          <a:p>
            <a:r>
              <a:rPr lang="en-US" smtClean="0"/>
              <a:t>No formal estimates available on film plastic disposal in WI.  The following slide estimates situation in New York State.   </a:t>
            </a:r>
          </a:p>
        </p:txBody>
      </p:sp>
      <p:sp>
        <p:nvSpPr>
          <p:cNvPr id="4" name="Slide Number Placeholder 3"/>
          <p:cNvSpPr>
            <a:spLocks noGrp="1"/>
          </p:cNvSpPr>
          <p:nvPr>
            <p:ph type="sldNum" sz="quarter" idx="12"/>
          </p:nvPr>
        </p:nvSpPr>
        <p:spPr/>
        <p:txBody>
          <a:bodyPr/>
          <a:lstStyle/>
          <a:p>
            <a:pPr>
              <a:defRPr/>
            </a:pPr>
            <a:fld id="{7B06F013-C761-48B0-B4DB-908C5FA76313}"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F63B29E-9944-41C0-968A-403C147EEC53}"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Film Can Be Re-used or Now Refined into Crude Oil </a:t>
            </a:r>
            <a:endParaRPr lang="en-US" b="1" dirty="0"/>
          </a:p>
        </p:txBody>
      </p:sp>
      <p:sp>
        <p:nvSpPr>
          <p:cNvPr id="28674" name="Content Placeholder 2"/>
          <p:cNvSpPr>
            <a:spLocks noGrp="1"/>
          </p:cNvSpPr>
          <p:nvPr>
            <p:ph idx="1"/>
          </p:nvPr>
        </p:nvSpPr>
        <p:spPr>
          <a:xfrm>
            <a:off x="457200" y="1676400"/>
            <a:ext cx="8229600" cy="6202363"/>
          </a:xfrm>
        </p:spPr>
        <p:txBody>
          <a:bodyPr/>
          <a:lstStyle/>
          <a:p>
            <a:r>
              <a:rPr lang="en-US" smtClean="0"/>
              <a:t>Film can be processed into pellets and then made into plastic lumber materials such as decking, tile roofing, fence posts, baleboard, or even sheeting.  </a:t>
            </a:r>
          </a:p>
        </p:txBody>
      </p:sp>
      <p:pic>
        <p:nvPicPr>
          <p:cNvPr id="28675" name="Picture 3"/>
          <p:cNvPicPr>
            <a:picLocks noChangeAspect="1"/>
          </p:cNvPicPr>
          <p:nvPr/>
        </p:nvPicPr>
        <p:blipFill>
          <a:blip r:embed="rId2"/>
          <a:srcRect/>
          <a:stretch>
            <a:fillRect/>
          </a:stretch>
        </p:blipFill>
        <p:spPr bwMode="auto">
          <a:xfrm>
            <a:off x="685800" y="3962400"/>
            <a:ext cx="2209800" cy="2438400"/>
          </a:xfrm>
          <a:prstGeom prst="rect">
            <a:avLst/>
          </a:prstGeom>
          <a:noFill/>
          <a:ln w="9525">
            <a:noFill/>
            <a:miter lim="800000"/>
            <a:headEnd/>
            <a:tailEnd/>
          </a:ln>
        </p:spPr>
      </p:pic>
      <p:pic>
        <p:nvPicPr>
          <p:cNvPr id="28676" name="Picture 2" descr="C:\Documents and Settings\Owner\My Documents\My Pictures\baleboardsample.jpg"/>
          <p:cNvPicPr>
            <a:picLocks noChangeAspect="1" noChangeArrowheads="1"/>
          </p:cNvPicPr>
          <p:nvPr/>
        </p:nvPicPr>
        <p:blipFill>
          <a:blip r:embed="rId3"/>
          <a:srcRect/>
          <a:stretch>
            <a:fillRect/>
          </a:stretch>
        </p:blipFill>
        <p:spPr bwMode="auto">
          <a:xfrm>
            <a:off x="3505200" y="3962400"/>
            <a:ext cx="2209800" cy="2438400"/>
          </a:xfrm>
          <a:prstGeom prst="rect">
            <a:avLst/>
          </a:prstGeom>
          <a:noFill/>
          <a:ln w="9525">
            <a:noFill/>
            <a:miter lim="800000"/>
            <a:headEnd/>
            <a:tailEnd/>
          </a:ln>
        </p:spPr>
      </p:pic>
      <p:pic>
        <p:nvPicPr>
          <p:cNvPr id="28677" name="Picture 3"/>
          <p:cNvPicPr>
            <a:picLocks noChangeAspect="1" noChangeArrowheads="1"/>
          </p:cNvPicPr>
          <p:nvPr/>
        </p:nvPicPr>
        <p:blipFill>
          <a:blip r:embed="rId4"/>
          <a:srcRect/>
          <a:stretch>
            <a:fillRect/>
          </a:stretch>
        </p:blipFill>
        <p:spPr bwMode="auto">
          <a:xfrm>
            <a:off x="5943600" y="3962400"/>
            <a:ext cx="2971800"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E59021B-8198-49F8-B9FD-36EB3435FBBD}"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0" y="0"/>
            <a:ext cx="9550400" cy="7162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E28F559-F2F1-47B6-A6BD-302DCB341FC1}"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600200"/>
          </a:xfrm>
        </p:spPr>
        <p:txBody>
          <a:bodyPr/>
          <a:lstStyle/>
          <a:p>
            <a:r>
              <a:rPr lang="en-US" sz="3200" b="1" smtClean="0"/>
              <a:t>Advanced Pyrolysis and Depolymerization Technologies are Yielding Results      </a:t>
            </a:r>
          </a:p>
        </p:txBody>
      </p:sp>
      <p:sp>
        <p:nvSpPr>
          <p:cNvPr id="30722" name="Content Placeholder 2"/>
          <p:cNvSpPr>
            <a:spLocks noGrp="1"/>
          </p:cNvSpPr>
          <p:nvPr>
            <p:ph idx="1"/>
          </p:nvPr>
        </p:nvSpPr>
        <p:spPr>
          <a:xfrm>
            <a:off x="457200" y="1524000"/>
            <a:ext cx="8229600" cy="4602163"/>
          </a:xfrm>
        </p:spPr>
        <p:txBody>
          <a:bodyPr/>
          <a:lstStyle/>
          <a:p>
            <a:r>
              <a:rPr lang="en-US" sz="2800" smtClean="0"/>
              <a:t>North America is catching up with world-wide activity in plastics-to-fuels.</a:t>
            </a:r>
          </a:p>
          <a:p>
            <a:r>
              <a:rPr lang="en-US" sz="2800" smtClean="0"/>
              <a:t>Perhaps most advanced is Agri-Plas in Oregon which has sent several tanker loads of sweet crude to a Tacoma refinery.     </a:t>
            </a:r>
          </a:p>
          <a:p>
            <a:endParaRPr lang="en-US" sz="2800" smtClean="0"/>
          </a:p>
          <a:p>
            <a:endParaRPr lang="en-US" sz="2800" smtClean="0"/>
          </a:p>
        </p:txBody>
      </p:sp>
      <p:pic>
        <p:nvPicPr>
          <p:cNvPr id="30723" name="Picture 3"/>
          <p:cNvPicPr>
            <a:picLocks noChangeAspect="1"/>
          </p:cNvPicPr>
          <p:nvPr/>
        </p:nvPicPr>
        <p:blipFill>
          <a:blip r:embed="rId2"/>
          <a:srcRect/>
          <a:stretch>
            <a:fillRect/>
          </a:stretch>
        </p:blipFill>
        <p:spPr bwMode="auto">
          <a:xfrm>
            <a:off x="4419600" y="3581400"/>
            <a:ext cx="2895600" cy="3124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8DC8518-C88B-47E8-B2C8-625FA48ECA17}"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rtlCol="0">
            <a:normAutofit fontScale="90000"/>
          </a:bodyPr>
          <a:lstStyle/>
          <a:p>
            <a:pPr fontAlgn="auto">
              <a:spcAft>
                <a:spcPts val="0"/>
              </a:spcAft>
              <a:defRPr/>
            </a:pPr>
            <a:r>
              <a:rPr lang="en-US" b="1" dirty="0" smtClean="0"/>
              <a:t>Collecting Ag and Horticultural Film Plastics Requires Infrastructure, Coordination, and Networking </a:t>
            </a:r>
            <a:endParaRPr lang="en-US" b="1" dirty="0"/>
          </a:p>
        </p:txBody>
      </p:sp>
      <p:sp>
        <p:nvSpPr>
          <p:cNvPr id="31746" name="Content Placeholder 2"/>
          <p:cNvSpPr>
            <a:spLocks noGrp="1"/>
          </p:cNvSpPr>
          <p:nvPr>
            <p:ph idx="1"/>
          </p:nvPr>
        </p:nvSpPr>
        <p:spPr>
          <a:xfrm>
            <a:off x="457200" y="1981200"/>
            <a:ext cx="8229600" cy="4144963"/>
          </a:xfrm>
        </p:spPr>
        <p:txBody>
          <a:bodyPr/>
          <a:lstStyle/>
          <a:p>
            <a:r>
              <a:rPr lang="en-US" smtClean="0"/>
              <a:t>Dispersed at 1,000s of locations</a:t>
            </a:r>
          </a:p>
          <a:p>
            <a:r>
              <a:rPr lang="en-US" smtClean="0"/>
              <a:t>Normally small to modest amounts per site</a:t>
            </a:r>
          </a:p>
          <a:p>
            <a:r>
              <a:rPr lang="en-US" smtClean="0"/>
              <a:t>Generators very busy. Waste management not primary concern</a:t>
            </a:r>
          </a:p>
          <a:p>
            <a:r>
              <a:rPr lang="en-US" smtClean="0"/>
              <a:t>Film plastics often dirty or contaminated. Silo bag contamination can be in excess of 20%.   </a:t>
            </a:r>
          </a:p>
          <a:p>
            <a:r>
              <a:rPr lang="en-US" smtClean="0"/>
              <a:t>On-site handling must be convenient </a:t>
            </a:r>
          </a:p>
        </p:txBody>
      </p:sp>
      <p:sp>
        <p:nvSpPr>
          <p:cNvPr id="4" name="Slide Number Placeholder 3"/>
          <p:cNvSpPr>
            <a:spLocks noGrp="1"/>
          </p:cNvSpPr>
          <p:nvPr>
            <p:ph type="sldNum" sz="quarter" idx="12"/>
          </p:nvPr>
        </p:nvSpPr>
        <p:spPr/>
        <p:txBody>
          <a:bodyPr/>
          <a:lstStyle/>
          <a:p>
            <a:pPr>
              <a:defRPr/>
            </a:pPr>
            <a:fld id="{FC89F73B-C255-4B1F-879A-86D4D4BB9F4D}"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2"/>
          <a:srcRect/>
          <a:stretch>
            <a:fillRect/>
          </a:stretch>
        </p:blipFill>
        <p:spPr bwMode="auto">
          <a:xfrm>
            <a:off x="228600" y="1905000"/>
            <a:ext cx="3352800" cy="1981200"/>
          </a:xfrm>
          <a:prstGeom prst="rect">
            <a:avLst/>
          </a:prstGeom>
          <a:noFill/>
          <a:ln w="9525">
            <a:noFill/>
            <a:miter lim="800000"/>
            <a:headEnd/>
            <a:tailEnd/>
          </a:ln>
        </p:spPr>
      </p:pic>
      <p:pic>
        <p:nvPicPr>
          <p:cNvPr id="32770" name="Picture 4"/>
          <p:cNvPicPr>
            <a:picLocks noChangeAspect="1"/>
          </p:cNvPicPr>
          <p:nvPr/>
        </p:nvPicPr>
        <p:blipFill>
          <a:blip r:embed="rId3"/>
          <a:srcRect/>
          <a:stretch>
            <a:fillRect/>
          </a:stretch>
        </p:blipFill>
        <p:spPr bwMode="auto">
          <a:xfrm>
            <a:off x="228600" y="4495800"/>
            <a:ext cx="3352800" cy="1828800"/>
          </a:xfrm>
          <a:prstGeom prst="rect">
            <a:avLst/>
          </a:prstGeom>
          <a:noFill/>
          <a:ln w="9525">
            <a:noFill/>
            <a:miter lim="800000"/>
            <a:headEnd/>
            <a:tailEnd/>
          </a:ln>
        </p:spPr>
      </p:pic>
      <p:pic>
        <p:nvPicPr>
          <p:cNvPr id="32771" name="Picture 5"/>
          <p:cNvPicPr>
            <a:picLocks noChangeAspect="1"/>
          </p:cNvPicPr>
          <p:nvPr/>
        </p:nvPicPr>
        <p:blipFill>
          <a:blip r:embed="rId4"/>
          <a:srcRect/>
          <a:stretch>
            <a:fillRect/>
          </a:stretch>
        </p:blipFill>
        <p:spPr bwMode="auto">
          <a:xfrm>
            <a:off x="4953000" y="1905000"/>
            <a:ext cx="3657600" cy="1981200"/>
          </a:xfrm>
          <a:prstGeom prst="rect">
            <a:avLst/>
          </a:prstGeom>
          <a:noFill/>
          <a:ln w="9525">
            <a:noFill/>
            <a:miter lim="800000"/>
            <a:headEnd/>
            <a:tailEnd/>
          </a:ln>
        </p:spPr>
      </p:pic>
      <p:pic>
        <p:nvPicPr>
          <p:cNvPr id="32772" name="Picture 3" descr="C:\Documents and Settings\Owner\My Documents\Plastics Equip-Disposal\Compaction Basket 026.JPG"/>
          <p:cNvPicPr>
            <a:picLocks noChangeAspect="1" noChangeArrowheads="1"/>
          </p:cNvPicPr>
          <p:nvPr/>
        </p:nvPicPr>
        <p:blipFill>
          <a:blip r:embed="rId5"/>
          <a:srcRect/>
          <a:stretch>
            <a:fillRect/>
          </a:stretch>
        </p:blipFill>
        <p:spPr bwMode="auto">
          <a:xfrm>
            <a:off x="4953000" y="4267200"/>
            <a:ext cx="3657600" cy="2057400"/>
          </a:xfrm>
          <a:prstGeom prst="rect">
            <a:avLst/>
          </a:prstGeom>
          <a:noFill/>
          <a:ln w="9525">
            <a:noFill/>
            <a:miter lim="800000"/>
            <a:headEnd/>
            <a:tailEnd/>
          </a:ln>
        </p:spPr>
      </p:pic>
      <p:sp>
        <p:nvSpPr>
          <p:cNvPr id="8" name="Title 7"/>
          <p:cNvSpPr>
            <a:spLocks noGrp="1"/>
          </p:cNvSpPr>
          <p:nvPr>
            <p:ph type="title"/>
          </p:nvPr>
        </p:nvSpPr>
        <p:spPr/>
        <p:txBody>
          <a:bodyPr rtlCol="0">
            <a:normAutofit fontScale="90000"/>
          </a:bodyPr>
          <a:lstStyle/>
          <a:p>
            <a:pPr fontAlgn="auto">
              <a:spcAft>
                <a:spcPts val="0"/>
              </a:spcAft>
              <a:defRPr/>
            </a:pPr>
            <a:r>
              <a:rPr lang="en-US" b="1" dirty="0" smtClean="0"/>
              <a:t>On-site Baling Equipment is Available when Recycling/re-use conditions Improve</a:t>
            </a:r>
            <a:endParaRPr lang="en-US" b="1" dirty="0"/>
          </a:p>
        </p:txBody>
      </p:sp>
      <p:sp>
        <p:nvSpPr>
          <p:cNvPr id="2" name="Slide Number Placeholder 1"/>
          <p:cNvSpPr>
            <a:spLocks noGrp="1"/>
          </p:cNvSpPr>
          <p:nvPr>
            <p:ph type="sldNum" sz="quarter" idx="12"/>
          </p:nvPr>
        </p:nvSpPr>
        <p:spPr/>
        <p:txBody>
          <a:bodyPr/>
          <a:lstStyle/>
          <a:p>
            <a:pPr>
              <a:defRPr/>
            </a:pPr>
            <a:fld id="{C1D2DE30-9995-4578-B964-52FD38C3B220}" type="slidenum">
              <a:rPr lang="en-US"/>
              <a:pPr>
                <a:defRPr/>
              </a:pPr>
              <a:t>18</a:t>
            </a:fld>
            <a:endParaRPr 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fontScale="90000"/>
          </a:bodyPr>
          <a:lstStyle/>
          <a:p>
            <a:pPr fontAlgn="auto">
              <a:spcAft>
                <a:spcPts val="0"/>
              </a:spcAft>
              <a:defRPr/>
            </a:pPr>
            <a:r>
              <a:rPr lang="en-US" b="1" dirty="0" smtClean="0"/>
              <a:t>Film Issues of Concern for Single-Use Plastics Committee </a:t>
            </a:r>
            <a:endParaRPr lang="en-US" b="1" dirty="0"/>
          </a:p>
        </p:txBody>
      </p:sp>
      <p:sp>
        <p:nvSpPr>
          <p:cNvPr id="3" name="Content Placeholder 2"/>
          <p:cNvSpPr>
            <a:spLocks noGrp="1"/>
          </p:cNvSpPr>
          <p:nvPr>
            <p:ph idx="1"/>
          </p:nvPr>
        </p:nvSpPr>
        <p:spPr>
          <a:xfrm>
            <a:off x="457200" y="1447800"/>
            <a:ext cx="8229600" cy="5257800"/>
          </a:xfrm>
        </p:spPr>
        <p:txBody>
          <a:bodyPr rtlCol="0">
            <a:normAutofit fontScale="92500"/>
          </a:bodyPr>
          <a:lstStyle/>
          <a:p>
            <a:pPr fontAlgn="auto">
              <a:spcAft>
                <a:spcPts val="0"/>
              </a:spcAft>
              <a:buFont typeface="Arial" pitchFamily="34" charset="0"/>
              <a:buChar char="•"/>
              <a:defRPr/>
            </a:pPr>
            <a:r>
              <a:rPr lang="en-US" dirty="0" smtClean="0"/>
              <a:t>Infrastructure Needs:  WI has less than 5 public balers capable of handling loose film plastic (horizontal, floor-mounted balers).    Private waste sector has shown no interest.  If recyclers cannot provide mobile baling services and if local sponsors do not want to invest in baling, significant recycling will not occur in WI.  </a:t>
            </a:r>
          </a:p>
          <a:p>
            <a:pPr fontAlgn="auto">
              <a:spcAft>
                <a:spcPts val="0"/>
              </a:spcAft>
              <a:buFont typeface="Arial" pitchFamily="34" charset="0"/>
              <a:buChar char="•"/>
              <a:defRPr/>
            </a:pPr>
            <a:r>
              <a:rPr lang="en-US" dirty="0" smtClean="0"/>
              <a:t>Networking and Local Partnering:  To create sustainable film collection networks, significant coordination is needed with generators, local   &gt;  </a:t>
            </a:r>
            <a:endParaRPr lang="en-US" dirty="0"/>
          </a:p>
        </p:txBody>
      </p:sp>
      <p:sp>
        <p:nvSpPr>
          <p:cNvPr id="4" name="Slide Number Placeholder 3"/>
          <p:cNvSpPr>
            <a:spLocks noGrp="1"/>
          </p:cNvSpPr>
          <p:nvPr>
            <p:ph type="sldNum" sz="quarter" idx="12"/>
          </p:nvPr>
        </p:nvSpPr>
        <p:spPr/>
        <p:txBody>
          <a:bodyPr/>
          <a:lstStyle/>
          <a:p>
            <a:pPr>
              <a:defRPr/>
            </a:pPr>
            <a:fld id="{F4BF7B17-D8C3-4F88-9BC8-E11E046D006A}"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Spent Film Plastic Remains  Challenging for Recycling  </a:t>
            </a:r>
            <a:endParaRPr lang="en-US" b="1" dirty="0"/>
          </a:p>
        </p:txBody>
      </p:sp>
      <p:sp>
        <p:nvSpPr>
          <p:cNvPr id="16386" name="Content Placeholder 2"/>
          <p:cNvSpPr>
            <a:spLocks noGrp="1"/>
          </p:cNvSpPr>
          <p:nvPr>
            <p:ph idx="1"/>
          </p:nvPr>
        </p:nvSpPr>
        <p:spPr>
          <a:xfrm>
            <a:off x="457200" y="1600200"/>
            <a:ext cx="8229600" cy="5029200"/>
          </a:xfrm>
        </p:spPr>
        <p:txBody>
          <a:bodyPr/>
          <a:lstStyle/>
          <a:p>
            <a:r>
              <a:rPr lang="en-US" smtClean="0"/>
              <a:t>Being light and spongy (high memory) , significant densification (baling)  is required for economical transport.</a:t>
            </a:r>
          </a:p>
          <a:p>
            <a:r>
              <a:rPr lang="en-US" smtClean="0"/>
              <a:t>Often dirty, especially ag, horticultural, and construction films, washing is needed to maintain market value. </a:t>
            </a:r>
          </a:p>
          <a:p>
            <a:r>
              <a:rPr lang="en-US" smtClean="0"/>
              <a:t>Poses operational problems in MRFs  and sorting facilities without discrete handling.</a:t>
            </a:r>
          </a:p>
        </p:txBody>
      </p:sp>
      <p:sp>
        <p:nvSpPr>
          <p:cNvPr id="4" name="Slide Number Placeholder 3"/>
          <p:cNvSpPr>
            <a:spLocks noGrp="1"/>
          </p:cNvSpPr>
          <p:nvPr>
            <p:ph type="sldNum" sz="quarter" idx="12"/>
          </p:nvPr>
        </p:nvSpPr>
        <p:spPr/>
        <p:txBody>
          <a:bodyPr/>
          <a:lstStyle/>
          <a:p>
            <a:pPr>
              <a:defRPr/>
            </a:pPr>
            <a:fld id="{8C87A0D2-25F9-4F53-8D7B-E8B012CED11D}"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74638"/>
            <a:ext cx="8229600" cy="792162"/>
          </a:xfrm>
        </p:spPr>
        <p:txBody>
          <a:bodyPr/>
          <a:lstStyle/>
          <a:p>
            <a:r>
              <a:rPr lang="en-US" sz="4000" b="1" smtClean="0"/>
              <a:t>Issues (cont’d)</a:t>
            </a:r>
          </a:p>
        </p:txBody>
      </p:sp>
      <p:sp>
        <p:nvSpPr>
          <p:cNvPr id="3" name="Content Placeholder 2"/>
          <p:cNvSpPr>
            <a:spLocks noGrp="1"/>
          </p:cNvSpPr>
          <p:nvPr>
            <p:ph idx="1"/>
          </p:nvPr>
        </p:nvSpPr>
        <p:spPr>
          <a:xfrm>
            <a:off x="457200" y="1219200"/>
            <a:ext cx="8229600" cy="4906963"/>
          </a:xfrm>
        </p:spPr>
        <p:txBody>
          <a:bodyPr rtlCol="0">
            <a:normAutofit lnSpcReduction="10000"/>
          </a:bodyPr>
          <a:lstStyle/>
          <a:p>
            <a:pPr fontAlgn="auto">
              <a:spcAft>
                <a:spcPts val="0"/>
              </a:spcAft>
              <a:buFont typeface="Arial" pitchFamily="34" charset="0"/>
              <a:buChar char="•"/>
              <a:defRPr/>
            </a:pPr>
            <a:r>
              <a:rPr lang="en-US" dirty="0" smtClean="0"/>
              <a:t>governments, and professional organizations such as UWEX and DNR to provide information on logistics, film quality concerns, on-farm education, etc.   </a:t>
            </a:r>
          </a:p>
          <a:p>
            <a:pPr fontAlgn="auto">
              <a:spcAft>
                <a:spcPts val="0"/>
              </a:spcAft>
              <a:buFont typeface="Arial" pitchFamily="34" charset="0"/>
              <a:buChar char="•"/>
              <a:defRPr/>
            </a:pPr>
            <a:r>
              <a:rPr lang="en-US" dirty="0" smtClean="0"/>
              <a:t>Demonstration Grants and Technical Assistance:   No one collection system will work everywhere.  Providing $ for innovative, multi-governmental collection schemes, perhaps through Recycling Fund, could prove very helpful.      </a:t>
            </a:r>
            <a:endParaRPr lang="en-US" dirty="0"/>
          </a:p>
        </p:txBody>
      </p:sp>
      <p:sp>
        <p:nvSpPr>
          <p:cNvPr id="4" name="Slide Number Placeholder 3"/>
          <p:cNvSpPr>
            <a:spLocks noGrp="1"/>
          </p:cNvSpPr>
          <p:nvPr>
            <p:ph type="sldNum" sz="quarter" idx="12"/>
          </p:nvPr>
        </p:nvSpPr>
        <p:spPr/>
        <p:txBody>
          <a:bodyPr/>
          <a:lstStyle/>
          <a:p>
            <a:pPr>
              <a:defRPr/>
            </a:pPr>
            <a:fld id="{E25B486F-97BA-44FB-861A-CEF376D0942E}"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792162"/>
          </a:xfrm>
        </p:spPr>
        <p:txBody>
          <a:bodyPr/>
          <a:lstStyle/>
          <a:p>
            <a:r>
              <a:rPr lang="en-US" sz="4000" b="1" smtClean="0"/>
              <a:t>Issues (cont’d)</a:t>
            </a:r>
          </a:p>
        </p:txBody>
      </p:sp>
      <p:sp>
        <p:nvSpPr>
          <p:cNvPr id="35842" name="Content Placeholder 2"/>
          <p:cNvSpPr>
            <a:spLocks noGrp="1"/>
          </p:cNvSpPr>
          <p:nvPr>
            <p:ph idx="1"/>
          </p:nvPr>
        </p:nvSpPr>
        <p:spPr>
          <a:xfrm>
            <a:off x="457200" y="1066800"/>
            <a:ext cx="8229600" cy="5105400"/>
          </a:xfrm>
        </p:spPr>
        <p:txBody>
          <a:bodyPr/>
          <a:lstStyle/>
          <a:p>
            <a:r>
              <a:rPr lang="en-US" smtClean="0"/>
              <a:t>Product Stewardship Needs:  Film mfgs. have shown no interest in assisting recycling.  Narrow margins and virgin material use are the primary excuses.  While WI baggers and retailers have shown some interest, without greater incentives or mandates, this situation may not change.  The potential value of a landfill film ban should be explored.   </a:t>
            </a:r>
          </a:p>
          <a:p>
            <a:r>
              <a:rPr lang="en-US" smtClean="0"/>
              <a:t>Market Development Incentives:  While films have good re-use potential, to maintain  &gt;     </a:t>
            </a:r>
          </a:p>
        </p:txBody>
      </p:sp>
      <p:sp>
        <p:nvSpPr>
          <p:cNvPr id="4" name="Slide Number Placeholder 3"/>
          <p:cNvSpPr>
            <a:spLocks noGrp="1"/>
          </p:cNvSpPr>
          <p:nvPr>
            <p:ph type="sldNum" sz="quarter" idx="12"/>
          </p:nvPr>
        </p:nvSpPr>
        <p:spPr/>
        <p:txBody>
          <a:bodyPr/>
          <a:lstStyle/>
          <a:p>
            <a:pPr>
              <a:defRPr/>
            </a:pPr>
            <a:fld id="{1EF892F3-9440-43FC-93EE-D0346BADC5C1}"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sz="4000" b="1" dirty="0" smtClean="0"/>
              <a:t>Issues (cont’d)</a:t>
            </a:r>
            <a:endParaRPr lang="en-US" sz="4000" b="1" dirty="0"/>
          </a:p>
        </p:txBody>
      </p:sp>
      <p:sp>
        <p:nvSpPr>
          <p:cNvPr id="36866" name="Content Placeholder 2"/>
          <p:cNvSpPr>
            <a:spLocks noGrp="1"/>
          </p:cNvSpPr>
          <p:nvPr>
            <p:ph idx="1"/>
          </p:nvPr>
        </p:nvSpPr>
        <p:spPr>
          <a:xfrm>
            <a:off x="457200" y="1066800"/>
            <a:ext cx="8229600" cy="5486400"/>
          </a:xfrm>
        </p:spPr>
        <p:txBody>
          <a:bodyPr/>
          <a:lstStyle/>
          <a:p>
            <a:r>
              <a:rPr lang="en-US" smtClean="0"/>
              <a:t>markets and encourage sustained product purchase,  improved recycled content labeling,  green purchasing strategies, and consumer education/awareness should be explored. </a:t>
            </a:r>
          </a:p>
          <a:p>
            <a:r>
              <a:rPr lang="en-US" smtClean="0"/>
              <a:t> New Technologies and Regulatory  Review:  If a new technology like plastics-to-fuel is to consider WI, it will be important that our current regulatory system is ready so non-essential delays and costs can be avoided.  </a:t>
            </a:r>
          </a:p>
        </p:txBody>
      </p:sp>
      <p:sp>
        <p:nvSpPr>
          <p:cNvPr id="4" name="Slide Number Placeholder 3"/>
          <p:cNvSpPr>
            <a:spLocks noGrp="1"/>
          </p:cNvSpPr>
          <p:nvPr>
            <p:ph type="sldNum" sz="quarter" idx="12"/>
          </p:nvPr>
        </p:nvSpPr>
        <p:spPr/>
        <p:txBody>
          <a:bodyPr/>
          <a:lstStyle/>
          <a:p>
            <a:pPr>
              <a:defRPr/>
            </a:pPr>
            <a:fld id="{7E3520DB-3267-4AEE-993D-FCB4D29F773B}"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304800" y="301625"/>
            <a:ext cx="8610600" cy="7048500"/>
          </a:xfrm>
          <a:prstGeom prst="rect">
            <a:avLst/>
          </a:prstGeom>
          <a:noFill/>
          <a:ln w="9525">
            <a:noFill/>
            <a:miter lim="800000"/>
            <a:headEnd/>
            <a:tailEnd/>
          </a:ln>
        </p:spPr>
        <p:txBody>
          <a:bodyPr>
            <a:spAutoFit/>
          </a:bodyPr>
          <a:lstStyle/>
          <a:p>
            <a:r>
              <a:rPr lang="en-US" sz="3200">
                <a:latin typeface="Calibri" pitchFamily="34" charset="0"/>
              </a:rPr>
              <a:t>Wisconsin is in a unique position to take advantage of its film volumes, recycling traditions, public recycling infrastructure, and market position to move better solutions.   </a:t>
            </a:r>
          </a:p>
          <a:p>
            <a:r>
              <a:rPr lang="en-US" sz="3200">
                <a:latin typeface="Calibri" pitchFamily="34" charset="0"/>
              </a:rPr>
              <a:t>This potential is seen by Wood Residuals Solutions, Montello, WI who is using films as a binder and to increase the BTU value of wood pellets for industrial boilers. </a:t>
            </a:r>
            <a:r>
              <a:rPr lang="en-US" sz="2800">
                <a:latin typeface="Calibri" pitchFamily="34" charset="0"/>
              </a:rPr>
              <a:t>   </a:t>
            </a:r>
          </a:p>
          <a:p>
            <a:endParaRPr lang="en-US" sz="2800">
              <a:latin typeface="Calibri" pitchFamily="34" charset="0"/>
            </a:endParaRPr>
          </a:p>
          <a:p>
            <a:endParaRPr lang="en-US" sz="2800">
              <a:latin typeface="Calibri" pitchFamily="34" charset="0"/>
            </a:endParaRPr>
          </a:p>
          <a:p>
            <a:endParaRPr lang="en-US" sz="2800">
              <a:latin typeface="Calibri" pitchFamily="34" charset="0"/>
            </a:endParaRPr>
          </a:p>
          <a:p>
            <a:endParaRPr lang="en-US" sz="2800">
              <a:latin typeface="Calibri" pitchFamily="34" charset="0"/>
            </a:endParaRPr>
          </a:p>
          <a:p>
            <a:endParaRPr lang="en-US" sz="2800">
              <a:latin typeface="Calibri" pitchFamily="34" charset="0"/>
            </a:endParaRPr>
          </a:p>
          <a:p>
            <a:endParaRPr lang="en-US" sz="2800">
              <a:latin typeface="Calibri" pitchFamily="34" charset="0"/>
            </a:endParaRPr>
          </a:p>
          <a:p>
            <a:r>
              <a:rPr lang="en-US" sz="2800">
                <a:latin typeface="Calibri" pitchFamily="34" charset="0"/>
              </a:rPr>
              <a:t>    </a:t>
            </a:r>
          </a:p>
        </p:txBody>
      </p:sp>
      <p:pic>
        <p:nvPicPr>
          <p:cNvPr id="37890" name="Picture 2"/>
          <p:cNvPicPr>
            <a:picLocks noChangeAspect="1" noChangeArrowheads="1"/>
          </p:cNvPicPr>
          <p:nvPr/>
        </p:nvPicPr>
        <p:blipFill>
          <a:blip r:embed="rId2"/>
          <a:srcRect/>
          <a:stretch>
            <a:fillRect/>
          </a:stretch>
        </p:blipFill>
        <p:spPr bwMode="auto">
          <a:xfrm>
            <a:off x="5105400" y="4267200"/>
            <a:ext cx="3124200" cy="2286000"/>
          </a:xfrm>
          <a:prstGeom prst="rect">
            <a:avLst/>
          </a:prstGeom>
          <a:noFill/>
          <a:ln w="9525">
            <a:noFill/>
            <a:miter lim="800000"/>
            <a:headEnd/>
            <a:tailEnd/>
          </a:ln>
        </p:spPr>
      </p:pic>
      <p:pic>
        <p:nvPicPr>
          <p:cNvPr id="37891" name="Picture 3"/>
          <p:cNvPicPr>
            <a:picLocks noChangeAspect="1" noChangeArrowheads="1"/>
          </p:cNvPicPr>
          <p:nvPr/>
        </p:nvPicPr>
        <p:blipFill>
          <a:blip r:embed="rId3"/>
          <a:srcRect/>
          <a:stretch>
            <a:fillRect/>
          </a:stretch>
        </p:blipFill>
        <p:spPr bwMode="auto">
          <a:xfrm>
            <a:off x="685800" y="4267200"/>
            <a:ext cx="3429000" cy="2286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084AE42-3280-426C-B802-7A1C9EB525CA}"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57200" y="304800"/>
            <a:ext cx="8229600" cy="6494463"/>
          </a:xfrm>
          <a:prstGeom prst="rect">
            <a:avLst/>
          </a:prstGeom>
          <a:noFill/>
          <a:ln w="9525">
            <a:noFill/>
            <a:miter lim="800000"/>
            <a:headEnd/>
            <a:tailEnd/>
          </a:ln>
        </p:spPr>
        <p:txBody>
          <a:bodyPr>
            <a:spAutoFit/>
          </a:bodyPr>
          <a:lstStyle/>
          <a:p>
            <a:pPr algn="ctr"/>
            <a:r>
              <a:rPr lang="en-US" sz="3200">
                <a:latin typeface="Calibri" pitchFamily="34" charset="0"/>
              </a:rPr>
              <a:t>The future seems at hand and now it needs some enhancing and focusing to reach its full potential . . . a perfect job for the Single-Use Plastics Committee.   Thank You. </a:t>
            </a:r>
          </a:p>
          <a:p>
            <a:endParaRPr lang="en-US" sz="2400">
              <a:latin typeface="Calibri" pitchFamily="34" charset="0"/>
            </a:endParaRPr>
          </a:p>
          <a:p>
            <a:r>
              <a:rPr lang="en-US" sz="2400">
                <a:latin typeface="Calibri" pitchFamily="34" charset="0"/>
              </a:rPr>
              <a:t>Contact Information:</a:t>
            </a:r>
          </a:p>
          <a:p>
            <a:r>
              <a:rPr lang="en-US" sz="2400">
                <a:latin typeface="Calibri" pitchFamily="34" charset="0"/>
              </a:rPr>
              <a:t>Roger Springman, Network Development Director</a:t>
            </a:r>
          </a:p>
          <a:p>
            <a:r>
              <a:rPr lang="en-US" sz="2400">
                <a:latin typeface="Calibri" pitchFamily="34" charset="0"/>
              </a:rPr>
              <a:t>Genesis Poly Recycling</a:t>
            </a:r>
          </a:p>
          <a:p>
            <a:r>
              <a:rPr lang="en-US" sz="2400">
                <a:latin typeface="Calibri" pitchFamily="34" charset="0"/>
              </a:rPr>
              <a:t>608-617-1027 (c)</a:t>
            </a:r>
          </a:p>
          <a:p>
            <a:r>
              <a:rPr lang="en-US" sz="2400">
                <a:latin typeface="Calibri" pitchFamily="34" charset="0"/>
              </a:rPr>
              <a:t>608-429-3403 (h and w)</a:t>
            </a:r>
          </a:p>
          <a:p>
            <a:endParaRPr lang="en-US" sz="2400">
              <a:latin typeface="Calibri" pitchFamily="34" charset="0"/>
            </a:endParaRPr>
          </a:p>
          <a:p>
            <a:r>
              <a:rPr lang="en-US" sz="2400">
                <a:latin typeface="Calibri" pitchFamily="34" charset="0"/>
              </a:rPr>
              <a:t>Several slides in this presentation were provided through Dr. Lois Levitan, Environmental Risk Analysis Program, Cornell University.</a:t>
            </a:r>
          </a:p>
          <a:p>
            <a:r>
              <a:rPr lang="en-US" sz="2400">
                <a:latin typeface="Calibri" pitchFamily="34" charset="0"/>
              </a:rPr>
              <a:t>A number of her reports and presentations can be found at   </a:t>
            </a:r>
            <a:r>
              <a:rPr lang="en-US" sz="2400">
                <a:latin typeface="Calibri" pitchFamily="34" charset="0"/>
                <a:hlinkClick r:id="rId2"/>
              </a:rPr>
              <a:t>http://environmentalrisk.cornell.edu</a:t>
            </a:r>
            <a:r>
              <a:rPr lang="en-US" sz="2400">
                <a:latin typeface="Calibri" pitchFamily="34" charset="0"/>
              </a:rPr>
              <a:t>   </a:t>
            </a:r>
          </a:p>
          <a:p>
            <a:endParaRPr lang="en-US" sz="2400">
              <a:latin typeface="Calibri" pitchFamily="34" charset="0"/>
            </a:endParaRPr>
          </a:p>
        </p:txBody>
      </p:sp>
      <p:sp>
        <p:nvSpPr>
          <p:cNvPr id="3" name="Slide Number Placeholder 2"/>
          <p:cNvSpPr>
            <a:spLocks noGrp="1"/>
          </p:cNvSpPr>
          <p:nvPr>
            <p:ph type="sldNum" sz="quarter" idx="12"/>
          </p:nvPr>
        </p:nvSpPr>
        <p:spPr/>
        <p:txBody>
          <a:bodyPr/>
          <a:lstStyle/>
          <a:p>
            <a:pPr>
              <a:defRPr/>
            </a:pPr>
            <a:fld id="{4C697A8F-B2AB-4EB6-B935-73A913591B84}" type="slidenum">
              <a:rPr lang="en-US"/>
              <a:pPr>
                <a:defRPr/>
              </a:pPr>
              <a:t>24</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762000"/>
            <a:ext cx="8077200" cy="5562600"/>
          </a:xfrm>
        </p:spPr>
        <p:txBody>
          <a:bodyPr/>
          <a:lstStyle/>
          <a:p>
            <a:r>
              <a:rPr lang="en-US" smtClean="0"/>
              <a:t>Often limitations for direct re-use or sales after shredding and cleaning. Processing into pellets maximizes market value and re-use potential. </a:t>
            </a:r>
          </a:p>
          <a:p>
            <a:r>
              <a:rPr lang="en-US" smtClean="0"/>
              <a:t>Film recycling requires significant volumes for profit maximization. Significant investments in collection networks, infrastructure, and trucking are usually required.  Truck loads in excess of 25,000 to 30,000 lbs. sought.         </a:t>
            </a:r>
          </a:p>
          <a:p>
            <a:endParaRPr lang="en-US" smtClean="0"/>
          </a:p>
        </p:txBody>
      </p:sp>
      <p:sp>
        <p:nvSpPr>
          <p:cNvPr id="2" name="Slide Number Placeholder 1"/>
          <p:cNvSpPr>
            <a:spLocks noGrp="1"/>
          </p:cNvSpPr>
          <p:nvPr>
            <p:ph type="sldNum" sz="quarter" idx="12"/>
          </p:nvPr>
        </p:nvSpPr>
        <p:spPr/>
        <p:txBody>
          <a:bodyPr/>
          <a:lstStyle/>
          <a:p>
            <a:pPr>
              <a:defRPr/>
            </a:pPr>
            <a:fld id="{C17B2613-DCC4-4C5B-960C-8113832B06AF}"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a:xfrm>
            <a:off x="457200" y="0"/>
            <a:ext cx="8229600" cy="1143000"/>
          </a:xfrm>
        </p:spPr>
        <p:txBody>
          <a:bodyPr/>
          <a:lstStyle/>
          <a:p>
            <a:r>
              <a:rPr lang="en-US" sz="4000" b="1" smtClean="0"/>
              <a:t>Common Film Plastic Uses: </a:t>
            </a:r>
          </a:p>
        </p:txBody>
      </p:sp>
      <p:sp>
        <p:nvSpPr>
          <p:cNvPr id="18434" name="Content Placeholder 4"/>
          <p:cNvSpPr>
            <a:spLocks noGrp="1"/>
          </p:cNvSpPr>
          <p:nvPr>
            <p:ph idx="1"/>
          </p:nvPr>
        </p:nvSpPr>
        <p:spPr>
          <a:xfrm>
            <a:off x="457200" y="1143000"/>
            <a:ext cx="8229600" cy="4983163"/>
          </a:xfrm>
        </p:spPr>
        <p:txBody>
          <a:bodyPr/>
          <a:lstStyle/>
          <a:p>
            <a:r>
              <a:rPr lang="en-US" smtClean="0"/>
              <a:t>Agricultural:   Bunker covers, silo bags, hay wraps, polypipe, grain covers,  </a:t>
            </a:r>
          </a:p>
          <a:p>
            <a:r>
              <a:rPr lang="en-US" smtClean="0"/>
              <a:t>Horticultural : Hoop houses, mulch, </a:t>
            </a:r>
          </a:p>
          <a:p>
            <a:r>
              <a:rPr lang="en-US" smtClean="0"/>
              <a:t>Construction:  Worksite enclosures, mobile home wrap, concrete curing</a:t>
            </a:r>
          </a:p>
          <a:p>
            <a:r>
              <a:rPr lang="en-US" smtClean="0"/>
              <a:t>Marine:  Boat wrap </a:t>
            </a:r>
          </a:p>
          <a:p>
            <a:r>
              <a:rPr lang="en-US" smtClean="0"/>
              <a:t>Packaging:   Product (pallet) wraps, container liners, equipment wraps, grocery bags</a:t>
            </a:r>
          </a:p>
          <a:p>
            <a:r>
              <a:rPr lang="en-US" smtClean="0"/>
              <a:t>Structures: Golf domes, portable garages, cattle housing.   **Generally not single-use.     </a:t>
            </a:r>
          </a:p>
        </p:txBody>
      </p:sp>
      <p:sp>
        <p:nvSpPr>
          <p:cNvPr id="2" name="Slide Number Placeholder 1"/>
          <p:cNvSpPr>
            <a:spLocks noGrp="1"/>
          </p:cNvSpPr>
          <p:nvPr>
            <p:ph type="sldNum" sz="quarter" idx="12"/>
          </p:nvPr>
        </p:nvSpPr>
        <p:spPr/>
        <p:txBody>
          <a:bodyPr/>
          <a:lstStyle/>
          <a:p>
            <a:pPr>
              <a:defRPr/>
            </a:pPr>
            <a:fld id="{F8752D5B-D075-439C-803B-FFCC317AF15C}"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8229600" cy="715962"/>
          </a:xfrm>
        </p:spPr>
        <p:txBody>
          <a:bodyPr/>
          <a:lstStyle/>
          <a:p>
            <a:r>
              <a:rPr lang="en-US" sz="4000" b="1" smtClean="0"/>
              <a:t>Film Use Background </a:t>
            </a:r>
          </a:p>
        </p:txBody>
      </p:sp>
      <p:sp>
        <p:nvSpPr>
          <p:cNvPr id="3" name="Content Placeholder 2"/>
          <p:cNvSpPr>
            <a:spLocks noGrp="1"/>
          </p:cNvSpPr>
          <p:nvPr>
            <p:ph idx="1"/>
          </p:nvPr>
        </p:nvSpPr>
        <p:spPr>
          <a:xfrm>
            <a:off x="457200" y="1143000"/>
            <a:ext cx="8229600" cy="5334000"/>
          </a:xfrm>
        </p:spPr>
        <p:txBody>
          <a:bodyPr rtlCol="0">
            <a:normAutofit fontScale="92500"/>
          </a:bodyPr>
          <a:lstStyle/>
          <a:p>
            <a:pPr fontAlgn="auto">
              <a:spcAft>
                <a:spcPts val="0"/>
              </a:spcAft>
              <a:buFont typeface="Arial" pitchFamily="34" charset="0"/>
              <a:buChar char="•"/>
              <a:defRPr/>
            </a:pPr>
            <a:r>
              <a:rPr lang="en-US" sz="3500" dirty="0" smtClean="0"/>
              <a:t>Common Resin types:  LDPE, LLDPE, HDPE, PVC, PP, EVA.   </a:t>
            </a:r>
          </a:p>
          <a:p>
            <a:pPr fontAlgn="auto">
              <a:spcAft>
                <a:spcPts val="0"/>
              </a:spcAft>
              <a:buFont typeface="Arial" pitchFamily="34" charset="0"/>
              <a:buChar char="•"/>
              <a:defRPr/>
            </a:pPr>
            <a:r>
              <a:rPr lang="en-US" sz="3500" dirty="0" smtClean="0"/>
              <a:t>Mill thicknesses from &lt;1 for grocery bags/liners up to 12 for boat wraps and silo bags and up to 20 for reinforced grain covers.  </a:t>
            </a:r>
          </a:p>
          <a:p>
            <a:pPr fontAlgn="auto">
              <a:spcAft>
                <a:spcPts val="0"/>
              </a:spcAft>
              <a:buFont typeface="Arial" pitchFamily="34" charset="0"/>
              <a:buChar char="•"/>
              <a:defRPr/>
            </a:pPr>
            <a:r>
              <a:rPr lang="en-US" sz="3500" dirty="0" smtClean="0"/>
              <a:t>Produced in grocery bag sizes up to many hundreds of feet long/wide for agriculture, construction, and structures.    </a:t>
            </a:r>
          </a:p>
          <a:p>
            <a:pPr fontAlgn="auto">
              <a:spcAft>
                <a:spcPts val="0"/>
              </a:spcAft>
              <a:buFont typeface="Arial" pitchFamily="34" charset="0"/>
              <a:buChar char="•"/>
              <a:defRPr/>
            </a:pPr>
            <a:r>
              <a:rPr lang="en-US" sz="3500" dirty="0" smtClean="0"/>
              <a:t>No studies on annual WI use, but likely exceeds 40 million lbs. per year</a:t>
            </a:r>
            <a:endParaRPr lang="en-US" sz="3500" dirty="0"/>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B4AEB977-94B3-4AAA-996B-B462E3850763}"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Genesis Poly Recycling, Mankato, MN</a:t>
            </a:r>
            <a:endParaRPr lang="en-US" b="1" dirty="0"/>
          </a:p>
        </p:txBody>
      </p:sp>
      <p:sp>
        <p:nvSpPr>
          <p:cNvPr id="20482" name="Content Placeholder 2"/>
          <p:cNvSpPr>
            <a:spLocks noGrp="1"/>
          </p:cNvSpPr>
          <p:nvPr>
            <p:ph idx="1"/>
          </p:nvPr>
        </p:nvSpPr>
        <p:spPr/>
        <p:txBody>
          <a:bodyPr/>
          <a:lstStyle/>
          <a:p>
            <a:r>
              <a:rPr lang="en-US" smtClean="0"/>
              <a:t>Accepts both rigid plastics like nursery pots, trays, pesticide containers, and pallets along with agricultural and horticultural film plastics and shrink wraps.</a:t>
            </a:r>
          </a:p>
          <a:p>
            <a:r>
              <a:rPr lang="en-US" smtClean="0"/>
              <a:t>Works with HDPE, LDPE, LLDPE, PP, and PS.  </a:t>
            </a:r>
          </a:p>
          <a:p>
            <a:r>
              <a:rPr lang="en-US" smtClean="0"/>
              <a:t>Remainder of slide program will concentrate on agricultural and horticultural film plastics.    </a:t>
            </a:r>
          </a:p>
        </p:txBody>
      </p:sp>
      <p:sp>
        <p:nvSpPr>
          <p:cNvPr id="4" name="Slide Number Placeholder 3"/>
          <p:cNvSpPr>
            <a:spLocks noGrp="1"/>
          </p:cNvSpPr>
          <p:nvPr>
            <p:ph type="sldNum" sz="quarter" idx="12"/>
          </p:nvPr>
        </p:nvSpPr>
        <p:spPr/>
        <p:txBody>
          <a:bodyPr/>
          <a:lstStyle/>
          <a:p>
            <a:pPr>
              <a:defRPr/>
            </a:pPr>
            <a:fld id="{A0AA0CE3-C0DD-414D-972D-9CC34AFB8FB5}"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228600" y="152400"/>
            <a:ext cx="8686800" cy="6553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3011512-3691-460E-A6CC-247E0E4B12D0}"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Ag/Horticultural Film Disposal Overview   </a:t>
            </a:r>
            <a:endParaRPr lang="en-US" b="1" dirty="0"/>
          </a:p>
        </p:txBody>
      </p:sp>
      <p:sp>
        <p:nvSpPr>
          <p:cNvPr id="22530" name="Content Placeholder 2"/>
          <p:cNvSpPr>
            <a:spLocks noGrp="1"/>
          </p:cNvSpPr>
          <p:nvPr>
            <p:ph idx="1"/>
          </p:nvPr>
        </p:nvSpPr>
        <p:spPr>
          <a:xfrm>
            <a:off x="457200" y="1600200"/>
            <a:ext cx="8229600" cy="4953000"/>
          </a:xfrm>
        </p:spPr>
        <p:txBody>
          <a:bodyPr/>
          <a:lstStyle/>
          <a:p>
            <a:r>
              <a:rPr lang="en-US" smtClean="0"/>
              <a:t>Many dairy and livestock farmers along with nursery and greenhouse operators see films as a nuisance waste. </a:t>
            </a:r>
          </a:p>
          <a:p>
            <a:r>
              <a:rPr lang="en-US" smtClean="0"/>
              <a:t>Lacking recycling , most films are landfilled  and some farmers burn them . . even though illegal.   Landfill tipping or tonnage fees provide a baseline cost consideration.    </a:t>
            </a:r>
          </a:p>
          <a:p>
            <a:r>
              <a:rPr lang="en-US" smtClean="0"/>
              <a:t>Until convenient collection networks are created, the above practices will continue.  </a:t>
            </a:r>
          </a:p>
          <a:p>
            <a:endParaRPr lang="en-US" smtClean="0"/>
          </a:p>
        </p:txBody>
      </p:sp>
      <p:sp>
        <p:nvSpPr>
          <p:cNvPr id="4" name="Slide Number Placeholder 3"/>
          <p:cNvSpPr>
            <a:spLocks noGrp="1"/>
          </p:cNvSpPr>
          <p:nvPr>
            <p:ph type="sldNum" sz="quarter" idx="12"/>
          </p:nvPr>
        </p:nvSpPr>
        <p:spPr/>
        <p:txBody>
          <a:bodyPr/>
          <a:lstStyle/>
          <a:p>
            <a:pPr>
              <a:defRPr/>
            </a:pPr>
            <a:fld id="{BA37E7ED-4E86-43F2-B70B-0E3C7481E061}"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smtClean="0"/>
          </a:p>
        </p:txBody>
      </p:sp>
      <p:pic>
        <p:nvPicPr>
          <p:cNvPr id="23554" name="Picture 2"/>
          <p:cNvPicPr>
            <a:picLocks noGrp="1" noChangeAspect="1" noChangeArrowheads="1"/>
          </p:cNvPicPr>
          <p:nvPr>
            <p:ph idx="1"/>
          </p:nvPr>
        </p:nvPicPr>
        <p:blipFill>
          <a:blip r:embed="rId2"/>
          <a:srcRect l="6003" t="4439" r="4807" b="11234"/>
          <a:stretch>
            <a:fillRect/>
          </a:stretch>
        </p:blipFill>
        <p:spPr>
          <a:xfrm>
            <a:off x="0" y="0"/>
            <a:ext cx="9144000" cy="6858000"/>
          </a:xfrm>
          <a:solidFill>
            <a:srgbClr val="FFFFFF"/>
          </a:solidFill>
          <a:ln w="28575">
            <a:solidFill>
              <a:srgbClr val="B04F38"/>
            </a:solidFill>
          </a:ln>
        </p:spPr>
      </p:pic>
      <p:sp>
        <p:nvSpPr>
          <p:cNvPr id="3" name="Slide Number Placeholder 2"/>
          <p:cNvSpPr>
            <a:spLocks noGrp="1"/>
          </p:cNvSpPr>
          <p:nvPr>
            <p:ph type="sldNum" sz="quarter" idx="12"/>
          </p:nvPr>
        </p:nvSpPr>
        <p:spPr/>
        <p:txBody>
          <a:bodyPr/>
          <a:lstStyle/>
          <a:p>
            <a:pPr>
              <a:defRPr/>
            </a:pPr>
            <a:fld id="{B13CBBF0-2276-4628-B779-DA7B4342C1BE}"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1074</Words>
  <Application>Microsoft Office PowerPoint</Application>
  <PresentationFormat>On-screen Show (4:3)</PresentationFormat>
  <Paragraphs>112</Paragraphs>
  <Slides>24</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24</vt:i4>
      </vt:variant>
    </vt:vector>
  </HeadingPairs>
  <TitlesOfParts>
    <vt:vector size="27" baseType="lpstr">
      <vt:lpstr>Calibri</vt:lpstr>
      <vt:lpstr>Arial</vt:lpstr>
      <vt:lpstr>Office Theme</vt:lpstr>
      <vt:lpstr>Recycling Film Plastic in Wisconsin: Ready, Set, ?? </vt:lpstr>
      <vt:lpstr>Spent Film Plastic Remains  Challenging for Recycling  </vt:lpstr>
      <vt:lpstr>Slide 3</vt:lpstr>
      <vt:lpstr>Common Film Plastic Uses: </vt:lpstr>
      <vt:lpstr>Film Use Background </vt:lpstr>
      <vt:lpstr>Genesis Poly Recycling, Mankato, MN</vt:lpstr>
      <vt:lpstr>Slide 7</vt:lpstr>
      <vt:lpstr>Ag/Horticultural Film Disposal Overview   </vt:lpstr>
      <vt:lpstr>Slide 9</vt:lpstr>
      <vt:lpstr>A Look at the WI Setting </vt:lpstr>
      <vt:lpstr>Setting (cont’d)</vt:lpstr>
      <vt:lpstr>Spent Film Practices</vt:lpstr>
      <vt:lpstr>Slide 13</vt:lpstr>
      <vt:lpstr>Film Can Be Re-used or Now Refined into Crude Oil </vt:lpstr>
      <vt:lpstr>Slide 15</vt:lpstr>
      <vt:lpstr>Advanced Pyrolysis and Depolymerization Technologies are Yielding Results      </vt:lpstr>
      <vt:lpstr>Collecting Ag and Horticultural Film Plastics Requires Infrastructure, Coordination, and Networking </vt:lpstr>
      <vt:lpstr>On-site Baling Equipment is Available when Recycling/re-use conditions Improve</vt:lpstr>
      <vt:lpstr>Film Issues of Concern for Single-Use Plastics Committee </vt:lpstr>
      <vt:lpstr>Issues (cont’d)</vt:lpstr>
      <vt:lpstr>Issues (cont’d)</vt:lpstr>
      <vt:lpstr>Issues (cont’d)</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Film Plastic in Wisconsin: Ready, Set, ?? </dc:title>
  <dc:creator>Owner</dc:creator>
  <cp:lastModifiedBy>LTSB</cp:lastModifiedBy>
  <cp:revision>61</cp:revision>
  <cp:lastPrinted>2010-09-03T16:19:47Z</cp:lastPrinted>
  <dcterms:created xsi:type="dcterms:W3CDTF">2010-08-25T01:54:48Z</dcterms:created>
  <dcterms:modified xsi:type="dcterms:W3CDTF">2010-09-09T18:12:35Z</dcterms:modified>
</cp:coreProperties>
</file>