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32890-F560-4B6E-96DD-BB1A11ADA784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498C2-73F9-47CF-AF93-5CA527326E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0D80-28DB-424E-B58C-7401E90A2E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498C2-73F9-47CF-AF93-5CA527326E4E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E1EB56-096C-4C08-B522-E2BCA5DBCDEA}" type="datetimeFigureOut">
              <a:rPr lang="en-US" smtClean="0"/>
              <a:t>12/20/2010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2786D8-0698-4A6D-9038-E88D52E9AA2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8153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b="1" dirty="0" smtClean="0"/>
              <a:t>The Impact of Need-Based </a:t>
            </a:r>
            <a:r>
              <a:rPr lang="en-US" b="1" dirty="0" smtClean="0"/>
              <a:t>Financial Aid O</a:t>
            </a:r>
            <a:r>
              <a:rPr lang="en-US" b="1" dirty="0" smtClean="0"/>
              <a:t>n Low-Income College Students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Sara </a:t>
            </a:r>
            <a:r>
              <a:rPr lang="en-US" dirty="0" err="1" smtClean="0"/>
              <a:t>Goldrick</a:t>
            </a:r>
            <a:r>
              <a:rPr lang="en-US" dirty="0" smtClean="0"/>
              <a:t>-Rab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200" dirty="0" smtClean="0"/>
              <a:t>Presentation </a:t>
            </a:r>
            <a:r>
              <a:rPr lang="en-US" sz="2200" dirty="0" smtClean="0"/>
              <a:t>to the Wisconsin Legislature </a:t>
            </a:r>
            <a:br>
              <a:rPr lang="en-US" sz="2200" dirty="0" smtClean="0"/>
            </a:br>
            <a:r>
              <a:rPr lang="en-US" sz="2200" dirty="0" smtClean="0"/>
              <a:t>Special Committee on </a:t>
            </a:r>
            <a:br>
              <a:rPr lang="en-US" sz="2200" dirty="0" smtClean="0"/>
            </a:br>
            <a:r>
              <a:rPr lang="en-US" sz="2200" dirty="0" smtClean="0"/>
              <a:t>Review of Higher Education Financial Aid Programs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December 21, 2010</a:t>
            </a:r>
          </a:p>
          <a:p>
            <a:pPr algn="ctr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8" descr="wiscaid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5867400"/>
            <a:ext cx="2590800" cy="798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FFWS grant altered work behaviors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5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90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FFWS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Non-recipient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Working during sophomore year?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60.4%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65.0%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# hours/week worked during sophomore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13.43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15.09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% working the</a:t>
                      </a:r>
                      <a:r>
                        <a:rPr lang="en-US" baseline="0" dirty="0" smtClean="0"/>
                        <a:t> graveyard shift (2-8 am)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7.3% 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working during popular class times (8 am- 12 pm)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42.5% 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Right now just 55% of Wisconsin’s Pell Grant recipients complete bachelor’s degrees within 6 years of starting college</a:t>
            </a:r>
          </a:p>
          <a:p>
            <a:pPr lvl="1"/>
            <a:r>
              <a:rPr lang="en-US" dirty="0" smtClean="0"/>
              <a:t>Compared </a:t>
            </a:r>
            <a:r>
              <a:rPr lang="en-US" dirty="0" smtClean="0"/>
              <a:t>to 68% of other </a:t>
            </a:r>
            <a:r>
              <a:rPr lang="en-US" dirty="0" smtClean="0"/>
              <a:t>students</a:t>
            </a:r>
          </a:p>
          <a:p>
            <a:r>
              <a:rPr lang="en-US" dirty="0" smtClean="0"/>
              <a:t>They graduate with about $24,000 in debt</a:t>
            </a:r>
          </a:p>
          <a:p>
            <a:endParaRPr lang="en-US" dirty="0" smtClean="0"/>
          </a:p>
          <a:p>
            <a:r>
              <a:rPr lang="en-US" dirty="0" smtClean="0"/>
              <a:t>It appears that </a:t>
            </a:r>
            <a:r>
              <a:rPr lang="en-US" b="1" i="1" dirty="0" smtClean="0"/>
              <a:t>increasing grant aid</a:t>
            </a:r>
            <a:r>
              <a:rPr lang="en-US" b="1" dirty="0" smtClean="0"/>
              <a:t> </a:t>
            </a:r>
            <a:r>
              <a:rPr lang="en-US" dirty="0" smtClean="0"/>
              <a:t>to Pell Grant recipients enhances their accumulation of credits and grades, smoothing their path to degrees.  It also seems to reduce their debt load.</a:t>
            </a:r>
          </a:p>
          <a:p>
            <a:endParaRPr lang="en-US" dirty="0" smtClean="0"/>
          </a:p>
          <a:p>
            <a:r>
              <a:rPr lang="en-US" dirty="0" smtClean="0"/>
              <a:t>These results are supportive of Wisconsin’s efforts to grow its stock of college-educated labor.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presentation presents </a:t>
            </a:r>
            <a:r>
              <a:rPr lang="en-US" i="1" dirty="0" smtClean="0"/>
              <a:t>preliminary evidence</a:t>
            </a:r>
            <a:r>
              <a:rPr lang="en-US" dirty="0" smtClean="0"/>
              <a:t> from the Wisconsin Financial Aid Study.</a:t>
            </a:r>
          </a:p>
          <a:p>
            <a:r>
              <a:rPr lang="en-US" dirty="0" smtClean="0"/>
              <a:t>For more information, see my August presentation slides.</a:t>
            </a:r>
          </a:p>
          <a:p>
            <a:endParaRPr lang="en-US" dirty="0" smtClean="0"/>
          </a:p>
          <a:p>
            <a:r>
              <a:rPr lang="en-US" dirty="0" smtClean="0"/>
              <a:t>I am drawing on a working paper co-authored with Doug Harris, James Benson, and Robert </a:t>
            </a:r>
            <a:r>
              <a:rPr lang="en-US" dirty="0" err="1" smtClean="0"/>
              <a:t>Kelchen</a:t>
            </a:r>
            <a:r>
              <a:rPr lang="en-US" dirty="0" smtClean="0"/>
              <a:t>, to be released in early spring 2011.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causal effects of social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want to know whether the program </a:t>
            </a:r>
            <a:r>
              <a:rPr lang="en-US" i="1" dirty="0" smtClean="0"/>
              <a:t>caused</a:t>
            </a:r>
            <a:r>
              <a:rPr lang="en-US" dirty="0" smtClean="0"/>
              <a:t> the effect: e.g. can the outcome be attributed to the program?</a:t>
            </a:r>
          </a:p>
          <a:p>
            <a:r>
              <a:rPr lang="en-US" dirty="0" smtClean="0"/>
              <a:t>It is often difficult to establish causation</a:t>
            </a:r>
          </a:p>
          <a:p>
            <a:pPr lvl="1"/>
            <a:r>
              <a:rPr lang="en-US" dirty="0" smtClean="0"/>
              <a:t>Factors that contribute to take-up also affect outcomes</a:t>
            </a:r>
          </a:p>
          <a:p>
            <a:pPr lvl="1"/>
            <a:r>
              <a:rPr lang="en-US" dirty="0" smtClean="0"/>
              <a:t>We only observe people either participating in a program or not participating – we do not observe them doing both</a:t>
            </a:r>
          </a:p>
          <a:p>
            <a:pPr lvl="1"/>
            <a:r>
              <a:rPr lang="en-US" b="1" dirty="0" smtClean="0"/>
              <a:t>Program impact</a:t>
            </a:r>
            <a:r>
              <a:rPr lang="en-US" dirty="0" smtClean="0"/>
              <a:t>= difference in outcomes when a person participates vs. when they do not </a:t>
            </a:r>
            <a:r>
              <a:rPr lang="en-US" dirty="0" smtClean="0"/>
              <a:t>participate</a:t>
            </a:r>
          </a:p>
          <a:p>
            <a:r>
              <a:rPr lang="en-US" dirty="0" smtClean="0"/>
              <a:t>It is particularly hard to identify effects of financial aid</a:t>
            </a:r>
          </a:p>
          <a:p>
            <a:pPr lvl="1"/>
            <a:r>
              <a:rPr lang="en-US" dirty="0" smtClean="0"/>
              <a:t>Distributed based on need – and need is associated with educational outcomes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random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a program is allocated this way, the only difference between recipients and non-recipients is </a:t>
            </a:r>
            <a:r>
              <a:rPr lang="en-US" i="1" dirty="0" smtClean="0"/>
              <a:t>chance</a:t>
            </a:r>
          </a:p>
          <a:p>
            <a:r>
              <a:rPr lang="en-US" dirty="0" smtClean="0"/>
              <a:t>Differences in outcomes between groups can be correctly attributed to the program itself</a:t>
            </a:r>
          </a:p>
          <a:p>
            <a:endParaRPr lang="en-US" dirty="0" smtClean="0"/>
          </a:p>
          <a:p>
            <a:r>
              <a:rPr lang="en-US" dirty="0" smtClean="0"/>
              <a:t>To understand the impact of aid, we examine the outcomes of students eligible for a program using random assignment to select its recipients: the Fund for Wisconsin Scholars (FFWS)</a:t>
            </a:r>
          </a:p>
          <a:p>
            <a:pPr lvl="1"/>
            <a:r>
              <a:rPr lang="en-US" dirty="0" smtClean="0"/>
              <a:t>Here, we look at outcomes for the first FFWS cohort,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for Wisconsin Scholars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$3,500 per year financial aid grant</a:t>
            </a:r>
          </a:p>
          <a:p>
            <a:pPr lvl="1"/>
            <a:r>
              <a:rPr lang="en-US" dirty="0" smtClean="0"/>
              <a:t>Renewable up to 5 years; transferrable</a:t>
            </a:r>
          </a:p>
          <a:p>
            <a:pPr lvl="1"/>
            <a:r>
              <a:rPr lang="en-US" dirty="0" smtClean="0"/>
              <a:t>Awarded after</a:t>
            </a:r>
            <a:r>
              <a:rPr lang="en-US" i="1" dirty="0" smtClean="0"/>
              <a:t> </a:t>
            </a:r>
            <a:r>
              <a:rPr lang="en-US" dirty="0" smtClean="0"/>
              <a:t>students start college and have a financial aid package, so this is </a:t>
            </a:r>
            <a:r>
              <a:rPr lang="en-US" i="1" dirty="0" smtClean="0"/>
              <a:t>additional </a:t>
            </a:r>
            <a:r>
              <a:rPr lang="en-US" dirty="0" smtClean="0"/>
              <a:t>aid</a:t>
            </a:r>
          </a:p>
          <a:p>
            <a:r>
              <a:rPr lang="en-US" dirty="0" smtClean="0"/>
              <a:t>Terms of eligibility</a:t>
            </a:r>
          </a:p>
          <a:p>
            <a:pPr lvl="1"/>
            <a:r>
              <a:rPr lang="en-US" dirty="0" smtClean="0"/>
              <a:t>First-time, full-time, Pell grant recipient attending a WI public 2-year or 4-year college or university, graduated from a public high school within 3 years of starting college</a:t>
            </a:r>
          </a:p>
          <a:p>
            <a:r>
              <a:rPr lang="en-US" dirty="0" smtClean="0"/>
              <a:t>Conditions of continued receipt</a:t>
            </a:r>
          </a:p>
          <a:p>
            <a:pPr lvl="1"/>
            <a:r>
              <a:rPr lang="en-US" dirty="0" smtClean="0"/>
              <a:t>Full-time enrollment</a:t>
            </a:r>
          </a:p>
          <a:p>
            <a:pPr lvl="1"/>
            <a:r>
              <a:rPr lang="en-US" dirty="0" smtClean="0"/>
              <a:t>Satisfactory academic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started on a level playing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time the grant was awarded (first semester, freshman year), </a:t>
            </a:r>
            <a:r>
              <a:rPr lang="en-US" dirty="0" err="1" smtClean="0"/>
              <a:t>WiscAid</a:t>
            </a:r>
            <a:r>
              <a:rPr lang="en-US" dirty="0" smtClean="0"/>
              <a:t> students selected </a:t>
            </a:r>
            <a:r>
              <a:rPr lang="en-US" i="1" dirty="0" smtClean="0"/>
              <a:t>at random</a:t>
            </a:r>
            <a:r>
              <a:rPr lang="en-US" dirty="0" smtClean="0"/>
              <a:t> by the FFWS had the same average characteristics as students not selected to receive the grant</a:t>
            </a:r>
          </a:p>
          <a:p>
            <a:pPr lvl="1"/>
            <a:r>
              <a:rPr lang="en-US" dirty="0" smtClean="0"/>
              <a:t>46% first-generation, 97% dependents, average EFC of $1,633,  average parent AGI of $29,963</a:t>
            </a:r>
          </a:p>
          <a:p>
            <a:r>
              <a:rPr lang="en-US" dirty="0" smtClean="0"/>
              <a:t>Their financial aid packages were also the same, on average</a:t>
            </a:r>
          </a:p>
          <a:p>
            <a:pPr lvl="1"/>
            <a:r>
              <a:rPr lang="en-US" dirty="0" smtClean="0"/>
              <a:t>$10,887 in total, 98% receiving WHEG, 73% receiving subsidized Stafford loan, 35% receiving </a:t>
            </a:r>
            <a:r>
              <a:rPr lang="en-US" dirty="0" err="1" smtClean="0"/>
              <a:t>unsub</a:t>
            </a:r>
            <a:r>
              <a:rPr lang="en-US" dirty="0" smtClean="0"/>
              <a:t> loan, 32% receiving work-study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FFWS changed their aid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$3,500 grant resulted in a </a:t>
            </a:r>
            <a:r>
              <a:rPr lang="en-US" i="1" dirty="0" smtClean="0"/>
              <a:t>net increase </a:t>
            </a:r>
            <a:r>
              <a:rPr lang="en-US" dirty="0" smtClean="0"/>
              <a:t>in total aid of about $2,200 during freshmen year</a:t>
            </a:r>
          </a:p>
          <a:p>
            <a:pPr lvl="1"/>
            <a:r>
              <a:rPr lang="en-US" dirty="0" smtClean="0"/>
              <a:t>Recipients were less likely to have subsidized loans, unsubsidized loans, or work-study monies.</a:t>
            </a:r>
          </a:p>
          <a:p>
            <a:pPr lvl="1"/>
            <a:r>
              <a:rPr lang="en-US" dirty="0" smtClean="0"/>
              <a:t>Some students received all or part of the grant as a </a:t>
            </a:r>
            <a:r>
              <a:rPr lang="en-US" dirty="0" smtClean="0"/>
              <a:t>refund</a:t>
            </a:r>
          </a:p>
          <a:p>
            <a:r>
              <a:rPr lang="en-US" dirty="0" smtClean="0"/>
              <a:t>62% of students who received FFWS as freshmen, received it again </a:t>
            </a:r>
            <a:r>
              <a:rPr lang="en-US" smtClean="0"/>
              <a:t>as sophomore</a:t>
            </a:r>
            <a:endParaRPr lang="en-US" dirty="0" smtClean="0"/>
          </a:p>
          <a:p>
            <a:r>
              <a:rPr lang="en-US" dirty="0" smtClean="0"/>
              <a:t>After two years, FFWS recipients carried </a:t>
            </a:r>
            <a:r>
              <a:rPr lang="en-US" u="sng" dirty="0" smtClean="0"/>
              <a:t>$1,865 less federal student loan debt </a:t>
            </a:r>
            <a:r>
              <a:rPr lang="en-US" dirty="0" smtClean="0"/>
              <a:t>than other students.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grant did not have a statistically significant impact on dropout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049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FFWS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Non-recipient</a:t>
                      </a: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dirty="0" smtClean="0"/>
                        <a:t>Left by</a:t>
                      </a:r>
                      <a:r>
                        <a:rPr lang="en-US" baseline="0" dirty="0" smtClean="0"/>
                        <a:t> end of freshman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7.0%</a:t>
                      </a: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dirty="0" smtClean="0"/>
                        <a:t>Did not enroll for sophomore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14.3%</a:t>
                      </a:r>
                      <a:endParaRPr lang="en-US" dirty="0"/>
                    </a:p>
                  </a:txBody>
                  <a:tcPr/>
                </a:tc>
              </a:tr>
              <a:tr h="1104900">
                <a:tc>
                  <a:txBody>
                    <a:bodyPr/>
                    <a:lstStyle/>
                    <a:p>
                      <a:r>
                        <a:rPr lang="en-US" dirty="0" smtClean="0"/>
                        <a:t>Left by end of sophomore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grant had a positive impact on progress towards a bachelor’s degree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021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FFWS recipient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Non-recipient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</a:t>
                      </a:r>
                      <a:r>
                        <a:rPr lang="en-US" baseline="0" dirty="0" smtClean="0"/>
                        <a:t> 60+ credits by end of sophomore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33.6% 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23.8%  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 60 + credits </a:t>
                      </a:r>
                      <a:r>
                        <a:rPr lang="en-US" i="0" u="sng" dirty="0" smtClean="0"/>
                        <a:t>and</a:t>
                      </a:r>
                      <a:r>
                        <a:rPr lang="en-US" i="0" u="none" baseline="0" dirty="0" smtClean="0"/>
                        <a:t> achieved at least a B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22.7%  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14.0%</a:t>
                      </a:r>
                      <a:endParaRPr lang="en-US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US" dirty="0" smtClean="0"/>
                        <a:t>Earned 60+</a:t>
                      </a:r>
                      <a:r>
                        <a:rPr lang="en-US" baseline="0" dirty="0" smtClean="0"/>
                        <a:t> credits </a:t>
                      </a:r>
                      <a:r>
                        <a:rPr lang="en-US" i="0" u="sng" baseline="0" dirty="0" smtClean="0"/>
                        <a:t>and</a:t>
                      </a:r>
                      <a:r>
                        <a:rPr lang="en-US" i="0" u="none" baseline="0" dirty="0" smtClean="0"/>
                        <a:t> achieved at least a B+ 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9.8%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6.0%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59</TotalTime>
  <Words>762</Words>
  <Application>Microsoft Office PowerPoint</Application>
  <PresentationFormat>On-screen Show (4:3)</PresentationFormat>
  <Paragraphs>101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 The Impact of Need-Based Financial Aid On Low-Income College Students  Sara Goldrick-Rab   Presentation to the Wisconsin Legislature  Special Committee on  Review of Higher Education Financial Aid Programs </vt:lpstr>
      <vt:lpstr>Background</vt:lpstr>
      <vt:lpstr>Estimating causal effects of social programs</vt:lpstr>
      <vt:lpstr>The power of random assignment</vt:lpstr>
      <vt:lpstr>Fund for Wisconsin Scholars</vt:lpstr>
      <vt:lpstr>Students started on a level playing field</vt:lpstr>
      <vt:lpstr>The FFWS changed their aid packages</vt:lpstr>
      <vt:lpstr>The grant did not have a statistically significant impact on dropout</vt:lpstr>
      <vt:lpstr>The grant had a positive impact on progress towards a bachelor’s degree</vt:lpstr>
      <vt:lpstr>The FFWS grant altered work behaviors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Need-Based Financial Aid Increase College Completion Rates Among  Low-Income Students?  Sara Goldrick-Rab  Presentation to the Wisconsin Legislature  Special Committee on  Review of Higher Education Financial Aid Programs</dc:title>
  <dc:creator>rab</dc:creator>
  <cp:lastModifiedBy>rab</cp:lastModifiedBy>
  <cp:revision>8</cp:revision>
  <dcterms:created xsi:type="dcterms:W3CDTF">2010-12-20T15:18:26Z</dcterms:created>
  <dcterms:modified xsi:type="dcterms:W3CDTF">2010-12-20T16:18:08Z</dcterms:modified>
</cp:coreProperties>
</file>