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63" r:id="rId4"/>
    <p:sldId id="262" r:id="rId5"/>
    <p:sldId id="261" r:id="rId6"/>
    <p:sldId id="271" r:id="rId7"/>
    <p:sldId id="260" r:id="rId8"/>
    <p:sldId id="258" r:id="rId9"/>
    <p:sldId id="259" r:id="rId10"/>
    <p:sldId id="270" r:id="rId11"/>
    <p:sldId id="274" r:id="rId12"/>
    <p:sldId id="264" r:id="rId13"/>
    <p:sldId id="266" r:id="rId14"/>
    <p:sldId id="267" r:id="rId15"/>
    <p:sldId id="268"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76D0B-A430-4164-858E-6253DB1E5996}" type="datetimeFigureOut">
              <a:rPr lang="en-US" smtClean="0"/>
              <a:pPr/>
              <a:t>10/6/2010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62B85-C7C6-4DC1-94AB-2FCD6DA9B5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FCF894-6098-D24A-866F-0F202C03FC4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299553-B94F-403F-89AC-0DF44742E35B}" type="datetimeFigureOut">
              <a:rPr lang="en-US" smtClean="0"/>
              <a:pPr/>
              <a:t>10/6/2010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40F23C2-17DA-4D31-BF1F-0B135F1848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99553-B94F-403F-89AC-0DF44742E35B}"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99553-B94F-403F-89AC-0DF44742E35B}"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99553-B94F-403F-89AC-0DF44742E35B}"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299553-B94F-403F-89AC-0DF44742E35B}" type="datetimeFigureOut">
              <a:rPr lang="en-US" smtClean="0"/>
              <a:pPr/>
              <a:t>10/6/2010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F23C2-17DA-4D31-BF1F-0B135F1848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299553-B94F-403F-89AC-0DF44742E35B}"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299553-B94F-403F-89AC-0DF44742E35B}" type="datetimeFigureOut">
              <a:rPr lang="en-US" smtClean="0"/>
              <a:pPr/>
              <a:t>10/6/2010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299553-B94F-403F-89AC-0DF44742E35B}" type="datetimeFigureOut">
              <a:rPr lang="en-US" smtClean="0"/>
              <a:pPr/>
              <a:t>10/6/2010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9553-B94F-403F-89AC-0DF44742E35B}" type="datetimeFigureOut">
              <a:rPr lang="en-US" smtClean="0"/>
              <a:pPr/>
              <a:t>10/6/2010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299553-B94F-403F-89AC-0DF44742E35B}"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F23C2-17DA-4D31-BF1F-0B135F184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299553-B94F-403F-89AC-0DF44742E35B}" type="datetimeFigureOut">
              <a:rPr lang="en-US" smtClean="0"/>
              <a:pPr/>
              <a:t>10/6/2010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40F23C2-17DA-4D31-BF1F-0B135F18489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299553-B94F-403F-89AC-0DF44742E35B}" type="datetimeFigureOut">
              <a:rPr lang="en-US" smtClean="0"/>
              <a:pPr/>
              <a:t>10/6/2010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0F23C2-17DA-4D31-BF1F-0B135F18489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gif"/><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mailto:kmjacobson2@wisc.edu" TargetMode="External"/><Relationship Id="rId2" Type="http://schemas.openxmlformats.org/officeDocument/2006/relationships/hyperlink" Target="mailto:eich@wisc.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pPr algn="ctr"/>
            <a:r>
              <a:rPr lang="en-US" dirty="0" smtClean="0"/>
              <a:t>Wisconsin’s Health Professions Loan Assistance Program</a:t>
            </a:r>
            <a:endParaRPr lang="en-US" dirty="0"/>
          </a:p>
        </p:txBody>
      </p:sp>
      <p:sp>
        <p:nvSpPr>
          <p:cNvPr id="3" name="Subtitle 2"/>
          <p:cNvSpPr>
            <a:spLocks noGrp="1"/>
          </p:cNvSpPr>
          <p:nvPr>
            <p:ph type="subTitle" idx="1"/>
          </p:nvPr>
        </p:nvSpPr>
        <p:spPr>
          <a:xfrm>
            <a:off x="1371600" y="3124200"/>
            <a:ext cx="6400800" cy="2971800"/>
          </a:xfrm>
        </p:spPr>
        <p:txBody>
          <a:bodyPr>
            <a:normAutofit/>
          </a:bodyPr>
          <a:lstStyle/>
          <a:p>
            <a:pPr algn="ctr"/>
            <a:r>
              <a:rPr lang="en-US" sz="2000" dirty="0" smtClean="0">
                <a:solidFill>
                  <a:schemeClr val="tx1"/>
                </a:solidFill>
              </a:rPr>
              <a:t>Presentation to </a:t>
            </a:r>
            <a:r>
              <a:rPr lang="en-US" dirty="0" smtClean="0">
                <a:solidFill>
                  <a:schemeClr val="tx1"/>
                </a:solidFill>
              </a:rPr>
              <a:t>the Legislative Council Study Committee Review of Higher Education Financial Aid Programs</a:t>
            </a:r>
          </a:p>
          <a:p>
            <a:pPr algn="ctr"/>
            <a:r>
              <a:rPr lang="en-US" dirty="0" smtClean="0">
                <a:solidFill>
                  <a:schemeClr val="tx1"/>
                </a:solidFill>
              </a:rPr>
              <a:t>October 7, 2010</a:t>
            </a:r>
          </a:p>
          <a:p>
            <a:pPr algn="ctr">
              <a:spcBef>
                <a:spcPts val="3600"/>
              </a:spcBef>
            </a:pPr>
            <a:r>
              <a:rPr lang="en-US" sz="2100" dirty="0" smtClean="0">
                <a:solidFill>
                  <a:schemeClr val="bg1"/>
                </a:solidFill>
              </a:rPr>
              <a:t>John </a:t>
            </a:r>
            <a:r>
              <a:rPr lang="en-US" sz="2100" dirty="0" err="1" smtClean="0">
                <a:solidFill>
                  <a:schemeClr val="bg1"/>
                </a:solidFill>
              </a:rPr>
              <a:t>Eich</a:t>
            </a:r>
            <a:endParaRPr lang="en-US" sz="2100" dirty="0" smtClean="0">
              <a:solidFill>
                <a:schemeClr val="bg1"/>
              </a:solidFill>
            </a:endParaRPr>
          </a:p>
          <a:p>
            <a:pPr algn="ctr"/>
            <a:r>
              <a:rPr lang="en-US" sz="2100" dirty="0" smtClean="0">
                <a:solidFill>
                  <a:schemeClr val="bg1"/>
                </a:solidFill>
              </a:rPr>
              <a:t>Wisconsin Office of Rural Health</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a:lstStyle/>
          <a:p>
            <a:pPr algn="ctr"/>
            <a:r>
              <a:rPr lang="en-US" dirty="0" smtClean="0"/>
              <a:t>Future Need for Providers</a:t>
            </a:r>
            <a:endParaRPr lang="en-US" dirty="0"/>
          </a:p>
        </p:txBody>
      </p:sp>
      <p:graphicFrame>
        <p:nvGraphicFramePr>
          <p:cNvPr id="3" name="Object 2"/>
          <p:cNvGraphicFramePr>
            <a:graphicFrameLocks noChangeAspect="1"/>
          </p:cNvGraphicFramePr>
          <p:nvPr/>
        </p:nvGraphicFramePr>
        <p:xfrm>
          <a:off x="152400" y="1143000"/>
          <a:ext cx="6553200" cy="5433010"/>
        </p:xfrm>
        <a:graphic>
          <a:graphicData uri="http://schemas.openxmlformats.org/presentationml/2006/ole">
            <p:oleObj spid="_x0000_s22530" name="Acrobat Document" r:id="rId3" imgW="6035563" imgH="4663844" progId="AcroExch.Document.7">
              <p:embed/>
            </p:oleObj>
          </a:graphicData>
        </a:graphic>
      </p:graphicFrame>
      <p:sp>
        <p:nvSpPr>
          <p:cNvPr id="4" name="TextBox 3"/>
          <p:cNvSpPr txBox="1"/>
          <p:nvPr/>
        </p:nvSpPr>
        <p:spPr>
          <a:xfrm>
            <a:off x="6705600" y="2485072"/>
            <a:ext cx="2286000" cy="1477328"/>
          </a:xfrm>
          <a:prstGeom prst="rect">
            <a:avLst/>
          </a:prstGeom>
          <a:noFill/>
        </p:spPr>
        <p:txBody>
          <a:bodyPr wrap="square" rtlCol="0">
            <a:spAutoFit/>
          </a:bodyPr>
          <a:lstStyle/>
          <a:p>
            <a:r>
              <a:rPr lang="en-US" dirty="0" smtClean="0"/>
              <a:t>Wisconsin’s rural </a:t>
            </a:r>
          </a:p>
          <a:p>
            <a:r>
              <a:rPr lang="en-US" dirty="0" smtClean="0"/>
              <a:t>population will </a:t>
            </a:r>
          </a:p>
          <a:p>
            <a:r>
              <a:rPr lang="en-US" dirty="0" smtClean="0"/>
              <a:t>become increasingly </a:t>
            </a:r>
          </a:p>
          <a:p>
            <a:r>
              <a:rPr lang="en-US" dirty="0" smtClean="0"/>
              <a:t>elderly, with greater</a:t>
            </a:r>
          </a:p>
          <a:p>
            <a:r>
              <a:rPr lang="en-US" dirty="0" smtClean="0"/>
              <a:t>health care needs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512455"/>
          </a:xfrm>
        </p:spPr>
        <p:txBody>
          <a:bodyPr>
            <a:normAutofit/>
          </a:bodyPr>
          <a:lstStyle/>
          <a:p>
            <a:pPr algn="ctr">
              <a:lnSpc>
                <a:spcPts val="4500"/>
              </a:lnSpc>
              <a:spcBef>
                <a:spcPts val="1200"/>
              </a:spcBef>
            </a:pPr>
            <a:r>
              <a:rPr lang="en-US" sz="5000" dirty="0" smtClean="0"/>
              <a:t>Current </a:t>
            </a:r>
            <a:r>
              <a:rPr lang="en-US" sz="5000" dirty="0" smtClean="0"/>
              <a:t>Physician Openings*</a:t>
            </a:r>
            <a:br>
              <a:rPr lang="en-US" sz="5000" dirty="0" smtClean="0"/>
            </a:br>
            <a:r>
              <a:rPr lang="en-US" sz="3100" i="1" dirty="0" smtClean="0"/>
              <a:t>at ORH Recruitment Program</a:t>
            </a:r>
            <a:endParaRPr lang="en-US" sz="5000" i="1" dirty="0"/>
          </a:p>
        </p:txBody>
      </p:sp>
      <p:sp>
        <p:nvSpPr>
          <p:cNvPr id="3" name="Subtitle 2"/>
          <p:cNvSpPr>
            <a:spLocks noGrp="1"/>
          </p:cNvSpPr>
          <p:nvPr>
            <p:ph type="subTitle" idx="1"/>
          </p:nvPr>
        </p:nvSpPr>
        <p:spPr>
          <a:xfrm>
            <a:off x="745828" y="2590800"/>
            <a:ext cx="7409873" cy="3745345"/>
          </a:xfrm>
        </p:spPr>
        <p:txBody>
          <a:bodyPr>
            <a:noAutofit/>
          </a:bodyPr>
          <a:lstStyle/>
          <a:p>
            <a:pPr algn="l">
              <a:spcBef>
                <a:spcPts val="2400"/>
              </a:spcBef>
            </a:pPr>
            <a:r>
              <a:rPr lang="en-US" dirty="0" smtClean="0"/>
              <a:t>Family Medicine	78	  50 </a:t>
            </a:r>
            <a:r>
              <a:rPr lang="en-US" sz="2000" dirty="0" smtClean="0"/>
              <a:t>rural</a:t>
            </a:r>
            <a:r>
              <a:rPr lang="en-US" dirty="0" smtClean="0"/>
              <a:t>	27 </a:t>
            </a:r>
            <a:r>
              <a:rPr lang="en-US" sz="1800" dirty="0" smtClean="0"/>
              <a:t>HPSA</a:t>
            </a:r>
            <a:endParaRPr lang="en-US" dirty="0" smtClean="0"/>
          </a:p>
          <a:p>
            <a:pPr algn="l">
              <a:spcBef>
                <a:spcPts val="2400"/>
              </a:spcBef>
            </a:pPr>
            <a:r>
              <a:rPr lang="en-US" dirty="0" smtClean="0"/>
              <a:t>Internal Med	40	  22 </a:t>
            </a:r>
            <a:r>
              <a:rPr lang="en-US" sz="2000" dirty="0" smtClean="0"/>
              <a:t>rural</a:t>
            </a:r>
            <a:r>
              <a:rPr lang="en-US" dirty="0" smtClean="0"/>
              <a:t>	11 </a:t>
            </a:r>
            <a:r>
              <a:rPr lang="en-US" sz="1800" dirty="0" smtClean="0"/>
              <a:t>HPSA</a:t>
            </a:r>
            <a:endParaRPr lang="en-US" dirty="0" smtClean="0"/>
          </a:p>
          <a:p>
            <a:pPr algn="l">
              <a:spcBef>
                <a:spcPts val="2400"/>
              </a:spcBef>
            </a:pPr>
            <a:r>
              <a:rPr lang="en-US" dirty="0" smtClean="0"/>
              <a:t>Pediatric Med	7	  3 </a:t>
            </a:r>
            <a:r>
              <a:rPr lang="en-US" sz="2000" dirty="0" smtClean="0"/>
              <a:t>rural</a:t>
            </a:r>
            <a:r>
              <a:rPr lang="en-US" dirty="0" smtClean="0"/>
              <a:t>	0 </a:t>
            </a:r>
            <a:r>
              <a:rPr lang="en-US" sz="1800" dirty="0" smtClean="0"/>
              <a:t>HPSA</a:t>
            </a:r>
            <a:endParaRPr lang="en-US" dirty="0" smtClean="0"/>
          </a:p>
          <a:p>
            <a:pPr algn="l">
              <a:spcBef>
                <a:spcPts val="2400"/>
              </a:spcBef>
            </a:pPr>
            <a:r>
              <a:rPr lang="en-US" dirty="0" smtClean="0"/>
              <a:t>Ob/</a:t>
            </a:r>
            <a:r>
              <a:rPr lang="en-US" dirty="0" err="1" smtClean="0"/>
              <a:t>Gyn</a:t>
            </a:r>
            <a:r>
              <a:rPr lang="en-US" dirty="0" smtClean="0"/>
              <a:t>		11	  5 </a:t>
            </a:r>
            <a:r>
              <a:rPr lang="en-US" sz="2000" dirty="0" smtClean="0"/>
              <a:t>rural</a:t>
            </a:r>
            <a:r>
              <a:rPr lang="en-US" dirty="0" smtClean="0"/>
              <a:t>	1 </a:t>
            </a:r>
            <a:r>
              <a:rPr lang="en-US" sz="1800" dirty="0" smtClean="0"/>
              <a:t>HPSA</a:t>
            </a:r>
            <a:endParaRPr lang="en-US" dirty="0" smtClean="0"/>
          </a:p>
          <a:p>
            <a:pPr algn="l">
              <a:spcBef>
                <a:spcPts val="3600"/>
              </a:spcBef>
            </a:pPr>
            <a:r>
              <a:rPr lang="en-US" sz="1400" i="1" dirty="0" smtClean="0"/>
              <a:t>“Rural” is defined as a 4 or greater coding on the Rural-Urban Commuting Area scale.</a:t>
            </a:r>
          </a:p>
          <a:p>
            <a:pPr algn="l">
              <a:spcBef>
                <a:spcPts val="1200"/>
              </a:spcBef>
            </a:pPr>
            <a:r>
              <a:rPr lang="en-US" sz="1400" i="1" dirty="0" smtClean="0"/>
              <a:t>* “Openings” are available jobs, which is not the same as “Need” – HPSA formulas are better assessments of that. </a:t>
            </a:r>
            <a:endParaRPr lang="en-US" sz="14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775"/>
            <a:ext cx="7772400" cy="1470025"/>
          </a:xfrm>
        </p:spPr>
        <p:txBody>
          <a:bodyPr>
            <a:normAutofit/>
          </a:bodyPr>
          <a:lstStyle/>
          <a:p>
            <a:pPr algn="ctr"/>
            <a:r>
              <a:rPr lang="en-US" sz="5400" dirty="0" smtClean="0"/>
              <a:t>HPLAP Awards</a:t>
            </a:r>
            <a:endParaRPr lang="en-US" sz="5400" dirty="0"/>
          </a:p>
        </p:txBody>
      </p:sp>
      <p:sp>
        <p:nvSpPr>
          <p:cNvPr id="3" name="Subtitle 2"/>
          <p:cNvSpPr>
            <a:spLocks noGrp="1"/>
          </p:cNvSpPr>
          <p:nvPr>
            <p:ph type="subTitle" idx="1"/>
          </p:nvPr>
        </p:nvSpPr>
        <p:spPr>
          <a:xfrm>
            <a:off x="762000" y="2514600"/>
            <a:ext cx="7696200" cy="2743200"/>
          </a:xfrm>
        </p:spPr>
        <p:txBody>
          <a:bodyPr/>
          <a:lstStyle/>
          <a:p>
            <a:pPr algn="l">
              <a:lnSpc>
                <a:spcPts val="3800"/>
              </a:lnSpc>
              <a:spcBef>
                <a:spcPts val="1800"/>
              </a:spcBef>
              <a:spcAft>
                <a:spcPts val="1800"/>
              </a:spcAft>
              <a:buFont typeface="Arial" pitchFamily="34" charset="0"/>
              <a:buChar char="•"/>
            </a:pPr>
            <a:r>
              <a:rPr lang="en-US" dirty="0" smtClean="0">
                <a:solidFill>
                  <a:schemeClr val="tx1"/>
                </a:solidFill>
              </a:rPr>
              <a:t>Physicians, Dentists: $50,000 </a:t>
            </a:r>
            <a:r>
              <a:rPr lang="en-US" sz="2000" dirty="0" smtClean="0">
                <a:solidFill>
                  <a:schemeClr val="tx1"/>
                </a:solidFill>
              </a:rPr>
              <a:t>or 75% of outstanding education loan debt</a:t>
            </a:r>
            <a:endParaRPr lang="en-US" dirty="0" smtClean="0">
              <a:solidFill>
                <a:schemeClr val="tx1"/>
              </a:solidFill>
            </a:endParaRPr>
          </a:p>
          <a:p>
            <a:pPr algn="l">
              <a:lnSpc>
                <a:spcPts val="3800"/>
              </a:lnSpc>
              <a:spcBef>
                <a:spcPts val="1800"/>
              </a:spcBef>
              <a:spcAft>
                <a:spcPts val="1800"/>
              </a:spcAft>
              <a:buFont typeface="Arial" pitchFamily="34" charset="0"/>
              <a:buChar char="•"/>
            </a:pPr>
            <a:r>
              <a:rPr lang="en-US" dirty="0" smtClean="0">
                <a:solidFill>
                  <a:schemeClr val="tx1"/>
                </a:solidFill>
              </a:rPr>
              <a:t>Nurse Practitioners, Physician Assistants, Nurse Midwives, Hygienists: $25,000 </a:t>
            </a:r>
            <a:r>
              <a:rPr lang="en-US" sz="2000" dirty="0" smtClean="0">
                <a:solidFill>
                  <a:schemeClr val="tx1"/>
                </a:solidFill>
              </a:rPr>
              <a:t>or 75% of outstanding debt</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828800"/>
          </a:xfrm>
        </p:spPr>
        <p:txBody>
          <a:bodyPr>
            <a:normAutofit/>
          </a:bodyPr>
          <a:lstStyle/>
          <a:p>
            <a:pPr algn="ctr"/>
            <a:r>
              <a:rPr lang="en-US" sz="5000" dirty="0" smtClean="0"/>
              <a:t>Critical Access Hospital Assessment</a:t>
            </a:r>
            <a:endParaRPr lang="en-US" sz="5000" dirty="0"/>
          </a:p>
        </p:txBody>
      </p:sp>
      <p:sp>
        <p:nvSpPr>
          <p:cNvPr id="3" name="Subtitle 2"/>
          <p:cNvSpPr>
            <a:spLocks noGrp="1"/>
          </p:cNvSpPr>
          <p:nvPr>
            <p:ph type="subTitle" idx="1"/>
          </p:nvPr>
        </p:nvSpPr>
        <p:spPr>
          <a:xfrm>
            <a:off x="533400" y="2590800"/>
            <a:ext cx="7854696" cy="3429000"/>
          </a:xfrm>
        </p:spPr>
        <p:txBody>
          <a:bodyPr/>
          <a:lstStyle/>
          <a:p>
            <a:pPr algn="l">
              <a:spcAft>
                <a:spcPts val="1800"/>
              </a:spcAft>
              <a:buFont typeface="Arial" pitchFamily="34" charset="0"/>
              <a:buChar char="•"/>
            </a:pPr>
            <a:r>
              <a:rPr lang="en-US" dirty="0" smtClean="0"/>
              <a:t>AB 770, passed April 2010</a:t>
            </a:r>
          </a:p>
          <a:p>
            <a:pPr algn="l">
              <a:spcAft>
                <a:spcPts val="1800"/>
              </a:spcAft>
              <a:buFont typeface="Arial" pitchFamily="34" charset="0"/>
              <a:buChar char="•"/>
            </a:pPr>
            <a:r>
              <a:rPr lang="en-US" dirty="0" smtClean="0"/>
              <a:t>Allocates $250,000/year to supplement HPLAP</a:t>
            </a:r>
          </a:p>
          <a:p>
            <a:pPr algn="l">
              <a:spcAft>
                <a:spcPts val="1800"/>
              </a:spcAft>
              <a:buFont typeface="Arial" pitchFamily="34" charset="0"/>
              <a:buChar char="•"/>
            </a:pPr>
            <a:r>
              <a:rPr lang="en-US" dirty="0" smtClean="0"/>
              <a:t>Physicians in a rural HPSA can receive up to a $50,000 supplement; potential maximum of </a:t>
            </a:r>
            <a:r>
              <a:rPr lang="en-US" dirty="0" smtClean="0">
                <a:solidFill>
                  <a:schemeClr val="accent3">
                    <a:lumMod val="60000"/>
                    <a:lumOff val="40000"/>
                  </a:schemeClr>
                </a:solidFill>
                <a:effectLst>
                  <a:outerShdw blurRad="38100" dist="38100" dir="2700000" algn="tl">
                    <a:srgbClr val="000000">
                      <a:alpha val="43137"/>
                    </a:srgbClr>
                  </a:outerShdw>
                </a:effectLst>
              </a:rPr>
              <a:t>$100,000</a:t>
            </a:r>
          </a:p>
          <a:p>
            <a:pPr algn="l">
              <a:buFont typeface="Arial" pitchFamily="34" charset="0"/>
              <a:buChar char="•"/>
            </a:pPr>
            <a:r>
              <a:rPr lang="en-US" dirty="0" smtClean="0"/>
              <a:t>Physicians in rural, non-HPSA can receive $50,000</a:t>
            </a:r>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295400"/>
          </a:xfrm>
        </p:spPr>
        <p:txBody>
          <a:bodyPr>
            <a:normAutofit fontScale="90000"/>
          </a:bodyPr>
          <a:lstStyle/>
          <a:p>
            <a:pPr algn="ctr"/>
            <a:r>
              <a:rPr lang="en-US" dirty="0" smtClean="0"/>
              <a:t>Current HPLAP Award Funds</a:t>
            </a:r>
            <a:endParaRPr lang="en-US" dirty="0"/>
          </a:p>
        </p:txBody>
      </p:sp>
      <p:sp>
        <p:nvSpPr>
          <p:cNvPr id="3" name="Subtitle 2"/>
          <p:cNvSpPr>
            <a:spLocks noGrp="1"/>
          </p:cNvSpPr>
          <p:nvPr>
            <p:ph type="subTitle" idx="1"/>
          </p:nvPr>
        </p:nvSpPr>
        <p:spPr>
          <a:xfrm>
            <a:off x="533400" y="2590800"/>
            <a:ext cx="7854696" cy="3962400"/>
          </a:xfrm>
        </p:spPr>
        <p:txBody>
          <a:bodyPr/>
          <a:lstStyle/>
          <a:p>
            <a:pPr algn="l"/>
            <a:r>
              <a:rPr lang="en-US" dirty="0" smtClean="0"/>
              <a:t>State HPLAP Budget			$445,500</a:t>
            </a:r>
          </a:p>
          <a:p>
            <a:pPr algn="l"/>
            <a:r>
              <a:rPr lang="en-US" sz="2000" dirty="0" smtClean="0"/>
              <a:t>	(Indian Gaming Funds)</a:t>
            </a:r>
          </a:p>
          <a:p>
            <a:pPr algn="l">
              <a:spcBef>
                <a:spcPts val="1800"/>
              </a:spcBef>
            </a:pPr>
            <a:r>
              <a:rPr lang="en-US" dirty="0" smtClean="0"/>
              <a:t>Federal State Loan Repayment Grant	$300,000</a:t>
            </a:r>
          </a:p>
          <a:p>
            <a:pPr algn="l">
              <a:spcBef>
                <a:spcPts val="1800"/>
              </a:spcBef>
            </a:pPr>
            <a:r>
              <a:rPr lang="en-US" dirty="0" smtClean="0"/>
              <a:t>Hospital Assessment			$250,000</a:t>
            </a:r>
          </a:p>
          <a:p>
            <a:pPr algn="l"/>
            <a:endParaRPr lang="en-US" dirty="0" smtClean="0"/>
          </a:p>
          <a:p>
            <a:pPr algn="l"/>
            <a:r>
              <a:rPr lang="en-US" b="1" dirty="0" smtClean="0"/>
              <a:t>Total Annual Award Funds		</a:t>
            </a:r>
            <a:r>
              <a:rPr lang="en-US" b="1" dirty="0" smtClean="0">
                <a:solidFill>
                  <a:schemeClr val="accent3">
                    <a:lumMod val="60000"/>
                    <a:lumOff val="40000"/>
                  </a:schemeClr>
                </a:solidFill>
                <a:effectLst>
                  <a:outerShdw blurRad="38100" dist="38100" dir="2700000" algn="tl">
                    <a:srgbClr val="000000">
                      <a:alpha val="43137"/>
                    </a:srgbClr>
                  </a:outerShdw>
                </a:effectLst>
              </a:rPr>
              <a:t>$995,500</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938074"/>
          </a:xfrm>
        </p:spPr>
        <p:txBody>
          <a:bodyPr>
            <a:normAutofit/>
          </a:bodyPr>
          <a:lstStyle/>
          <a:p>
            <a:pPr algn="ctr"/>
            <a:r>
              <a:rPr lang="en-US" sz="5000" dirty="0" smtClean="0"/>
              <a:t>HPLAP  Recipients</a:t>
            </a:r>
            <a:endParaRPr lang="en-US" sz="5000" dirty="0"/>
          </a:p>
        </p:txBody>
      </p:sp>
      <p:sp>
        <p:nvSpPr>
          <p:cNvPr id="3" name="Subtitle 2"/>
          <p:cNvSpPr>
            <a:spLocks noGrp="1"/>
          </p:cNvSpPr>
          <p:nvPr>
            <p:ph type="subTitle" idx="1"/>
          </p:nvPr>
        </p:nvSpPr>
        <p:spPr>
          <a:xfrm>
            <a:off x="533400" y="1524000"/>
            <a:ext cx="7854696" cy="5105400"/>
          </a:xfrm>
        </p:spPr>
        <p:txBody>
          <a:bodyPr/>
          <a:lstStyle/>
          <a:p>
            <a:endParaRPr lang="en-US" dirty="0"/>
          </a:p>
        </p:txBody>
      </p:sp>
      <p:graphicFrame>
        <p:nvGraphicFramePr>
          <p:cNvPr id="6" name="Table 5"/>
          <p:cNvGraphicFramePr>
            <a:graphicFrameLocks noGrp="1"/>
          </p:cNvGraphicFramePr>
          <p:nvPr/>
        </p:nvGraphicFramePr>
        <p:xfrm>
          <a:off x="685800" y="1676401"/>
          <a:ext cx="7543800" cy="4874622"/>
        </p:xfrm>
        <a:graphic>
          <a:graphicData uri="http://schemas.openxmlformats.org/drawingml/2006/table">
            <a:tbl>
              <a:tblPr firstRow="1" bandRow="1">
                <a:tableStyleId>{5C22544A-7EE6-4342-B048-85BDC9FD1C3A}</a:tableStyleId>
              </a:tblPr>
              <a:tblGrid>
                <a:gridCol w="1409282"/>
                <a:gridCol w="1105318"/>
                <a:gridCol w="1257300"/>
                <a:gridCol w="1257300"/>
                <a:gridCol w="1257300"/>
                <a:gridCol w="1257300"/>
              </a:tblGrid>
              <a:tr h="683604">
                <a:tc>
                  <a:txBody>
                    <a:bodyPr/>
                    <a:lstStyle/>
                    <a:p>
                      <a:endParaRPr lang="en-US" dirty="0"/>
                    </a:p>
                  </a:txBody>
                  <a:tcPr/>
                </a:tc>
                <a:tc>
                  <a:txBody>
                    <a:bodyPr/>
                    <a:lstStyle/>
                    <a:p>
                      <a:pPr algn="ctr"/>
                      <a:r>
                        <a:rPr lang="en-US" dirty="0" smtClean="0"/>
                        <a:t>2005</a:t>
                      </a:r>
                      <a:endParaRPr lang="en-US" dirty="0"/>
                    </a:p>
                  </a:txBody>
                  <a:tcPr/>
                </a:tc>
                <a:tc>
                  <a:txBody>
                    <a:bodyPr/>
                    <a:lstStyle/>
                    <a:p>
                      <a:pPr algn="ctr"/>
                      <a:r>
                        <a:rPr lang="en-US" dirty="0" smtClean="0"/>
                        <a:t>2006</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r>
              <a:tr h="683604">
                <a:tc>
                  <a:txBody>
                    <a:bodyPr/>
                    <a:lstStyle/>
                    <a:p>
                      <a:r>
                        <a:rPr lang="en-US" dirty="0" smtClean="0"/>
                        <a:t>Physicians</a:t>
                      </a:r>
                      <a:endParaRPr lang="en-US" dirty="0"/>
                    </a:p>
                  </a:txBody>
                  <a:tcPr/>
                </a:tc>
                <a:tc>
                  <a:txBody>
                    <a:bodyPr/>
                    <a:lstStyle/>
                    <a:p>
                      <a:pPr algn="ctr"/>
                      <a:r>
                        <a:rPr lang="en-US" dirty="0" smtClean="0"/>
                        <a:t>9</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r>
              <a:tr h="683604">
                <a:tc>
                  <a:txBody>
                    <a:bodyPr/>
                    <a:lstStyle/>
                    <a:p>
                      <a:r>
                        <a:rPr lang="en-US" dirty="0" smtClean="0"/>
                        <a:t>Dentists</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2</a:t>
                      </a:r>
                      <a:endParaRPr lang="en-US" dirty="0"/>
                    </a:p>
                  </a:txBody>
                  <a:tcPr/>
                </a:tc>
              </a:tr>
              <a:tr h="772998">
                <a:tc>
                  <a:txBody>
                    <a:bodyPr/>
                    <a:lstStyle/>
                    <a:p>
                      <a:r>
                        <a:rPr lang="en-US" dirty="0" smtClean="0"/>
                        <a:t>NPs,</a:t>
                      </a:r>
                      <a:r>
                        <a:rPr lang="en-US" baseline="0" dirty="0" smtClean="0"/>
                        <a:t> PAs, CNMs</a:t>
                      </a:r>
                      <a:endParaRPr lang="en-US" dirty="0"/>
                    </a:p>
                  </a:txBody>
                  <a:tcPr/>
                </a:tc>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r h="683604">
                <a:tc>
                  <a:txBody>
                    <a:bodyPr/>
                    <a:lstStyle/>
                    <a:p>
                      <a:r>
                        <a:rPr lang="en-US" dirty="0" smtClean="0"/>
                        <a:t>Hygienists</a:t>
                      </a:r>
                      <a:endParaRPr lang="en-US" dirty="0"/>
                    </a:p>
                  </a:txBody>
                  <a:tcPr/>
                </a:tc>
                <a:tc>
                  <a:txBody>
                    <a:bodyPr/>
                    <a:lstStyle/>
                    <a:p>
                      <a:pPr algn="ctr"/>
                      <a:endParaRPr lang="en-US"/>
                    </a:p>
                  </a:txBody>
                  <a:tcPr/>
                </a:tc>
                <a:tc>
                  <a:txBody>
                    <a:bodyPr/>
                    <a:lstStyle/>
                    <a:p>
                      <a:pPr algn="ctr"/>
                      <a:r>
                        <a:rPr lang="en-US" dirty="0" smtClean="0"/>
                        <a:t>3</a:t>
                      </a:r>
                      <a:endParaRPr lang="en-US" dirty="0"/>
                    </a:p>
                  </a:txBody>
                  <a:tcPr/>
                </a:tc>
                <a:tc>
                  <a:txBody>
                    <a:bodyPr/>
                    <a:lstStyle/>
                    <a:p>
                      <a:pPr algn="ctr"/>
                      <a:endParaRPr lang="en-US"/>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683604">
                <a:tc>
                  <a:txBody>
                    <a:bodyPr/>
                    <a:lstStyle/>
                    <a:p>
                      <a:r>
                        <a:rPr lang="en-US" dirty="0" smtClean="0"/>
                        <a:t>Rural </a:t>
                      </a:r>
                      <a:endParaRPr lang="en-US" dirty="0"/>
                    </a:p>
                  </a:txBody>
                  <a:tcPr/>
                </a:tc>
                <a:tc>
                  <a:txBody>
                    <a:bodyPr/>
                    <a:lstStyle/>
                    <a:p>
                      <a:pPr algn="ctr"/>
                      <a:r>
                        <a:rPr lang="en-US" dirty="0" smtClean="0"/>
                        <a:t>14</a:t>
                      </a:r>
                      <a:endParaRPr lang="en-US" dirty="0"/>
                    </a:p>
                  </a:txBody>
                  <a:tcPr/>
                </a:tc>
                <a:tc>
                  <a:txBody>
                    <a:bodyPr/>
                    <a:lstStyle/>
                    <a:p>
                      <a:pPr algn="ctr"/>
                      <a:r>
                        <a:rPr lang="en-US" dirty="0" smtClean="0"/>
                        <a:t>14</a:t>
                      </a:r>
                      <a:endParaRPr lang="en-US" dirty="0"/>
                    </a:p>
                  </a:txBody>
                  <a:tcPr/>
                </a:tc>
                <a:tc>
                  <a:txBody>
                    <a:bodyPr/>
                    <a:lstStyle/>
                    <a:p>
                      <a:pPr algn="ctr"/>
                      <a:r>
                        <a:rPr lang="en-US" dirty="0" smtClean="0"/>
                        <a:t>13</a:t>
                      </a:r>
                      <a:endParaRPr lang="en-US" dirty="0"/>
                    </a:p>
                  </a:txBody>
                  <a:tcPr/>
                </a:tc>
                <a:tc>
                  <a:txBody>
                    <a:bodyPr/>
                    <a:lstStyle/>
                    <a:p>
                      <a:pPr algn="ctr"/>
                      <a:r>
                        <a:rPr lang="en-US" dirty="0" smtClean="0"/>
                        <a:t>17</a:t>
                      </a:r>
                      <a:endParaRPr lang="en-US" dirty="0"/>
                    </a:p>
                  </a:txBody>
                  <a:tcPr/>
                </a:tc>
                <a:tc>
                  <a:txBody>
                    <a:bodyPr/>
                    <a:lstStyle/>
                    <a:p>
                      <a:pPr algn="ctr"/>
                      <a:r>
                        <a:rPr lang="en-US" dirty="0" smtClean="0"/>
                        <a:t>14</a:t>
                      </a:r>
                      <a:endParaRPr lang="en-US" dirty="0"/>
                    </a:p>
                  </a:txBody>
                  <a:tcPr/>
                </a:tc>
              </a:tr>
              <a:tr h="683604">
                <a:tc>
                  <a:txBody>
                    <a:bodyPr/>
                    <a:lstStyle/>
                    <a:p>
                      <a:r>
                        <a:rPr lang="en-US" dirty="0" smtClean="0"/>
                        <a:t>Urban</a:t>
                      </a:r>
                      <a:endParaRPr lang="en-US" dirty="0"/>
                    </a:p>
                  </a:txBody>
                  <a:tcPr/>
                </a:tc>
                <a:tc>
                  <a:txBody>
                    <a:bodyPr/>
                    <a:lstStyle/>
                    <a:p>
                      <a:pPr algn="ctr"/>
                      <a:endParaRPr lang="en-US"/>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l.jpg"/>
          <p:cNvPicPr>
            <a:picLocks noChangeAspect="1"/>
          </p:cNvPicPr>
          <p:nvPr/>
        </p:nvPicPr>
        <p:blipFill>
          <a:blip r:embed="rId3" cstate="print"/>
          <a:stretch>
            <a:fillRect/>
          </a:stretch>
        </p:blipFill>
        <p:spPr>
          <a:xfrm rot="21020706">
            <a:off x="-368964" y="1622924"/>
            <a:ext cx="8976077" cy="4698458"/>
          </a:xfrm>
          <a:prstGeom prst="rect">
            <a:avLst/>
          </a:prstGeom>
        </p:spPr>
      </p:pic>
      <p:sp>
        <p:nvSpPr>
          <p:cNvPr id="10" name="Title 1"/>
          <p:cNvSpPr txBox="1">
            <a:spLocks/>
          </p:cNvSpPr>
          <p:nvPr/>
        </p:nvSpPr>
        <p:spPr>
          <a:xfrm>
            <a:off x="485480" y="219059"/>
            <a:ext cx="8229600" cy="1319753"/>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ts val="44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fornian FB" pitchFamily="18" charset="0"/>
                <a:ea typeface="+mj-ea"/>
                <a:cs typeface="+mj-cs"/>
              </a:rPr>
              <a:t>The Road To Making </a:t>
            </a:r>
          </a:p>
          <a:p>
            <a:pPr marL="0" marR="0" lvl="0" indent="0" algn="ctr" defTabSz="457200" rtl="0" eaLnBrk="1" fontAlgn="auto" latinLnBrk="0" hangingPunct="1">
              <a:lnSpc>
                <a:spcPts val="44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fornian FB" pitchFamily="18" charset="0"/>
                <a:ea typeface="+mj-ea"/>
                <a:cs typeface="+mj-cs"/>
              </a:rPr>
              <a:t>A Rural Doctor</a:t>
            </a:r>
            <a:endParaRPr kumimoji="0" lang="en-US" sz="3200" b="0" i="0" u="none" strike="noStrike" kern="1200" cap="none" spc="0" normalizeH="0" baseline="0" noProof="0" dirty="0" smtClean="0">
              <a:ln>
                <a:noFill/>
              </a:ln>
              <a:solidFill>
                <a:schemeClr val="bg1"/>
              </a:solidFill>
              <a:effectLst/>
              <a:uLnTx/>
              <a:uFillTx/>
              <a:latin typeface="Californian FB" pitchFamily="18" charset="0"/>
              <a:ea typeface="+mj-ea"/>
              <a:cs typeface="+mj-cs"/>
            </a:endParaRPr>
          </a:p>
        </p:txBody>
      </p:sp>
      <p:pic>
        <p:nvPicPr>
          <p:cNvPr id="16" name="Picture 15" descr="teamwork.gif"/>
          <p:cNvPicPr>
            <a:picLocks noChangeAspect="1"/>
          </p:cNvPicPr>
          <p:nvPr/>
        </p:nvPicPr>
        <p:blipFill>
          <a:blip r:embed="rId4" cstate="print"/>
          <a:stretch>
            <a:fillRect/>
          </a:stretch>
        </p:blipFill>
        <p:spPr>
          <a:xfrm>
            <a:off x="7538434" y="2585479"/>
            <a:ext cx="1148366" cy="761598"/>
          </a:xfrm>
          <a:prstGeom prst="rect">
            <a:avLst/>
          </a:prstGeom>
        </p:spPr>
      </p:pic>
      <p:sp>
        <p:nvSpPr>
          <p:cNvPr id="20" name="TextBox 19"/>
          <p:cNvSpPr txBox="1"/>
          <p:nvPr/>
        </p:nvSpPr>
        <p:spPr>
          <a:xfrm>
            <a:off x="1617643" y="5130550"/>
            <a:ext cx="1352696" cy="646331"/>
          </a:xfrm>
          <a:prstGeom prst="rect">
            <a:avLst/>
          </a:prstGeom>
          <a:noFill/>
        </p:spPr>
        <p:txBody>
          <a:bodyPr wrap="square" rtlCol="0">
            <a:spAutoFit/>
          </a:bodyPr>
          <a:lstStyle/>
          <a:p>
            <a:pPr algn="ctr"/>
            <a:r>
              <a:rPr lang="en-US" sz="1200" dirty="0" smtClean="0">
                <a:solidFill>
                  <a:schemeClr val="bg1"/>
                </a:solidFill>
              </a:rPr>
              <a:t>Community</a:t>
            </a:r>
          </a:p>
          <a:p>
            <a:pPr algn="ctr"/>
            <a:r>
              <a:rPr lang="en-US" sz="1200" dirty="0" smtClean="0">
                <a:solidFill>
                  <a:schemeClr val="bg1"/>
                </a:solidFill>
              </a:rPr>
              <a:t>Scholarships</a:t>
            </a:r>
          </a:p>
          <a:p>
            <a:pPr algn="ctr"/>
            <a:r>
              <a:rPr lang="en-US" sz="1200" dirty="0" smtClean="0">
                <a:solidFill>
                  <a:schemeClr val="bg1"/>
                </a:solidFill>
              </a:rPr>
              <a:t>&amp; encouragement</a:t>
            </a:r>
            <a:endParaRPr lang="en-US" sz="1200" dirty="0">
              <a:solidFill>
                <a:schemeClr val="bg1"/>
              </a:solidFill>
            </a:endParaRPr>
          </a:p>
        </p:txBody>
      </p:sp>
      <p:sp>
        <p:nvSpPr>
          <p:cNvPr id="21" name="TextBox 20"/>
          <p:cNvSpPr txBox="1"/>
          <p:nvPr/>
        </p:nvSpPr>
        <p:spPr>
          <a:xfrm>
            <a:off x="518768" y="4796055"/>
            <a:ext cx="1208952" cy="802848"/>
          </a:xfrm>
          <a:prstGeom prst="rect">
            <a:avLst/>
          </a:prstGeom>
          <a:noFill/>
        </p:spPr>
        <p:txBody>
          <a:bodyPr wrap="square" rtlCol="0">
            <a:spAutoFit/>
          </a:bodyPr>
          <a:lstStyle/>
          <a:p>
            <a:pPr algn="ctr">
              <a:lnSpc>
                <a:spcPts val="1400"/>
              </a:lnSpc>
            </a:pPr>
            <a:r>
              <a:rPr lang="en-US" sz="1100" dirty="0" smtClean="0">
                <a:solidFill>
                  <a:schemeClr val="bg1"/>
                </a:solidFill>
              </a:rPr>
              <a:t>Health &amp; Science Camps,</a:t>
            </a:r>
          </a:p>
          <a:p>
            <a:pPr algn="ctr">
              <a:lnSpc>
                <a:spcPts val="1400"/>
              </a:lnSpc>
            </a:pPr>
            <a:r>
              <a:rPr lang="en-US" sz="1100" dirty="0" smtClean="0">
                <a:solidFill>
                  <a:schemeClr val="bg1"/>
                </a:solidFill>
              </a:rPr>
              <a:t>Career Day, Mentoring</a:t>
            </a:r>
            <a:endParaRPr lang="en-US" sz="1100" dirty="0">
              <a:solidFill>
                <a:schemeClr val="bg1"/>
              </a:solidFill>
            </a:endParaRPr>
          </a:p>
        </p:txBody>
      </p:sp>
      <p:sp>
        <p:nvSpPr>
          <p:cNvPr id="22" name="TextBox 21"/>
          <p:cNvSpPr txBox="1"/>
          <p:nvPr/>
        </p:nvSpPr>
        <p:spPr>
          <a:xfrm>
            <a:off x="2606637" y="4188469"/>
            <a:ext cx="1208952" cy="646331"/>
          </a:xfrm>
          <a:prstGeom prst="rect">
            <a:avLst/>
          </a:prstGeom>
          <a:noFill/>
        </p:spPr>
        <p:txBody>
          <a:bodyPr wrap="square" rtlCol="0">
            <a:spAutoFit/>
          </a:bodyPr>
          <a:lstStyle/>
          <a:p>
            <a:pPr algn="ctr"/>
            <a:r>
              <a:rPr lang="en-US" sz="1200" dirty="0" smtClean="0">
                <a:solidFill>
                  <a:schemeClr val="bg1"/>
                </a:solidFill>
              </a:rPr>
              <a:t>Undergrad programs </a:t>
            </a:r>
          </a:p>
          <a:p>
            <a:pPr algn="ctr"/>
            <a:r>
              <a:rPr lang="en-US" sz="1200" dirty="0" smtClean="0">
                <a:solidFill>
                  <a:schemeClr val="bg1"/>
                </a:solidFill>
              </a:rPr>
              <a:t>(</a:t>
            </a:r>
            <a:r>
              <a:rPr lang="en-US" sz="1200" dirty="0" err="1" smtClean="0">
                <a:solidFill>
                  <a:schemeClr val="bg1"/>
                </a:solidFill>
              </a:rPr>
              <a:t>Eg</a:t>
            </a:r>
            <a:r>
              <a:rPr lang="en-US" sz="1200" dirty="0" smtClean="0">
                <a:solidFill>
                  <a:schemeClr val="bg1"/>
                </a:solidFill>
              </a:rPr>
              <a:t>: RUSCH*)</a:t>
            </a:r>
            <a:endParaRPr lang="en-US" sz="1200" dirty="0">
              <a:solidFill>
                <a:schemeClr val="bg1"/>
              </a:solidFill>
            </a:endParaRPr>
          </a:p>
        </p:txBody>
      </p:sp>
      <p:sp>
        <p:nvSpPr>
          <p:cNvPr id="23" name="Rectangle 22"/>
          <p:cNvSpPr/>
          <p:nvPr/>
        </p:nvSpPr>
        <p:spPr>
          <a:xfrm>
            <a:off x="3429000" y="5999202"/>
            <a:ext cx="3847514" cy="553998"/>
          </a:xfrm>
          <a:prstGeom prst="rect">
            <a:avLst/>
          </a:prstGeom>
        </p:spPr>
        <p:txBody>
          <a:bodyPr wrap="square">
            <a:spAutoFit/>
          </a:bodyPr>
          <a:lstStyle/>
          <a:p>
            <a:r>
              <a:rPr lang="en-US" sz="1000" i="1" dirty="0" smtClean="0">
                <a:solidFill>
                  <a:schemeClr val="bg1"/>
                </a:solidFill>
              </a:rPr>
              <a:t>* The aim of RUSCH is to select and nurture undergraduates who come from diverse backgrounds and show an interest in practicing medicine in rural and urban underserved areas of the state. </a:t>
            </a:r>
            <a:endParaRPr lang="en-US" sz="1000" i="1" dirty="0">
              <a:solidFill>
                <a:schemeClr val="bg1"/>
              </a:solidFill>
            </a:endParaRPr>
          </a:p>
        </p:txBody>
      </p:sp>
      <p:sp>
        <p:nvSpPr>
          <p:cNvPr id="24" name="TextBox 23"/>
          <p:cNvSpPr txBox="1"/>
          <p:nvPr/>
        </p:nvSpPr>
        <p:spPr>
          <a:xfrm>
            <a:off x="3693038" y="3307870"/>
            <a:ext cx="1208952" cy="830997"/>
          </a:xfrm>
          <a:prstGeom prst="rect">
            <a:avLst/>
          </a:prstGeom>
          <a:noFill/>
        </p:spPr>
        <p:txBody>
          <a:bodyPr wrap="square" rtlCol="0">
            <a:spAutoFit/>
          </a:bodyPr>
          <a:lstStyle/>
          <a:p>
            <a:pPr algn="ctr"/>
            <a:r>
              <a:rPr lang="en-US" sz="1200" dirty="0" smtClean="0">
                <a:solidFill>
                  <a:schemeClr val="bg1"/>
                </a:solidFill>
              </a:rPr>
              <a:t>Med School:  </a:t>
            </a:r>
          </a:p>
          <a:p>
            <a:pPr algn="ctr"/>
            <a:r>
              <a:rPr lang="en-US" sz="1200" dirty="0" smtClean="0">
                <a:solidFill>
                  <a:schemeClr val="bg1"/>
                </a:solidFill>
              </a:rPr>
              <a:t>WI Academy of Rural Medicine (WARM)</a:t>
            </a:r>
            <a:endParaRPr lang="en-US" sz="1200" dirty="0">
              <a:solidFill>
                <a:schemeClr val="bg1"/>
              </a:solidFill>
            </a:endParaRPr>
          </a:p>
        </p:txBody>
      </p:sp>
      <p:sp>
        <p:nvSpPr>
          <p:cNvPr id="25" name="TextBox 24"/>
          <p:cNvSpPr txBox="1"/>
          <p:nvPr/>
        </p:nvSpPr>
        <p:spPr>
          <a:xfrm>
            <a:off x="5368606" y="3869146"/>
            <a:ext cx="1208952" cy="646331"/>
          </a:xfrm>
          <a:prstGeom prst="rect">
            <a:avLst/>
          </a:prstGeom>
          <a:noFill/>
        </p:spPr>
        <p:txBody>
          <a:bodyPr wrap="square" rtlCol="0">
            <a:spAutoFit/>
          </a:bodyPr>
          <a:lstStyle/>
          <a:p>
            <a:pPr algn="ctr"/>
            <a:r>
              <a:rPr lang="en-US" sz="1200" dirty="0" smtClean="0">
                <a:solidFill>
                  <a:schemeClr val="bg1"/>
                </a:solidFill>
              </a:rPr>
              <a:t>Rural Residencies </a:t>
            </a:r>
          </a:p>
          <a:p>
            <a:pPr algn="ctr"/>
            <a:r>
              <a:rPr lang="en-US" sz="1200" dirty="0" smtClean="0">
                <a:solidFill>
                  <a:schemeClr val="bg1"/>
                </a:solidFill>
              </a:rPr>
              <a:t>and Rotations</a:t>
            </a:r>
            <a:endParaRPr lang="en-US" sz="1200" dirty="0">
              <a:solidFill>
                <a:schemeClr val="bg1"/>
              </a:solidFill>
            </a:endParaRPr>
          </a:p>
        </p:txBody>
      </p:sp>
      <p:sp>
        <p:nvSpPr>
          <p:cNvPr id="26" name="TextBox 25"/>
          <p:cNvSpPr txBox="1"/>
          <p:nvPr/>
        </p:nvSpPr>
        <p:spPr>
          <a:xfrm>
            <a:off x="6328957" y="2977215"/>
            <a:ext cx="1082423" cy="830997"/>
          </a:xfrm>
          <a:prstGeom prst="rect">
            <a:avLst/>
          </a:prstGeom>
          <a:noFill/>
        </p:spPr>
        <p:txBody>
          <a:bodyPr wrap="square" rtlCol="0">
            <a:spAutoFit/>
          </a:bodyPr>
          <a:lstStyle/>
          <a:p>
            <a:pPr algn="ctr"/>
            <a:r>
              <a:rPr lang="en-US" sz="1200" dirty="0" smtClean="0">
                <a:solidFill>
                  <a:schemeClr val="bg1"/>
                </a:solidFill>
              </a:rPr>
              <a:t>Loan Repayment (NHSC and HPLAP)</a:t>
            </a:r>
            <a:endParaRPr lang="en-US" sz="1200" dirty="0">
              <a:solidFill>
                <a:schemeClr val="bg1"/>
              </a:solidFill>
            </a:endParaRPr>
          </a:p>
        </p:txBody>
      </p:sp>
      <p:sp>
        <p:nvSpPr>
          <p:cNvPr id="27" name="TextBox 26"/>
          <p:cNvSpPr txBox="1"/>
          <p:nvPr/>
        </p:nvSpPr>
        <p:spPr>
          <a:xfrm>
            <a:off x="7010677" y="1330404"/>
            <a:ext cx="1447523" cy="1107996"/>
          </a:xfrm>
          <a:prstGeom prst="rect">
            <a:avLst/>
          </a:prstGeom>
          <a:noFill/>
        </p:spPr>
        <p:txBody>
          <a:bodyPr wrap="square" rtlCol="0">
            <a:spAutoFit/>
          </a:bodyPr>
          <a:lstStyle/>
          <a:p>
            <a:pPr algn="ctr"/>
            <a:r>
              <a:rPr lang="en-US" sz="1100" dirty="0" smtClean="0">
                <a:solidFill>
                  <a:schemeClr val="bg1"/>
                </a:solidFill>
              </a:rPr>
              <a:t>Primary Care reimbursement, good colleagues, </a:t>
            </a:r>
          </a:p>
          <a:p>
            <a:pPr algn="ctr"/>
            <a:r>
              <a:rPr lang="en-US" sz="1100" dirty="0" smtClean="0">
                <a:solidFill>
                  <a:schemeClr val="bg1"/>
                </a:solidFill>
              </a:rPr>
              <a:t>call schedules, continuing ed., </a:t>
            </a:r>
          </a:p>
          <a:p>
            <a:pPr algn="ctr"/>
            <a:r>
              <a:rPr lang="en-US" sz="1100" dirty="0" smtClean="0">
                <a:solidFill>
                  <a:schemeClr val="bg1"/>
                </a:solidFill>
              </a:rPr>
              <a:t>good schools, etc)</a:t>
            </a:r>
            <a:endParaRPr lang="en-US" sz="1100" dirty="0">
              <a:solidFill>
                <a:schemeClr val="bg1"/>
              </a:solidFill>
            </a:endParaRPr>
          </a:p>
        </p:txBody>
      </p:sp>
      <p:pic>
        <p:nvPicPr>
          <p:cNvPr id="31" name="Picture 30" descr="worh-transparent.png"/>
          <p:cNvPicPr>
            <a:picLocks noChangeAspect="1"/>
          </p:cNvPicPr>
          <p:nvPr/>
        </p:nvPicPr>
        <p:blipFill>
          <a:blip r:embed="rId5" cstate="print"/>
          <a:stretch>
            <a:fillRect/>
          </a:stretch>
        </p:blipFill>
        <p:spPr>
          <a:xfrm>
            <a:off x="7848600" y="6019800"/>
            <a:ext cx="1179155" cy="736149"/>
          </a:xfrm>
          <a:prstGeom prst="rect">
            <a:avLst/>
          </a:prstGeom>
        </p:spPr>
      </p:pic>
      <p:pic>
        <p:nvPicPr>
          <p:cNvPr id="32" name="Picture 31" descr="doc-child.gif"/>
          <p:cNvPicPr>
            <a:picLocks noChangeAspect="1"/>
          </p:cNvPicPr>
          <p:nvPr/>
        </p:nvPicPr>
        <p:blipFill>
          <a:blip r:embed="rId6" cstate="print"/>
          <a:stretch>
            <a:fillRect/>
          </a:stretch>
        </p:blipFill>
        <p:spPr>
          <a:xfrm>
            <a:off x="99259" y="5883433"/>
            <a:ext cx="876725" cy="685795"/>
          </a:xfrm>
          <a:prstGeom prst="rect">
            <a:avLst/>
          </a:prstGeom>
        </p:spPr>
      </p:pic>
      <p:pic>
        <p:nvPicPr>
          <p:cNvPr id="33" name="Picture 32" descr="doc-nurse.gif"/>
          <p:cNvPicPr>
            <a:picLocks noChangeAspect="1"/>
          </p:cNvPicPr>
          <p:nvPr/>
        </p:nvPicPr>
        <p:blipFill>
          <a:blip r:embed="rId7" cstate="print"/>
          <a:stretch>
            <a:fillRect/>
          </a:stretch>
        </p:blipFill>
        <p:spPr>
          <a:xfrm>
            <a:off x="5670834" y="4615912"/>
            <a:ext cx="878443" cy="878443"/>
          </a:xfrm>
          <a:prstGeom prst="rect">
            <a:avLst/>
          </a:prstGeom>
        </p:spPr>
      </p:pic>
      <p:pic>
        <p:nvPicPr>
          <p:cNvPr id="34" name="Picture 33" descr="monopoly1.gif"/>
          <p:cNvPicPr>
            <a:picLocks noChangeAspect="1"/>
          </p:cNvPicPr>
          <p:nvPr/>
        </p:nvPicPr>
        <p:blipFill>
          <a:blip r:embed="rId8" cstate="print"/>
          <a:stretch>
            <a:fillRect/>
          </a:stretch>
        </p:blipFill>
        <p:spPr>
          <a:xfrm>
            <a:off x="1649694" y="5887150"/>
            <a:ext cx="1072838" cy="804629"/>
          </a:xfrm>
          <a:prstGeom prst="rect">
            <a:avLst/>
          </a:prstGeom>
        </p:spPr>
      </p:pic>
      <p:pic>
        <p:nvPicPr>
          <p:cNvPr id="35" name="Picture 34" descr="homework.gif"/>
          <p:cNvPicPr>
            <a:picLocks noChangeAspect="1"/>
          </p:cNvPicPr>
          <p:nvPr/>
        </p:nvPicPr>
        <p:blipFill>
          <a:blip r:embed="rId9" cstate="print"/>
          <a:srcRect b="-7713"/>
          <a:stretch>
            <a:fillRect/>
          </a:stretch>
        </p:blipFill>
        <p:spPr>
          <a:xfrm>
            <a:off x="2121007" y="3139327"/>
            <a:ext cx="971259" cy="1046174"/>
          </a:xfrm>
          <a:prstGeom prst="rect">
            <a:avLst/>
          </a:prstGeom>
        </p:spPr>
      </p:pic>
      <p:pic>
        <p:nvPicPr>
          <p:cNvPr id="36" name="Picture 35" descr="woman doc.gif"/>
          <p:cNvPicPr>
            <a:picLocks noChangeAspect="1"/>
          </p:cNvPicPr>
          <p:nvPr/>
        </p:nvPicPr>
        <p:blipFill>
          <a:blip r:embed="rId10" cstate="print"/>
          <a:stretch>
            <a:fillRect/>
          </a:stretch>
        </p:blipFill>
        <p:spPr>
          <a:xfrm>
            <a:off x="7969944" y="621213"/>
            <a:ext cx="905561" cy="885165"/>
          </a:xfrm>
          <a:prstGeom prst="rect">
            <a:avLst/>
          </a:prstGeom>
        </p:spPr>
      </p:pic>
      <p:pic>
        <p:nvPicPr>
          <p:cNvPr id="37" name="Picture 36" descr="monopoly-bag.gif"/>
          <p:cNvPicPr>
            <a:picLocks noChangeAspect="1"/>
          </p:cNvPicPr>
          <p:nvPr/>
        </p:nvPicPr>
        <p:blipFill>
          <a:blip r:embed="rId11" cstate="print"/>
          <a:stretch>
            <a:fillRect/>
          </a:stretch>
        </p:blipFill>
        <p:spPr>
          <a:xfrm>
            <a:off x="5849434" y="2232893"/>
            <a:ext cx="977900" cy="876300"/>
          </a:xfrm>
          <a:prstGeom prst="rect">
            <a:avLst/>
          </a:prstGeom>
        </p:spPr>
      </p:pic>
      <p:pic>
        <p:nvPicPr>
          <p:cNvPr id="38" name="Picture 37" descr="med symbol.gif"/>
          <p:cNvPicPr>
            <a:picLocks noChangeAspect="1"/>
          </p:cNvPicPr>
          <p:nvPr/>
        </p:nvPicPr>
        <p:blipFill>
          <a:blip r:embed="rId12" cstate="print"/>
          <a:stretch>
            <a:fillRect/>
          </a:stretch>
        </p:blipFill>
        <p:spPr>
          <a:xfrm>
            <a:off x="4892563" y="4072440"/>
            <a:ext cx="545156" cy="649083"/>
          </a:xfrm>
          <a:prstGeom prst="rect">
            <a:avLst/>
          </a:prstGeom>
        </p:spPr>
      </p:pic>
      <p:pic>
        <p:nvPicPr>
          <p:cNvPr id="39" name="Picture 38" descr="science camp2.gif"/>
          <p:cNvPicPr>
            <a:picLocks noChangeAspect="1"/>
          </p:cNvPicPr>
          <p:nvPr/>
        </p:nvPicPr>
        <p:blipFill>
          <a:blip r:embed="rId13" cstate="print"/>
          <a:stretch>
            <a:fillRect/>
          </a:stretch>
        </p:blipFill>
        <p:spPr>
          <a:xfrm>
            <a:off x="584213" y="3406820"/>
            <a:ext cx="972082" cy="1407532"/>
          </a:xfrm>
          <a:prstGeom prst="rect">
            <a:avLst/>
          </a:prstGeom>
        </p:spPr>
      </p:pic>
      <p:pic>
        <p:nvPicPr>
          <p:cNvPr id="28" name="Picture 27" descr="med colleauges.png"/>
          <p:cNvPicPr>
            <a:picLocks noChangeAspect="1"/>
          </p:cNvPicPr>
          <p:nvPr/>
        </p:nvPicPr>
        <p:blipFill>
          <a:blip r:embed="rId14" cstate="print"/>
          <a:stretch>
            <a:fillRect/>
          </a:stretch>
        </p:blipFill>
        <p:spPr>
          <a:xfrm>
            <a:off x="3723590" y="2156370"/>
            <a:ext cx="1102934" cy="1021971"/>
          </a:xfrm>
          <a:prstGeom prst="rect">
            <a:avLst/>
          </a:prstGeom>
        </p:spPr>
      </p:pic>
      <p:grpSp>
        <p:nvGrpSpPr>
          <p:cNvPr id="52" name="Group 51"/>
          <p:cNvGrpSpPr/>
          <p:nvPr/>
        </p:nvGrpSpPr>
        <p:grpSpPr>
          <a:xfrm>
            <a:off x="152400" y="1412108"/>
            <a:ext cx="1676400" cy="3007492"/>
            <a:chOff x="152400" y="1412108"/>
            <a:chExt cx="1676400" cy="3007492"/>
          </a:xfrm>
        </p:grpSpPr>
        <p:pic>
          <p:nvPicPr>
            <p:cNvPr id="29" name="Picture 28" descr="small town main street.jpg"/>
            <p:cNvPicPr>
              <a:picLocks noChangeAspect="1"/>
            </p:cNvPicPr>
            <p:nvPr/>
          </p:nvPicPr>
          <p:blipFill>
            <a:blip r:embed="rId15" cstate="print">
              <a:lum bright="5000"/>
            </a:blip>
            <a:stretch>
              <a:fillRect/>
            </a:stretch>
          </p:blipFill>
          <p:spPr>
            <a:xfrm>
              <a:off x="208938" y="1412108"/>
              <a:ext cx="1619862" cy="1161411"/>
            </a:xfrm>
            <a:prstGeom prst="rect">
              <a:avLst/>
            </a:prstGeom>
          </p:spPr>
        </p:pic>
        <p:cxnSp>
          <p:nvCxnSpPr>
            <p:cNvPr id="40" name="Curved Connector 39"/>
            <p:cNvCxnSpPr/>
            <p:nvPr/>
          </p:nvCxnSpPr>
          <p:spPr>
            <a:xfrm rot="5400000">
              <a:off x="-457200" y="3124200"/>
              <a:ext cx="1905000" cy="685800"/>
            </a:xfrm>
            <a:prstGeom prst="curvedConnector3">
              <a:avLst>
                <a:gd name="adj1" fmla="val 30040"/>
              </a:avLst>
            </a:prstGeom>
            <a:ln w="12700">
              <a:solidFill>
                <a:schemeClr val="tx1">
                  <a:lumMod val="50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7" y="5232142"/>
            <a:ext cx="613368" cy="430887"/>
          </a:xfrm>
          <a:prstGeom prst="rect">
            <a:avLst/>
          </a:prstGeom>
          <a:noFill/>
        </p:spPr>
        <p:txBody>
          <a:bodyPr wrap="square" rtlCol="0">
            <a:spAutoFit/>
          </a:bodyPr>
          <a:lstStyle/>
          <a:p>
            <a:pPr algn="ctr"/>
            <a:r>
              <a:rPr lang="en-US" sz="1100" dirty="0" err="1" smtClean="0">
                <a:solidFill>
                  <a:schemeClr val="bg1"/>
                </a:solidFill>
              </a:rPr>
              <a:t>Peds</a:t>
            </a:r>
            <a:r>
              <a:rPr lang="en-US" sz="1100" dirty="0" smtClean="0">
                <a:solidFill>
                  <a:schemeClr val="bg1"/>
                </a:solidFill>
              </a:rPr>
              <a:t>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371600"/>
          </a:xfrm>
        </p:spPr>
        <p:txBody>
          <a:bodyPr>
            <a:normAutofit/>
          </a:bodyPr>
          <a:lstStyle/>
          <a:p>
            <a:pPr algn="ctr"/>
            <a:r>
              <a:rPr lang="en-US" sz="5000" dirty="0" smtClean="0"/>
              <a:t>Thank You</a:t>
            </a:r>
            <a:endParaRPr lang="en-US" sz="5000" dirty="0"/>
          </a:p>
        </p:txBody>
      </p:sp>
      <p:sp>
        <p:nvSpPr>
          <p:cNvPr id="3" name="Subtitle 2"/>
          <p:cNvSpPr>
            <a:spLocks noGrp="1"/>
          </p:cNvSpPr>
          <p:nvPr>
            <p:ph type="subTitle" idx="1"/>
          </p:nvPr>
        </p:nvSpPr>
        <p:spPr>
          <a:xfrm>
            <a:off x="304800" y="2362200"/>
            <a:ext cx="8458200" cy="3962400"/>
          </a:xfrm>
        </p:spPr>
        <p:txBody>
          <a:bodyPr/>
          <a:lstStyle/>
          <a:p>
            <a:pPr algn="ctr"/>
            <a:endParaRPr lang="en-US" dirty="0" smtClean="0"/>
          </a:p>
          <a:p>
            <a:pPr algn="ctr"/>
            <a:r>
              <a:rPr lang="en-US" dirty="0" smtClean="0"/>
              <a:t>John Eich</a:t>
            </a:r>
            <a:r>
              <a:rPr lang="en-US" sz="2400" dirty="0" smtClean="0"/>
              <a:t>, Director</a:t>
            </a:r>
          </a:p>
          <a:p>
            <a:pPr algn="ctr"/>
            <a:r>
              <a:rPr lang="en-US" dirty="0" smtClean="0"/>
              <a:t>Wisconsin Office of Rural Health</a:t>
            </a:r>
          </a:p>
          <a:p>
            <a:pPr algn="ctr"/>
            <a:r>
              <a:rPr lang="en-US" sz="2400" dirty="0" smtClean="0"/>
              <a:t>University of Wisconsin School of Medicine and Public Health</a:t>
            </a:r>
          </a:p>
          <a:p>
            <a:pPr algn="ctr"/>
            <a:r>
              <a:rPr lang="en-US" sz="2000" dirty="0" smtClean="0">
                <a:hlinkClick r:id="rId2"/>
              </a:rPr>
              <a:t>eich@wisc.edu</a:t>
            </a:r>
            <a:endParaRPr lang="en-US" sz="2000" dirty="0" smtClean="0"/>
          </a:p>
          <a:p>
            <a:pPr algn="ctr"/>
            <a:endParaRPr lang="en-US" sz="2400" dirty="0" smtClean="0"/>
          </a:p>
          <a:p>
            <a:pPr algn="ctr"/>
            <a:r>
              <a:rPr lang="en-US" sz="2400" dirty="0" smtClean="0"/>
              <a:t>HPLAP Program Manager:  Kevin Jacobson</a:t>
            </a:r>
          </a:p>
          <a:p>
            <a:pPr algn="ctr"/>
            <a:r>
              <a:rPr lang="en-US" sz="2000" dirty="0" smtClean="0">
                <a:hlinkClick r:id="rId3"/>
              </a:rPr>
              <a:t>kmjacobson2@wisc.edu</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4726" y="558553"/>
            <a:ext cx="5894773" cy="1470025"/>
          </a:xfrm>
        </p:spPr>
        <p:txBody>
          <a:bodyPr>
            <a:normAutofit/>
          </a:bodyPr>
          <a:lstStyle/>
          <a:p>
            <a:pPr algn="ctr"/>
            <a:r>
              <a:rPr lang="en-US" sz="4800" dirty="0" smtClean="0"/>
              <a:t>Wisconsin Office of </a:t>
            </a:r>
            <a:br>
              <a:rPr lang="en-US" sz="4800" dirty="0" smtClean="0"/>
            </a:br>
            <a:r>
              <a:rPr lang="en-US" sz="4800" dirty="0" smtClean="0"/>
              <a:t>Rural Health</a:t>
            </a:r>
            <a:endParaRPr lang="en-US" sz="4800" dirty="0"/>
          </a:p>
        </p:txBody>
      </p:sp>
      <p:sp>
        <p:nvSpPr>
          <p:cNvPr id="3" name="Subtitle 2"/>
          <p:cNvSpPr>
            <a:spLocks noGrp="1"/>
          </p:cNvSpPr>
          <p:nvPr>
            <p:ph type="subTitle" idx="1"/>
          </p:nvPr>
        </p:nvSpPr>
        <p:spPr>
          <a:xfrm>
            <a:off x="736847" y="2743200"/>
            <a:ext cx="7776838" cy="3630968"/>
          </a:xfrm>
        </p:spPr>
        <p:txBody>
          <a:bodyPr>
            <a:noAutofit/>
          </a:bodyPr>
          <a:lstStyle/>
          <a:p>
            <a:pPr algn="l">
              <a:spcBef>
                <a:spcPts val="1800"/>
              </a:spcBef>
              <a:spcAft>
                <a:spcPts val="1200"/>
              </a:spcAft>
              <a:buFont typeface="Arial" pitchFamily="34" charset="0"/>
              <a:buChar char="•"/>
            </a:pPr>
            <a:r>
              <a:rPr lang="en-US" sz="2400" dirty="0" smtClean="0">
                <a:solidFill>
                  <a:schemeClr val="tx1"/>
                </a:solidFill>
              </a:rPr>
              <a:t>  Federally created and funded program; one in each state</a:t>
            </a:r>
          </a:p>
          <a:p>
            <a:pPr algn="l">
              <a:spcBef>
                <a:spcPts val="1800"/>
              </a:spcBef>
              <a:spcAft>
                <a:spcPts val="1200"/>
              </a:spcAft>
              <a:buFont typeface="Arial" pitchFamily="34" charset="0"/>
              <a:buChar char="•"/>
            </a:pPr>
            <a:r>
              <a:rPr lang="en-US" sz="2400" dirty="0" smtClean="0">
                <a:solidFill>
                  <a:schemeClr val="tx1"/>
                </a:solidFill>
              </a:rPr>
              <a:t>  Located in the UW School of Medicine and Public </a:t>
            </a:r>
            <a:r>
              <a:rPr lang="en-US" sz="2400" dirty="0" smtClean="0"/>
              <a:t/>
            </a:r>
            <a:br>
              <a:rPr lang="en-US" sz="2400" dirty="0" smtClean="0"/>
            </a:br>
            <a:r>
              <a:rPr lang="en-US" sz="2400" dirty="0" smtClean="0"/>
              <a:t>    </a:t>
            </a:r>
            <a:r>
              <a:rPr lang="en-US" sz="2400" dirty="0" smtClean="0">
                <a:solidFill>
                  <a:schemeClr val="tx1"/>
                </a:solidFill>
              </a:rPr>
              <a:t>Health</a:t>
            </a:r>
          </a:p>
          <a:p>
            <a:pPr algn="l">
              <a:spcBef>
                <a:spcPts val="1800"/>
              </a:spcBef>
              <a:spcAft>
                <a:spcPts val="1200"/>
              </a:spcAft>
              <a:buFont typeface="Arial" pitchFamily="34" charset="0"/>
              <a:buChar char="•"/>
            </a:pPr>
            <a:r>
              <a:rPr lang="en-US" sz="2400" dirty="0" smtClean="0">
                <a:solidFill>
                  <a:schemeClr val="tx1"/>
                </a:solidFill>
              </a:rPr>
              <a:t>  Started in 1975</a:t>
            </a:r>
          </a:p>
          <a:p>
            <a:pPr algn="l">
              <a:spcBef>
                <a:spcPts val="1800"/>
              </a:spcBef>
              <a:buFont typeface="Arial" pitchFamily="34" charset="0"/>
              <a:buChar char="•"/>
            </a:pPr>
            <a:r>
              <a:rPr lang="en-US" sz="2400" i="1" dirty="0" smtClean="0"/>
              <a:t>  “We seek to improve the access to, and quality of, </a:t>
            </a:r>
            <a:br>
              <a:rPr lang="en-US" sz="2400" i="1" dirty="0" smtClean="0"/>
            </a:br>
            <a:r>
              <a:rPr lang="en-US" sz="2400" i="1" dirty="0" smtClean="0"/>
              <a:t>      rural healthcare.” </a:t>
            </a:r>
          </a:p>
        </p:txBody>
      </p:sp>
      <p:pic>
        <p:nvPicPr>
          <p:cNvPr id="5" name="Picture 4" descr="worh-transparent.png"/>
          <p:cNvPicPr>
            <a:picLocks noChangeAspect="1"/>
          </p:cNvPicPr>
          <p:nvPr/>
        </p:nvPicPr>
        <p:blipFill>
          <a:blip r:embed="rId2" cstate="print"/>
          <a:stretch>
            <a:fillRect/>
          </a:stretch>
        </p:blipFill>
        <p:spPr>
          <a:xfrm>
            <a:off x="970323" y="669808"/>
            <a:ext cx="1614724" cy="10080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1175"/>
            <a:ext cx="7772400" cy="1470025"/>
          </a:xfrm>
        </p:spPr>
        <p:txBody>
          <a:bodyPr>
            <a:normAutofit fontScale="90000"/>
          </a:bodyPr>
          <a:lstStyle/>
          <a:p>
            <a:pPr algn="ctr"/>
            <a:r>
              <a:rPr lang="en-US" dirty="0" smtClean="0"/>
              <a:t>Health Professions Loan Assistance Program</a:t>
            </a:r>
            <a:endParaRPr lang="en-US" dirty="0"/>
          </a:p>
        </p:txBody>
      </p:sp>
      <p:sp>
        <p:nvSpPr>
          <p:cNvPr id="3" name="Subtitle 2"/>
          <p:cNvSpPr>
            <a:spLocks noGrp="1"/>
          </p:cNvSpPr>
          <p:nvPr>
            <p:ph type="subTitle" idx="1"/>
          </p:nvPr>
        </p:nvSpPr>
        <p:spPr>
          <a:xfrm>
            <a:off x="685800" y="2514600"/>
            <a:ext cx="8001000" cy="3886200"/>
          </a:xfrm>
        </p:spPr>
        <p:txBody>
          <a:bodyPr>
            <a:normAutofit/>
          </a:bodyPr>
          <a:lstStyle/>
          <a:p>
            <a:pPr algn="l">
              <a:spcAft>
                <a:spcPts val="1200"/>
              </a:spcAft>
              <a:buFont typeface="Arial" pitchFamily="34" charset="0"/>
              <a:buChar char="•"/>
            </a:pPr>
            <a:r>
              <a:rPr lang="en-US" sz="2400" dirty="0" smtClean="0">
                <a:solidFill>
                  <a:schemeClr val="tx1"/>
                </a:solidFill>
              </a:rPr>
              <a:t> </a:t>
            </a:r>
            <a:r>
              <a:rPr lang="en-US" sz="2000" dirty="0" smtClean="0">
                <a:solidFill>
                  <a:schemeClr val="tx1"/>
                </a:solidFill>
              </a:rPr>
              <a:t>Created in 1989 </a:t>
            </a:r>
            <a:r>
              <a:rPr lang="en-US" sz="2400" dirty="0" smtClean="0">
                <a:solidFill>
                  <a:schemeClr val="tx1"/>
                </a:solidFill>
              </a:rPr>
              <a:t>to </a:t>
            </a:r>
            <a:r>
              <a:rPr lang="en-US" sz="2400" dirty="0" smtClean="0"/>
              <a:t>address workforce shortages in </a:t>
            </a:r>
            <a:r>
              <a:rPr lang="en-US" sz="2400" dirty="0" smtClean="0">
                <a:solidFill>
                  <a:schemeClr val="tx1"/>
                </a:solidFill>
              </a:rPr>
              <a:t>underserved rural and urban communities</a:t>
            </a:r>
          </a:p>
          <a:p>
            <a:pPr algn="l">
              <a:spcAft>
                <a:spcPts val="1200"/>
              </a:spcAft>
              <a:buFont typeface="Arial" pitchFamily="34" charset="0"/>
              <a:buChar char="•"/>
            </a:pPr>
            <a:r>
              <a:rPr lang="en-US" sz="2400" dirty="0" smtClean="0">
                <a:solidFill>
                  <a:schemeClr val="tx1"/>
                </a:solidFill>
              </a:rPr>
              <a:t> Repays educational loans in return for three years of service in an underserved area</a:t>
            </a:r>
          </a:p>
          <a:p>
            <a:pPr algn="l">
              <a:buFont typeface="Arial" pitchFamily="34" charset="0"/>
              <a:buChar char="•"/>
            </a:pPr>
            <a:r>
              <a:rPr lang="en-US" sz="2000" dirty="0" smtClean="0"/>
              <a:t> Study: Loan repayment programs result in higher service completion rates and longer retention after obligations completed, compared to other financial support for service programs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936625"/>
          </a:xfrm>
        </p:spPr>
        <p:txBody>
          <a:bodyPr>
            <a:normAutofit/>
          </a:bodyPr>
          <a:lstStyle/>
          <a:p>
            <a:pPr algn="ctr"/>
            <a:r>
              <a:rPr lang="en-US" sz="4800" dirty="0" smtClean="0"/>
              <a:t>HPLAP Eligibility Criteria</a:t>
            </a:r>
            <a:endParaRPr lang="en-US" sz="4800" dirty="0"/>
          </a:p>
        </p:txBody>
      </p:sp>
      <p:sp>
        <p:nvSpPr>
          <p:cNvPr id="3" name="Subtitle 2"/>
          <p:cNvSpPr>
            <a:spLocks noGrp="1"/>
          </p:cNvSpPr>
          <p:nvPr>
            <p:ph type="subTitle" idx="1"/>
          </p:nvPr>
        </p:nvSpPr>
        <p:spPr>
          <a:xfrm>
            <a:off x="762000" y="1828800"/>
            <a:ext cx="7848600" cy="4267200"/>
          </a:xfrm>
        </p:spPr>
        <p:txBody>
          <a:bodyPr>
            <a:normAutofit/>
          </a:bodyPr>
          <a:lstStyle/>
          <a:p>
            <a:pPr algn="l">
              <a:lnSpc>
                <a:spcPts val="3200"/>
              </a:lnSpc>
              <a:spcBef>
                <a:spcPts val="1200"/>
              </a:spcBef>
              <a:spcAft>
                <a:spcPts val="600"/>
              </a:spcAft>
              <a:buFont typeface="Arial" pitchFamily="34" charset="0"/>
              <a:buChar char="•"/>
            </a:pPr>
            <a:r>
              <a:rPr lang="en-US" sz="2400" dirty="0" smtClean="0">
                <a:solidFill>
                  <a:schemeClr val="tx1"/>
                </a:solidFill>
              </a:rPr>
              <a:t> Physician (MD or DO), Nurse Practitioner, Physician Assistant, Nurse Midwife providing primary, pediatric or obstetric care</a:t>
            </a:r>
          </a:p>
          <a:p>
            <a:pPr algn="l">
              <a:lnSpc>
                <a:spcPts val="3200"/>
              </a:lnSpc>
              <a:spcBef>
                <a:spcPts val="1200"/>
              </a:spcBef>
              <a:spcAft>
                <a:spcPts val="600"/>
              </a:spcAft>
              <a:buFont typeface="Arial" pitchFamily="34" charset="0"/>
              <a:buChar char="•"/>
            </a:pPr>
            <a:r>
              <a:rPr lang="en-US" sz="2400" dirty="0" smtClean="0">
                <a:solidFill>
                  <a:schemeClr val="tx1"/>
                </a:solidFill>
              </a:rPr>
              <a:t> Dentist or Dental Hygienist practicing general or pediatric dentistry</a:t>
            </a:r>
          </a:p>
          <a:p>
            <a:pPr algn="l">
              <a:lnSpc>
                <a:spcPts val="3200"/>
              </a:lnSpc>
              <a:spcBef>
                <a:spcPts val="1200"/>
              </a:spcBef>
              <a:spcAft>
                <a:spcPts val="600"/>
              </a:spcAft>
              <a:buFont typeface="Arial" pitchFamily="34" charset="0"/>
              <a:buChar char="•"/>
            </a:pPr>
            <a:r>
              <a:rPr lang="en-US" sz="2400" dirty="0" smtClean="0">
                <a:solidFill>
                  <a:schemeClr val="tx1"/>
                </a:solidFill>
              </a:rPr>
              <a:t> Psychiatrist</a:t>
            </a:r>
          </a:p>
          <a:p>
            <a:pPr algn="l">
              <a:lnSpc>
                <a:spcPts val="3200"/>
              </a:lnSpc>
              <a:spcBef>
                <a:spcPts val="1200"/>
              </a:spcBef>
              <a:buFont typeface="Arial" pitchFamily="34" charset="0"/>
              <a:buChar char="•"/>
            </a:pPr>
            <a:r>
              <a:rPr lang="en-US" sz="2400" dirty="0" smtClean="0">
                <a:solidFill>
                  <a:schemeClr val="tx1"/>
                </a:solidFill>
              </a:rPr>
              <a:t> Working full time in a Health Professional Shortage Area, a federally qualified health center or tribal health center</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pPr algn="ctr"/>
            <a:r>
              <a:rPr lang="en-US" dirty="0" smtClean="0"/>
              <a:t>Health Professional </a:t>
            </a:r>
            <a:br>
              <a:rPr lang="en-US" dirty="0" smtClean="0"/>
            </a:br>
            <a:r>
              <a:rPr lang="en-US" dirty="0" smtClean="0"/>
              <a:t>Shortage Areas</a:t>
            </a:r>
            <a:endParaRPr lang="en-US" dirty="0"/>
          </a:p>
        </p:txBody>
      </p:sp>
      <p:sp>
        <p:nvSpPr>
          <p:cNvPr id="3" name="Subtitle 2"/>
          <p:cNvSpPr>
            <a:spLocks noGrp="1"/>
          </p:cNvSpPr>
          <p:nvPr>
            <p:ph type="subTitle" idx="1"/>
          </p:nvPr>
        </p:nvSpPr>
        <p:spPr>
          <a:xfrm>
            <a:off x="838200" y="2286000"/>
            <a:ext cx="7772400" cy="4267200"/>
          </a:xfrm>
        </p:spPr>
        <p:txBody>
          <a:bodyPr>
            <a:normAutofit/>
          </a:bodyPr>
          <a:lstStyle/>
          <a:p>
            <a:pPr algn="l">
              <a:spcAft>
                <a:spcPts val="1800"/>
              </a:spcAft>
            </a:pPr>
            <a:r>
              <a:rPr lang="en-US" dirty="0" smtClean="0">
                <a:solidFill>
                  <a:schemeClr val="tx1"/>
                </a:solidFill>
              </a:rPr>
              <a:t>Federal designation </a:t>
            </a:r>
            <a:r>
              <a:rPr lang="en-US" sz="2000" dirty="0" smtClean="0">
                <a:solidFill>
                  <a:schemeClr val="tx1"/>
                </a:solidFill>
              </a:rPr>
              <a:t>based on data provided by the Wisconsin Department of Health Services</a:t>
            </a:r>
            <a:endParaRPr lang="en-US" dirty="0" smtClean="0">
              <a:solidFill>
                <a:schemeClr val="tx1"/>
              </a:solidFill>
            </a:endParaRPr>
          </a:p>
          <a:p>
            <a:pPr algn="l"/>
            <a:r>
              <a:rPr lang="en-US" dirty="0" smtClean="0">
                <a:solidFill>
                  <a:schemeClr val="tx1"/>
                </a:solidFill>
              </a:rPr>
              <a:t>Designation based on:</a:t>
            </a:r>
          </a:p>
          <a:p>
            <a:pPr lvl="1" algn="l">
              <a:spcBef>
                <a:spcPts val="1200"/>
              </a:spcBef>
              <a:buFont typeface="Arial" pitchFamily="34" charset="0"/>
              <a:buChar char="•"/>
            </a:pPr>
            <a:r>
              <a:rPr lang="en-US" sz="2000" dirty="0" smtClean="0">
                <a:solidFill>
                  <a:schemeClr val="tx1"/>
                </a:solidFill>
              </a:rPr>
              <a:t> Population : Provider Ratio</a:t>
            </a:r>
          </a:p>
          <a:p>
            <a:pPr lvl="1" algn="l">
              <a:spcBef>
                <a:spcPts val="1200"/>
              </a:spcBef>
              <a:buFont typeface="Arial" pitchFamily="34" charset="0"/>
              <a:buChar char="•"/>
            </a:pPr>
            <a:r>
              <a:rPr lang="en-US" sz="2000" dirty="0" smtClean="0">
                <a:solidFill>
                  <a:schemeClr val="tx1"/>
                </a:solidFill>
              </a:rPr>
              <a:t> Poverty level</a:t>
            </a:r>
          </a:p>
          <a:p>
            <a:pPr lvl="1" algn="l">
              <a:spcBef>
                <a:spcPts val="1200"/>
              </a:spcBef>
              <a:buFont typeface="Arial" pitchFamily="34" charset="0"/>
              <a:buChar char="•"/>
            </a:pPr>
            <a:r>
              <a:rPr lang="en-US" sz="2000" dirty="0" smtClean="0">
                <a:solidFill>
                  <a:schemeClr val="tx1"/>
                </a:solidFill>
              </a:rPr>
              <a:t> Distance to nearest provider</a:t>
            </a:r>
          </a:p>
          <a:p>
            <a:pPr lvl="1" algn="l">
              <a:spcBef>
                <a:spcPts val="1200"/>
              </a:spcBef>
              <a:spcAft>
                <a:spcPts val="1800"/>
              </a:spcAft>
              <a:buFont typeface="Arial" pitchFamily="34" charset="0"/>
              <a:buChar char="•"/>
            </a:pPr>
            <a:r>
              <a:rPr lang="en-US" sz="2000" dirty="0" smtClean="0">
                <a:solidFill>
                  <a:schemeClr val="tx1"/>
                </a:solidFill>
              </a:rPr>
              <a:t> Specific need factors </a:t>
            </a:r>
            <a:r>
              <a:rPr lang="en-US" sz="1800" dirty="0" smtClean="0">
                <a:solidFill>
                  <a:schemeClr val="tx1"/>
                </a:solidFill>
              </a:rPr>
              <a:t>(high % elderly, alcohol use, etc.)</a:t>
            </a:r>
            <a:endParaRPr lang="en-US" dirty="0" smtClean="0">
              <a:solidFill>
                <a:schemeClr val="tx1"/>
              </a:solidFill>
            </a:endParaRPr>
          </a:p>
          <a:p>
            <a:pPr algn="l"/>
            <a:r>
              <a:rPr lang="en-US" dirty="0" smtClean="0"/>
              <a:t>The majority are rural.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143000"/>
          </a:xfrm>
        </p:spPr>
        <p:txBody>
          <a:bodyPr>
            <a:normAutofit/>
          </a:bodyPr>
          <a:lstStyle/>
          <a:p>
            <a:pPr algn="ctr"/>
            <a:r>
              <a:rPr lang="en-US" sz="5000" dirty="0" smtClean="0"/>
              <a:t>Award Selection Criteria</a:t>
            </a:r>
            <a:endParaRPr lang="en-US" sz="5000" dirty="0"/>
          </a:p>
        </p:txBody>
      </p:sp>
      <p:sp>
        <p:nvSpPr>
          <p:cNvPr id="3" name="Subtitle 2"/>
          <p:cNvSpPr>
            <a:spLocks noGrp="1"/>
          </p:cNvSpPr>
          <p:nvPr>
            <p:ph type="subTitle" idx="1"/>
          </p:nvPr>
        </p:nvSpPr>
        <p:spPr>
          <a:xfrm>
            <a:off x="533400" y="1905000"/>
            <a:ext cx="7854696" cy="4648200"/>
          </a:xfrm>
        </p:spPr>
        <p:txBody>
          <a:bodyPr>
            <a:normAutofit/>
          </a:bodyPr>
          <a:lstStyle/>
          <a:p>
            <a:pPr algn="l"/>
            <a:r>
              <a:rPr lang="en-US" dirty="0" smtClean="0"/>
              <a:t>Competitive program; </a:t>
            </a:r>
            <a:r>
              <a:rPr lang="en-US" sz="2000" dirty="0" smtClean="0"/>
              <a:t>applications ranked by independent review committee</a:t>
            </a:r>
            <a:endParaRPr lang="en-US" dirty="0" smtClean="0"/>
          </a:p>
          <a:p>
            <a:pPr algn="l">
              <a:spcBef>
                <a:spcPts val="2400"/>
              </a:spcBef>
            </a:pPr>
            <a:r>
              <a:rPr lang="en-US" dirty="0" smtClean="0"/>
              <a:t>Review criteria:</a:t>
            </a:r>
          </a:p>
          <a:p>
            <a:pPr lvl="1" algn="l">
              <a:buFont typeface="Arial" pitchFamily="34" charset="0"/>
              <a:buChar char="•"/>
            </a:pPr>
            <a:r>
              <a:rPr lang="en-US" sz="2000" dirty="0" smtClean="0"/>
              <a:t> HPSA score</a:t>
            </a:r>
          </a:p>
          <a:p>
            <a:pPr lvl="1" algn="l">
              <a:buFont typeface="Arial" pitchFamily="34" charset="0"/>
              <a:buChar char="•"/>
            </a:pPr>
            <a:r>
              <a:rPr lang="en-US" sz="2000" dirty="0" smtClean="0"/>
              <a:t> Likelihood of retention</a:t>
            </a:r>
          </a:p>
          <a:p>
            <a:pPr lvl="1" algn="l">
              <a:buFont typeface="Arial" pitchFamily="34" charset="0"/>
              <a:buChar char="•"/>
            </a:pPr>
            <a:r>
              <a:rPr lang="en-US" sz="2000" dirty="0" smtClean="0"/>
              <a:t> Loan balance</a:t>
            </a:r>
          </a:p>
          <a:p>
            <a:pPr lvl="1" algn="l">
              <a:buFont typeface="Arial" pitchFamily="34" charset="0"/>
              <a:buChar char="•"/>
            </a:pPr>
            <a:r>
              <a:rPr lang="en-US" sz="2000" dirty="0" smtClean="0"/>
              <a:t> Service provision to patients on medical assistance</a:t>
            </a:r>
          </a:p>
          <a:p>
            <a:pPr lvl="1" algn="l">
              <a:buFont typeface="Arial" pitchFamily="34" charset="0"/>
              <a:buChar char="•"/>
            </a:pPr>
            <a:r>
              <a:rPr lang="en-US" sz="2000" dirty="0" smtClean="0"/>
              <a:t> Community per capita income</a:t>
            </a:r>
          </a:p>
          <a:p>
            <a:pPr lvl="1" algn="l">
              <a:buFont typeface="Arial" pitchFamily="34" charset="0"/>
              <a:buChar char="•"/>
            </a:pPr>
            <a:r>
              <a:rPr lang="en-US" sz="2000" dirty="0" smtClean="0"/>
              <a:t> Length of service</a:t>
            </a:r>
          </a:p>
          <a:p>
            <a:pPr lvl="1" algn="l">
              <a:buFont typeface="Arial" pitchFamily="34" charset="0"/>
              <a:buChar char="•"/>
            </a:pPr>
            <a:r>
              <a:rPr lang="en-US" sz="2000" dirty="0" smtClean="0"/>
              <a:t> Geographic distribution of awards</a:t>
            </a:r>
          </a:p>
          <a:p>
            <a:pPr lvl="1" algn="l">
              <a:buFont typeface="Arial" pitchFamily="34" charset="0"/>
              <a:buChar char="•"/>
            </a:pPr>
            <a:r>
              <a:rPr lang="en-US" sz="2000" dirty="0" smtClean="0"/>
              <a:t> Community and employer support</a:t>
            </a:r>
          </a:p>
          <a:p>
            <a:pPr lvl="1" algn="l"/>
            <a:endParaRPr lang="en-US" dirty="0" smtClean="0"/>
          </a:p>
          <a:p>
            <a:pPr lvl="1" algn="l"/>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1000" y="381000"/>
          <a:ext cx="5206452" cy="6248400"/>
        </p:xfrm>
        <a:graphic>
          <a:graphicData uri="http://schemas.openxmlformats.org/presentationml/2006/ole">
            <p:oleObj spid="_x0000_s4098" name="Acrobat Document" r:id="rId3" imgW="4663844" imgH="6035563" progId="AcroExch.Document.7">
              <p:embed/>
            </p:oleObj>
          </a:graphicData>
        </a:graphic>
      </p:graphicFrame>
      <p:sp>
        <p:nvSpPr>
          <p:cNvPr id="3" name="TextBox 2"/>
          <p:cNvSpPr txBox="1"/>
          <p:nvPr/>
        </p:nvSpPr>
        <p:spPr>
          <a:xfrm>
            <a:off x="5791200" y="1143000"/>
            <a:ext cx="2895600" cy="3785652"/>
          </a:xfrm>
          <a:prstGeom prst="rect">
            <a:avLst/>
          </a:prstGeom>
          <a:noFill/>
        </p:spPr>
        <p:txBody>
          <a:bodyPr wrap="square" rtlCol="0">
            <a:spAutoFit/>
          </a:bodyPr>
          <a:lstStyle/>
          <a:p>
            <a:pPr algn="ctr"/>
            <a:r>
              <a:rPr lang="en-US" sz="2400" b="1" dirty="0" smtClean="0"/>
              <a:t>Primary Care </a:t>
            </a:r>
            <a:r>
              <a:rPr lang="en-US" sz="2000" dirty="0" smtClean="0"/>
              <a:t>Shortage Areas</a:t>
            </a:r>
            <a:endParaRPr lang="en-US" sz="2400" dirty="0" smtClean="0"/>
          </a:p>
          <a:p>
            <a:endParaRPr lang="en-US" sz="2400" dirty="0"/>
          </a:p>
          <a:p>
            <a:r>
              <a:rPr lang="en-US" sz="2400" dirty="0" smtClean="0"/>
              <a:t>600,305 residents (</a:t>
            </a:r>
            <a:r>
              <a:rPr lang="en-US" sz="2400" b="1" dirty="0" smtClean="0">
                <a:solidFill>
                  <a:srgbClr val="CC3300"/>
                </a:solidFill>
              </a:rPr>
              <a:t>11%</a:t>
            </a:r>
            <a:r>
              <a:rPr lang="en-US" sz="2400" dirty="0" smtClean="0"/>
              <a:t>) </a:t>
            </a:r>
            <a:r>
              <a:rPr lang="en-US" sz="2000" dirty="0" smtClean="0"/>
              <a:t>live in 118 Primary Care Shortage Areas</a:t>
            </a:r>
            <a:endParaRPr lang="en-US" sz="2400" dirty="0" smtClean="0"/>
          </a:p>
          <a:p>
            <a:endParaRPr lang="en-US" sz="2400" dirty="0"/>
          </a:p>
          <a:p>
            <a:r>
              <a:rPr lang="en-US" sz="2000" dirty="0" smtClean="0"/>
              <a:t>268 providers needed to achieve federal target ratios</a:t>
            </a:r>
            <a:endParaRPr lang="en-US" sz="2000" dirty="0"/>
          </a:p>
        </p:txBody>
      </p:sp>
      <p:sp>
        <p:nvSpPr>
          <p:cNvPr id="4" name="TextBox 3"/>
          <p:cNvSpPr txBox="1"/>
          <p:nvPr/>
        </p:nvSpPr>
        <p:spPr>
          <a:xfrm>
            <a:off x="5715000" y="5867401"/>
            <a:ext cx="3048000" cy="738664"/>
          </a:xfrm>
          <a:prstGeom prst="rect">
            <a:avLst/>
          </a:prstGeom>
          <a:noFill/>
        </p:spPr>
        <p:txBody>
          <a:bodyPr wrap="square" rtlCol="0">
            <a:spAutoFit/>
          </a:bodyPr>
          <a:lstStyle/>
          <a:p>
            <a:r>
              <a:rPr lang="en-US" sz="1400" baseline="30000" dirty="0" smtClean="0"/>
              <a:t>Identified by the HRSA Office of Shortage Designation.  </a:t>
            </a:r>
          </a:p>
          <a:p>
            <a:r>
              <a:rPr lang="en-US" sz="1400" baseline="30000" dirty="0" smtClean="0"/>
              <a:t>HRSA’s target  population/provider ratios are 2,000:1 for Primary Care, 3,000:1 for  Dental and 10,000:1 for Mental Health</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1000" y="381000"/>
          <a:ext cx="5257800" cy="6035675"/>
        </p:xfrm>
        <a:graphic>
          <a:graphicData uri="http://schemas.openxmlformats.org/presentationml/2006/ole">
            <p:oleObj spid="_x0000_s2050" name="Acrobat Document" r:id="rId3" imgW="4663844" imgH="6035563" progId="AcroExch.Document.7">
              <p:embed/>
            </p:oleObj>
          </a:graphicData>
        </a:graphic>
      </p:graphicFrame>
      <p:sp>
        <p:nvSpPr>
          <p:cNvPr id="4" name="TextBox 3"/>
          <p:cNvSpPr txBox="1"/>
          <p:nvPr/>
        </p:nvSpPr>
        <p:spPr>
          <a:xfrm>
            <a:off x="5791200" y="1295400"/>
            <a:ext cx="2895600" cy="3754874"/>
          </a:xfrm>
          <a:prstGeom prst="rect">
            <a:avLst/>
          </a:prstGeom>
          <a:noFill/>
        </p:spPr>
        <p:txBody>
          <a:bodyPr wrap="square" rtlCol="0">
            <a:spAutoFit/>
          </a:bodyPr>
          <a:lstStyle/>
          <a:p>
            <a:pPr algn="ctr"/>
            <a:r>
              <a:rPr lang="en-US" sz="2400" b="1" dirty="0" smtClean="0"/>
              <a:t>Dental </a:t>
            </a:r>
          </a:p>
          <a:p>
            <a:pPr algn="ctr"/>
            <a:r>
              <a:rPr lang="en-US" sz="2000" dirty="0" smtClean="0"/>
              <a:t>Shortage Areas</a:t>
            </a:r>
          </a:p>
          <a:p>
            <a:endParaRPr lang="en-US" sz="2400" dirty="0" smtClean="0"/>
          </a:p>
          <a:p>
            <a:r>
              <a:rPr lang="en-US" sz="2400" dirty="0" smtClean="0"/>
              <a:t>450,621 Residents (</a:t>
            </a:r>
            <a:r>
              <a:rPr lang="en-US" sz="2400" b="1" dirty="0" smtClean="0">
                <a:solidFill>
                  <a:srgbClr val="CC3300"/>
                </a:solidFill>
              </a:rPr>
              <a:t>8%</a:t>
            </a:r>
            <a:r>
              <a:rPr lang="en-US" sz="2400" dirty="0" smtClean="0"/>
              <a:t>) </a:t>
            </a:r>
            <a:r>
              <a:rPr lang="en-US" sz="2000" dirty="0" smtClean="0"/>
              <a:t>live in 76 Dental Shortage Areas</a:t>
            </a:r>
            <a:endParaRPr lang="en-US" sz="2400" dirty="0" smtClean="0"/>
          </a:p>
          <a:p>
            <a:r>
              <a:rPr lang="en-US" sz="2400" dirty="0" smtClean="0"/>
              <a:t> </a:t>
            </a:r>
          </a:p>
          <a:p>
            <a:r>
              <a:rPr lang="en-US" sz="2000" dirty="0" smtClean="0"/>
              <a:t>134 Providers needed to achieve federal target ratios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57200" y="381000"/>
          <a:ext cx="5181600" cy="6035675"/>
        </p:xfrm>
        <a:graphic>
          <a:graphicData uri="http://schemas.openxmlformats.org/presentationml/2006/ole">
            <p:oleObj spid="_x0000_s3074" name="Acrobat Document" r:id="rId3" imgW="4663844" imgH="6035563" progId="AcroExch.Document.7">
              <p:embed/>
            </p:oleObj>
          </a:graphicData>
        </a:graphic>
      </p:graphicFrame>
      <p:sp>
        <p:nvSpPr>
          <p:cNvPr id="3" name="TextBox 2"/>
          <p:cNvSpPr txBox="1"/>
          <p:nvPr/>
        </p:nvSpPr>
        <p:spPr>
          <a:xfrm>
            <a:off x="5867400" y="1143000"/>
            <a:ext cx="2819400" cy="3477875"/>
          </a:xfrm>
          <a:prstGeom prst="rect">
            <a:avLst/>
          </a:prstGeom>
          <a:noFill/>
        </p:spPr>
        <p:txBody>
          <a:bodyPr wrap="square" rtlCol="0">
            <a:spAutoFit/>
          </a:bodyPr>
          <a:lstStyle/>
          <a:p>
            <a:pPr algn="ctr"/>
            <a:r>
              <a:rPr lang="en-US" sz="2400" b="1" dirty="0" smtClean="0"/>
              <a:t>Mental Health</a:t>
            </a:r>
          </a:p>
          <a:p>
            <a:pPr algn="ctr"/>
            <a:r>
              <a:rPr lang="en-US" sz="2000" dirty="0" smtClean="0"/>
              <a:t>Shortage Areas</a:t>
            </a:r>
          </a:p>
          <a:p>
            <a:endParaRPr lang="en-US" sz="2400" dirty="0"/>
          </a:p>
          <a:p>
            <a:r>
              <a:rPr lang="en-US" sz="2400" dirty="0" smtClean="0"/>
              <a:t>1,841,376 residents (</a:t>
            </a:r>
            <a:r>
              <a:rPr lang="en-US" sz="2400" b="1" dirty="0" smtClean="0">
                <a:solidFill>
                  <a:srgbClr val="CC3300"/>
                </a:solidFill>
              </a:rPr>
              <a:t>33%</a:t>
            </a:r>
            <a:r>
              <a:rPr lang="en-US" sz="2400" dirty="0" smtClean="0"/>
              <a:t>) </a:t>
            </a:r>
            <a:r>
              <a:rPr lang="en-US" sz="2000" dirty="0" smtClean="0"/>
              <a:t>live in 111 Mental Health Shortage Areas</a:t>
            </a:r>
          </a:p>
          <a:p>
            <a:endParaRPr lang="en-US" sz="2400" dirty="0"/>
          </a:p>
          <a:p>
            <a:r>
              <a:rPr lang="en-US" sz="2000" dirty="0" smtClean="0"/>
              <a:t>158 providers needed to achieve federal target ratios</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658</Words>
  <Application>Microsoft Office PowerPoint</Application>
  <PresentationFormat>On-screen Show (4:3)</PresentationFormat>
  <Paragraphs>153</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Flow</vt:lpstr>
      <vt:lpstr>Acrobat Document</vt:lpstr>
      <vt:lpstr>Wisconsin’s Health Professions Loan Assistance Program</vt:lpstr>
      <vt:lpstr>Wisconsin Office of  Rural Health</vt:lpstr>
      <vt:lpstr>Health Professions Loan Assistance Program</vt:lpstr>
      <vt:lpstr>HPLAP Eligibility Criteria</vt:lpstr>
      <vt:lpstr>Health Professional  Shortage Areas</vt:lpstr>
      <vt:lpstr>Award Selection Criteria</vt:lpstr>
      <vt:lpstr>Slide 7</vt:lpstr>
      <vt:lpstr>Slide 8</vt:lpstr>
      <vt:lpstr>Slide 9</vt:lpstr>
      <vt:lpstr>Future Need for Providers</vt:lpstr>
      <vt:lpstr>Current Physician Openings* at ORH Recruitment Program</vt:lpstr>
      <vt:lpstr>HPLAP Awards</vt:lpstr>
      <vt:lpstr>Critical Access Hospital Assessment</vt:lpstr>
      <vt:lpstr>Current HPLAP Award Funds</vt:lpstr>
      <vt:lpstr>HPLAP  Recipients</vt:lpstr>
      <vt:lpstr>Slide 16</vt:lpstr>
      <vt:lpstr>Thank You</vt:lpstr>
    </vt:vector>
  </TitlesOfParts>
  <Company>University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kmjacobson2</dc:creator>
  <cp:lastModifiedBy>John Eich</cp:lastModifiedBy>
  <cp:revision>73</cp:revision>
  <dcterms:created xsi:type="dcterms:W3CDTF">2010-09-22T17:16:10Z</dcterms:created>
  <dcterms:modified xsi:type="dcterms:W3CDTF">2010-10-06T18:08:41Z</dcterms:modified>
</cp:coreProperties>
</file>