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theme/themeOverride4.xml" ContentType="application/vnd.openxmlformats-officedocument.themeOverrid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4" r:id="rId3"/>
    <p:sldId id="282" r:id="rId4"/>
    <p:sldId id="285" r:id="rId5"/>
    <p:sldId id="287" r:id="rId6"/>
    <p:sldId id="300" r:id="rId7"/>
    <p:sldId id="286" r:id="rId8"/>
    <p:sldId id="288" r:id="rId9"/>
    <p:sldId id="280" r:id="rId10"/>
    <p:sldId id="261" r:id="rId11"/>
    <p:sldId id="265" r:id="rId12"/>
    <p:sldId id="289" r:id="rId13"/>
    <p:sldId id="266" r:id="rId14"/>
    <p:sldId id="305" r:id="rId15"/>
    <p:sldId id="268" r:id="rId16"/>
    <p:sldId id="273" r:id="rId17"/>
    <p:sldId id="264" r:id="rId18"/>
    <p:sldId id="270" r:id="rId19"/>
    <p:sldId id="290" r:id="rId20"/>
    <p:sldId id="291" r:id="rId21"/>
    <p:sldId id="269" r:id="rId2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008000"/>
    <a:srgbClr val="9900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4" autoAdjust="0"/>
    <p:restoredTop sz="81356" autoAdjust="0"/>
  </p:normalViewPr>
  <p:slideViewPr>
    <p:cSldViewPr>
      <p:cViewPr>
        <p:scale>
          <a:sx n="80" d="100"/>
          <a:sy n="80" d="100"/>
        </p:scale>
        <p:origin x="-798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2538"/>
    </p:cViewPr>
  </p:sorterViewPr>
  <p:notesViewPr>
    <p:cSldViewPr>
      <p:cViewPr varScale="1">
        <p:scale>
          <a:sx n="82" d="100"/>
          <a:sy n="82" d="100"/>
        </p:scale>
        <p:origin x="-2022" y="-90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UWSA_VH\DATA\SHARED\BUDPLAN\Analyst%20Folders\KAF\Financial%20Aid\2010%20Leg%20Council%20Committee\High%20School%20Free%20&amp;%20Reduced%20Lunch%20eligibility,%202000-10%20to%202009-10.xlsx" TargetMode="External"/><Relationship Id="rId1" Type="http://schemas.openxmlformats.org/officeDocument/2006/relationships/themeOverride" Target="../theme/themeOverride2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UWSA_VH\DATA\SHARED\BUDPLAN\Analyst%20Folders\KAF\Financial%20Aid\2010%20Leg%20Council%20Committee\Students%20of%20Color%20in%20High%20School%20population,%202000-10%20to%202009-10.xlsx" TargetMode="External"/><Relationship Id="rId1" Type="http://schemas.openxmlformats.org/officeDocument/2006/relationships/themeOverride" Target="../theme/themeOverride3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550" dirty="0" smtClean="0"/>
              <a:t>High School Population by Free &amp; Reduced Lunch Eligibility,  2000-01 to 2009-10</a:t>
            </a:r>
            <a:endParaRPr lang="en-US" sz="1550" dirty="0"/>
          </a:p>
        </c:rich>
      </c:tx>
      <c:layout>
        <c:manualLayout>
          <c:xMode val="edge"/>
          <c:yMode val="edge"/>
          <c:x val="0.11892424242424295"/>
          <c:y val="1.5873015873015883E-2"/>
        </c:manualLayout>
      </c:layout>
    </c:title>
    <c:plotArea>
      <c:layout>
        <c:manualLayout>
          <c:layoutTarget val="inner"/>
          <c:xMode val="edge"/>
          <c:yMode val="edge"/>
          <c:x val="7.797930736326214E-2"/>
          <c:y val="0.11964314888340025"/>
          <c:w val="0.91030126316071169"/>
          <c:h val="0.73159033012836561"/>
        </c:manualLayout>
      </c:layout>
      <c:lineChart>
        <c:grouping val="standard"/>
        <c:ser>
          <c:idx val="0"/>
          <c:order val="0"/>
          <c:tx>
            <c:strRef>
              <c:f>Sheet1!$D$6</c:f>
              <c:strCache>
                <c:ptCount val="1"/>
                <c:pt idx="0">
                  <c:v>Free &amp; Reduced Lunch Eligible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3.9553074481588291E-2"/>
                  <c:y val="2.224507415714745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15.4%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layout>
                <c:manualLayout>
                  <c:x val="-2.4903787636555652E-2"/>
                  <c:y val="-2.831191256364229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31.6%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Sheet1!$A$7:$A$16</c:f>
              <c:strCache>
                <c:ptCount val="10"/>
                <c:pt idx="0">
                  <c:v>2000-01</c:v>
                </c:pt>
                <c:pt idx="1">
                  <c:v>2001-02</c:v>
                </c:pt>
                <c:pt idx="2">
                  <c:v>2002-03</c:v>
                </c:pt>
                <c:pt idx="3">
                  <c:v>2003-04</c:v>
                </c:pt>
                <c:pt idx="4">
                  <c:v>2004-05</c:v>
                </c:pt>
                <c:pt idx="5">
                  <c:v>2005-06</c:v>
                </c:pt>
                <c:pt idx="6">
                  <c:v>2006-07</c:v>
                </c:pt>
                <c:pt idx="7">
                  <c:v>2007-08</c:v>
                </c:pt>
                <c:pt idx="8">
                  <c:v>2008-09</c:v>
                </c:pt>
                <c:pt idx="9">
                  <c:v>2009-10</c:v>
                </c:pt>
              </c:strCache>
            </c:strRef>
          </c:cat>
          <c:val>
            <c:numRef>
              <c:f>Sheet1!$D$7:$D$16</c:f>
              <c:numCache>
                <c:formatCode>0.00%</c:formatCode>
                <c:ptCount val="10"/>
                <c:pt idx="0">
                  <c:v>0.15418609237010106</c:v>
                </c:pt>
                <c:pt idx="1">
                  <c:v>0.17637313000743077</c:v>
                </c:pt>
                <c:pt idx="2">
                  <c:v>0.19637390204628871</c:v>
                </c:pt>
                <c:pt idx="3">
                  <c:v>0.20154552473391055</c:v>
                </c:pt>
                <c:pt idx="4">
                  <c:v>0.22229985118527931</c:v>
                </c:pt>
                <c:pt idx="5">
                  <c:v>0.23699579116178504</c:v>
                </c:pt>
                <c:pt idx="6">
                  <c:v>0.2513230503632608</c:v>
                </c:pt>
                <c:pt idx="7">
                  <c:v>0.25985715075154725</c:v>
                </c:pt>
                <c:pt idx="8">
                  <c:v>0.27760486716005262</c:v>
                </c:pt>
                <c:pt idx="9">
                  <c:v>0.31584397158038646</c:v>
                </c:pt>
              </c:numCache>
            </c:numRef>
          </c:val>
        </c:ser>
        <c:marker val="1"/>
        <c:axId val="97592448"/>
        <c:axId val="97593984"/>
      </c:lineChart>
      <c:catAx>
        <c:axId val="97592448"/>
        <c:scaling>
          <c:orientation val="minMax"/>
        </c:scaling>
        <c:axPos val="b"/>
        <c:majorTickMark val="none"/>
        <c:tickLblPos val="nextTo"/>
        <c:txPr>
          <a:bodyPr rot="0" vert="horz"/>
          <a:lstStyle/>
          <a:p>
            <a:pPr>
              <a:defRPr sz="1000"/>
            </a:pPr>
            <a:endParaRPr lang="en-US"/>
          </a:p>
        </c:txPr>
        <c:crossAx val="97593984"/>
        <c:crosses val="autoZero"/>
        <c:auto val="1"/>
        <c:lblAlgn val="ctr"/>
        <c:lblOffset val="100"/>
      </c:catAx>
      <c:valAx>
        <c:axId val="97593984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spPr>
          <a:ln w="9525">
            <a:noFill/>
          </a:ln>
        </c:spPr>
        <c:crossAx val="97592448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200" b="1"/>
            </a:pPr>
            <a:endParaRPr lang="en-US"/>
          </a:p>
        </c:txPr>
      </c:legendEntry>
      <c:layout>
        <c:manualLayout>
          <c:xMode val="edge"/>
          <c:yMode val="edge"/>
          <c:x val="0.31438465382236097"/>
          <c:y val="0.94320850083486707"/>
          <c:w val="0.42103815227968466"/>
          <c:h val="5.2746940227469813E-2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600"/>
              <a:t>High</a:t>
            </a:r>
            <a:r>
              <a:rPr lang="en-US" sz="1600" baseline="0"/>
              <a:t> School Population by Student Race/Ethnicity, 2000-01 to 2009-10</a:t>
            </a:r>
            <a:endParaRPr lang="en-US" sz="160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Sheet1!$B$6</c:f>
              <c:strCache>
                <c:ptCount val="1"/>
                <c:pt idx="0">
                  <c:v>American Indian %</c:v>
                </c:pt>
              </c:strCache>
            </c:strRef>
          </c:tx>
          <c:marker>
            <c:symbol val="none"/>
          </c:marker>
          <c:cat>
            <c:strRef>
              <c:f>Sheet1!$A$7:$A$16</c:f>
              <c:strCache>
                <c:ptCount val="10"/>
                <c:pt idx="0">
                  <c:v>2000-01</c:v>
                </c:pt>
                <c:pt idx="1">
                  <c:v>2001-02</c:v>
                </c:pt>
                <c:pt idx="2">
                  <c:v>2002-03</c:v>
                </c:pt>
                <c:pt idx="3">
                  <c:v>2003-04</c:v>
                </c:pt>
                <c:pt idx="4">
                  <c:v>2004-05</c:v>
                </c:pt>
                <c:pt idx="5">
                  <c:v>2005-06</c:v>
                </c:pt>
                <c:pt idx="6">
                  <c:v>2006-07</c:v>
                </c:pt>
                <c:pt idx="7">
                  <c:v>2007-08</c:v>
                </c:pt>
                <c:pt idx="8">
                  <c:v>2008-09</c:v>
                </c:pt>
                <c:pt idx="9">
                  <c:v>2009-10</c:v>
                </c:pt>
              </c:strCache>
            </c:strRef>
          </c:cat>
          <c:val>
            <c:numRef>
              <c:f>Sheet1!$B$7:$B$16</c:f>
              <c:numCache>
                <c:formatCode>0.0%</c:formatCode>
                <c:ptCount val="10"/>
                <c:pt idx="0">
                  <c:v>1.3127000000000003E-2</c:v>
                </c:pt>
                <c:pt idx="1">
                  <c:v>1.3407000000000007E-2</c:v>
                </c:pt>
                <c:pt idx="2">
                  <c:v>1.4200999999999998E-2</c:v>
                </c:pt>
                <c:pt idx="3">
                  <c:v>1.4220999999999999E-2</c:v>
                </c:pt>
                <c:pt idx="4">
                  <c:v>1.4664000000000003E-2</c:v>
                </c:pt>
                <c:pt idx="5">
                  <c:v>1.4553E-2</c:v>
                </c:pt>
                <c:pt idx="6">
                  <c:v>1.5075E-2</c:v>
                </c:pt>
                <c:pt idx="7">
                  <c:v>1.5165000000000001E-2</c:v>
                </c:pt>
                <c:pt idx="8">
                  <c:v>1.5333000000000001E-2</c:v>
                </c:pt>
                <c:pt idx="9">
                  <c:v>1.5273000000000002E-2</c:v>
                </c:pt>
              </c:numCache>
            </c:numRef>
          </c:val>
        </c:ser>
        <c:ser>
          <c:idx val="1"/>
          <c:order val="1"/>
          <c:tx>
            <c:strRef>
              <c:f>Sheet1!$C$6</c:f>
              <c:strCache>
                <c:ptCount val="1"/>
                <c:pt idx="0">
                  <c:v>Asian %</c:v>
                </c:pt>
              </c:strCache>
            </c:strRef>
          </c:tx>
          <c:marker>
            <c:symbol val="none"/>
          </c:marker>
          <c:cat>
            <c:strRef>
              <c:f>Sheet1!$A$7:$A$16</c:f>
              <c:strCache>
                <c:ptCount val="10"/>
                <c:pt idx="0">
                  <c:v>2000-01</c:v>
                </c:pt>
                <c:pt idx="1">
                  <c:v>2001-02</c:v>
                </c:pt>
                <c:pt idx="2">
                  <c:v>2002-03</c:v>
                </c:pt>
                <c:pt idx="3">
                  <c:v>2003-04</c:v>
                </c:pt>
                <c:pt idx="4">
                  <c:v>2004-05</c:v>
                </c:pt>
                <c:pt idx="5">
                  <c:v>2005-06</c:v>
                </c:pt>
                <c:pt idx="6">
                  <c:v>2006-07</c:v>
                </c:pt>
                <c:pt idx="7">
                  <c:v>2007-08</c:v>
                </c:pt>
                <c:pt idx="8">
                  <c:v>2008-09</c:v>
                </c:pt>
                <c:pt idx="9">
                  <c:v>2009-10</c:v>
                </c:pt>
              </c:strCache>
            </c:strRef>
          </c:cat>
          <c:val>
            <c:numRef>
              <c:f>Sheet1!$C$7:$C$16</c:f>
              <c:numCache>
                <c:formatCode>0.0%</c:formatCode>
                <c:ptCount val="10"/>
                <c:pt idx="0">
                  <c:v>2.7888000000000076E-2</c:v>
                </c:pt>
                <c:pt idx="1">
                  <c:v>2.9151999999999997E-2</c:v>
                </c:pt>
                <c:pt idx="2">
                  <c:v>2.9837000000000082E-2</c:v>
                </c:pt>
                <c:pt idx="3">
                  <c:v>3.1175000000000078E-2</c:v>
                </c:pt>
                <c:pt idx="4">
                  <c:v>3.2382000000000001E-2</c:v>
                </c:pt>
                <c:pt idx="5">
                  <c:v>3.3828999999999998E-2</c:v>
                </c:pt>
                <c:pt idx="6">
                  <c:v>3.4236000000000009E-2</c:v>
                </c:pt>
                <c:pt idx="7">
                  <c:v>3.4741000000000001E-2</c:v>
                </c:pt>
                <c:pt idx="8">
                  <c:v>3.5067000000000001E-2</c:v>
                </c:pt>
                <c:pt idx="9">
                  <c:v>3.4825000000000002E-2</c:v>
                </c:pt>
              </c:numCache>
            </c:numRef>
          </c:val>
        </c:ser>
        <c:ser>
          <c:idx val="2"/>
          <c:order val="2"/>
          <c:tx>
            <c:strRef>
              <c:f>Sheet1!$D$6</c:f>
              <c:strCache>
                <c:ptCount val="1"/>
                <c:pt idx="0">
                  <c:v>Black %</c:v>
                </c:pt>
              </c:strCache>
            </c:strRef>
          </c:tx>
          <c:marker>
            <c:symbol val="none"/>
          </c:marker>
          <c:cat>
            <c:strRef>
              <c:f>Sheet1!$A$7:$A$16</c:f>
              <c:strCache>
                <c:ptCount val="10"/>
                <c:pt idx="0">
                  <c:v>2000-01</c:v>
                </c:pt>
                <c:pt idx="1">
                  <c:v>2001-02</c:v>
                </c:pt>
                <c:pt idx="2">
                  <c:v>2002-03</c:v>
                </c:pt>
                <c:pt idx="3">
                  <c:v>2003-04</c:v>
                </c:pt>
                <c:pt idx="4">
                  <c:v>2004-05</c:v>
                </c:pt>
                <c:pt idx="5">
                  <c:v>2005-06</c:v>
                </c:pt>
                <c:pt idx="6">
                  <c:v>2006-07</c:v>
                </c:pt>
                <c:pt idx="7">
                  <c:v>2007-08</c:v>
                </c:pt>
                <c:pt idx="8">
                  <c:v>2008-09</c:v>
                </c:pt>
                <c:pt idx="9">
                  <c:v>2009-10</c:v>
                </c:pt>
              </c:strCache>
            </c:strRef>
          </c:cat>
          <c:val>
            <c:numRef>
              <c:f>Sheet1!$D$7:$D$16</c:f>
              <c:numCache>
                <c:formatCode>0.0%</c:formatCode>
                <c:ptCount val="10"/>
                <c:pt idx="0">
                  <c:v>7.1473999999999996E-2</c:v>
                </c:pt>
                <c:pt idx="1">
                  <c:v>7.4286000000000033E-2</c:v>
                </c:pt>
                <c:pt idx="2">
                  <c:v>7.7480000000000104E-2</c:v>
                </c:pt>
                <c:pt idx="3">
                  <c:v>8.1060000000000021E-2</c:v>
                </c:pt>
                <c:pt idx="4">
                  <c:v>8.3874000000000268E-2</c:v>
                </c:pt>
                <c:pt idx="5">
                  <c:v>8.5040000000000018E-2</c:v>
                </c:pt>
                <c:pt idx="6">
                  <c:v>8.7785000000000016E-2</c:v>
                </c:pt>
                <c:pt idx="7">
                  <c:v>9.1182999999999986E-2</c:v>
                </c:pt>
                <c:pt idx="8">
                  <c:v>9.2090000000000005E-2</c:v>
                </c:pt>
                <c:pt idx="9">
                  <c:v>9.2249000000000012E-2</c:v>
                </c:pt>
              </c:numCache>
            </c:numRef>
          </c:val>
        </c:ser>
        <c:ser>
          <c:idx val="3"/>
          <c:order val="3"/>
          <c:tx>
            <c:strRef>
              <c:f>Sheet1!$E$6</c:f>
              <c:strCache>
                <c:ptCount val="1"/>
                <c:pt idx="0">
                  <c:v>Hispanic %</c:v>
                </c:pt>
              </c:strCache>
            </c:strRef>
          </c:tx>
          <c:marker>
            <c:symbol val="none"/>
          </c:marker>
          <c:cat>
            <c:strRef>
              <c:f>Sheet1!$A$7:$A$16</c:f>
              <c:strCache>
                <c:ptCount val="10"/>
                <c:pt idx="0">
                  <c:v>2000-01</c:v>
                </c:pt>
                <c:pt idx="1">
                  <c:v>2001-02</c:v>
                </c:pt>
                <c:pt idx="2">
                  <c:v>2002-03</c:v>
                </c:pt>
                <c:pt idx="3">
                  <c:v>2003-04</c:v>
                </c:pt>
                <c:pt idx="4">
                  <c:v>2004-05</c:v>
                </c:pt>
                <c:pt idx="5">
                  <c:v>2005-06</c:v>
                </c:pt>
                <c:pt idx="6">
                  <c:v>2006-07</c:v>
                </c:pt>
                <c:pt idx="7">
                  <c:v>2007-08</c:v>
                </c:pt>
                <c:pt idx="8">
                  <c:v>2008-09</c:v>
                </c:pt>
                <c:pt idx="9">
                  <c:v>2009-10</c:v>
                </c:pt>
              </c:strCache>
            </c:strRef>
          </c:cat>
          <c:val>
            <c:numRef>
              <c:f>Sheet1!$E$7:$E$16</c:f>
              <c:numCache>
                <c:formatCode>0.0%</c:formatCode>
                <c:ptCount val="10"/>
                <c:pt idx="0">
                  <c:v>3.4056999999999997E-2</c:v>
                </c:pt>
                <c:pt idx="1">
                  <c:v>3.6655000000000104E-2</c:v>
                </c:pt>
                <c:pt idx="2">
                  <c:v>3.9543000000000002E-2</c:v>
                </c:pt>
                <c:pt idx="3">
                  <c:v>4.3118000000000004E-2</c:v>
                </c:pt>
                <c:pt idx="4">
                  <c:v>4.6977000000000005E-2</c:v>
                </c:pt>
                <c:pt idx="5">
                  <c:v>4.9446000000000122E-2</c:v>
                </c:pt>
                <c:pt idx="6">
                  <c:v>5.2963000000000114E-2</c:v>
                </c:pt>
                <c:pt idx="7">
                  <c:v>5.6369000000000002E-2</c:v>
                </c:pt>
                <c:pt idx="8">
                  <c:v>5.9505000000000002E-2</c:v>
                </c:pt>
                <c:pt idx="9">
                  <c:v>6.4452000000000134E-2</c:v>
                </c:pt>
              </c:numCache>
            </c:numRef>
          </c:val>
        </c:ser>
        <c:ser>
          <c:idx val="4"/>
          <c:order val="4"/>
          <c:tx>
            <c:strRef>
              <c:f>Sheet1!$F$6</c:f>
              <c:strCache>
                <c:ptCount val="1"/>
                <c:pt idx="0">
                  <c:v>Students of Color %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7471264367816221E-3"/>
                  <c:y val="1.2626262626262541E-2"/>
                </c:manualLayout>
              </c:layout>
              <c:showVal val="1"/>
            </c:dLbl>
            <c:dLbl>
              <c:idx val="1"/>
              <c:layout>
                <c:manualLayout>
                  <c:x val="-2.8735632183908397E-3"/>
                  <c:y val="1.7676767676767589E-2"/>
                </c:manualLayout>
              </c:layout>
              <c:showVal val="1"/>
            </c:dLbl>
            <c:dLbl>
              <c:idx val="2"/>
              <c:layout>
                <c:manualLayout>
                  <c:x val="7.1839080459770114E-3"/>
                  <c:y val="1.2626262626262626E-2"/>
                </c:manualLayout>
              </c:layout>
              <c:showVal val="1"/>
            </c:dLbl>
            <c:dLbl>
              <c:idx val="3"/>
              <c:layout>
                <c:manualLayout>
                  <c:x val="1.436781609195455E-3"/>
                  <c:y val="1.7676767676767589E-2"/>
                </c:manualLayout>
              </c:layout>
              <c:showVal val="1"/>
            </c:dLbl>
            <c:dLbl>
              <c:idx val="4"/>
              <c:layout>
                <c:manualLayout>
                  <c:x val="-2.8735632183908115E-3"/>
                  <c:y val="1.2626262626262626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1.262626262626272E-2"/>
                </c:manualLayout>
              </c:layout>
              <c:showVal val="1"/>
            </c:dLbl>
            <c:dLbl>
              <c:idx val="6"/>
              <c:layout>
                <c:manualLayout>
                  <c:x val="-5.7471264367816221E-3"/>
                  <c:y val="7.5757575757575916E-3"/>
                </c:manualLayout>
              </c:layout>
              <c:showVal val="1"/>
            </c:dLbl>
            <c:dLbl>
              <c:idx val="7"/>
              <c:layout>
                <c:manualLayout>
                  <c:x val="-2.8735632183907052E-3"/>
                  <c:y val="1.0101010101010105E-2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1.5151515151515181E-2"/>
                </c:manualLayout>
              </c:layout>
              <c:showVal val="1"/>
            </c:dLbl>
            <c:dLbl>
              <c:idx val="9"/>
              <c:layout>
                <c:manualLayout>
                  <c:x val="-5.7471264367815094E-3"/>
                  <c:y val="-2.5252525252525249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 i="0" baseline="0"/>
                </a:pPr>
                <a:endParaRPr lang="en-US"/>
              </a:p>
            </c:txPr>
            <c:showVal val="1"/>
          </c:dLbls>
          <c:cat>
            <c:strRef>
              <c:f>Sheet1!$A$7:$A$16</c:f>
              <c:strCache>
                <c:ptCount val="10"/>
                <c:pt idx="0">
                  <c:v>2000-01</c:v>
                </c:pt>
                <c:pt idx="1">
                  <c:v>2001-02</c:v>
                </c:pt>
                <c:pt idx="2">
                  <c:v>2002-03</c:v>
                </c:pt>
                <c:pt idx="3">
                  <c:v>2003-04</c:v>
                </c:pt>
                <c:pt idx="4">
                  <c:v>2004-05</c:v>
                </c:pt>
                <c:pt idx="5">
                  <c:v>2005-06</c:v>
                </c:pt>
                <c:pt idx="6">
                  <c:v>2006-07</c:v>
                </c:pt>
                <c:pt idx="7">
                  <c:v>2007-08</c:v>
                </c:pt>
                <c:pt idx="8">
                  <c:v>2008-09</c:v>
                </c:pt>
                <c:pt idx="9">
                  <c:v>2009-10</c:v>
                </c:pt>
              </c:strCache>
            </c:strRef>
          </c:cat>
          <c:val>
            <c:numRef>
              <c:f>Sheet1!$F$7:$F$16</c:f>
              <c:numCache>
                <c:formatCode>0.0%</c:formatCode>
                <c:ptCount val="10"/>
                <c:pt idx="0">
                  <c:v>0.14654600000000054</c:v>
                </c:pt>
                <c:pt idx="1">
                  <c:v>0.15350000000000041</c:v>
                </c:pt>
                <c:pt idx="2">
                  <c:v>0.16106100000000001</c:v>
                </c:pt>
                <c:pt idx="3">
                  <c:v>0.16957399999999997</c:v>
                </c:pt>
                <c:pt idx="4">
                  <c:v>0.17789700000000042</c:v>
                </c:pt>
                <c:pt idx="5">
                  <c:v>0.18286800000000042</c:v>
                </c:pt>
                <c:pt idx="6">
                  <c:v>0.19005899999999998</c:v>
                </c:pt>
                <c:pt idx="7">
                  <c:v>0.19745799999999999</c:v>
                </c:pt>
                <c:pt idx="8">
                  <c:v>0.20199500000000051</c:v>
                </c:pt>
                <c:pt idx="9">
                  <c:v>0.20679900000000057</c:v>
                </c:pt>
              </c:numCache>
            </c:numRef>
          </c:val>
        </c:ser>
        <c:ser>
          <c:idx val="5"/>
          <c:order val="5"/>
          <c:tx>
            <c:strRef>
              <c:f>Sheet1!$G$6</c:f>
              <c:strCache>
                <c:ptCount val="1"/>
                <c:pt idx="0">
                  <c:v>White %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4367816091954023E-3"/>
                  <c:y val="-2.5252525252525249E-2"/>
                </c:manualLayout>
              </c:layout>
              <c:showVal val="1"/>
            </c:dLbl>
            <c:dLbl>
              <c:idx val="1"/>
              <c:layout>
                <c:manualLayout>
                  <c:x val="-2.8735632183908397E-3"/>
                  <c:y val="-1.7676767676767683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2.2727272727272853E-2"/>
                </c:manualLayout>
              </c:layout>
              <c:showVal val="1"/>
            </c:dLbl>
            <c:dLbl>
              <c:idx val="3"/>
              <c:layout>
                <c:manualLayout>
                  <c:x val="1.436781609195455E-3"/>
                  <c:y val="-3.0303030303030311E-2"/>
                </c:manualLayout>
              </c:layout>
              <c:showVal val="1"/>
            </c:dLbl>
            <c:dLbl>
              <c:idx val="4"/>
              <c:layout>
                <c:manualLayout>
                  <c:x val="4.3103448275861956E-3"/>
                  <c:y val="-2.2727272727272853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-2.777777777777795E-2"/>
                </c:manualLayout>
              </c:layout>
              <c:showVal val="1"/>
            </c:dLbl>
            <c:dLbl>
              <c:idx val="6"/>
              <c:layout>
                <c:manualLayout>
                  <c:x val="1.4367816091954023E-3"/>
                  <c:y val="-1.7676767676767683E-2"/>
                </c:manualLayout>
              </c:layout>
              <c:showVal val="1"/>
            </c:dLbl>
            <c:dLbl>
              <c:idx val="7"/>
              <c:layout>
                <c:manualLayout>
                  <c:x val="-2.8735632183907052E-3"/>
                  <c:y val="-2.2727272727272853E-2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-2.777777777777795E-2"/>
                </c:manualLayout>
              </c:layout>
              <c:showVal val="1"/>
            </c:dLbl>
            <c:dLbl>
              <c:idx val="9"/>
              <c:layout>
                <c:manualLayout>
                  <c:x val="-1.4367816091953917E-2"/>
                  <c:y val="-3.0303030303030311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 i="0" baseline="0"/>
                </a:pPr>
                <a:endParaRPr lang="en-US"/>
              </a:p>
            </c:txPr>
            <c:showVal val="1"/>
          </c:dLbls>
          <c:cat>
            <c:strRef>
              <c:f>Sheet1!$A$7:$A$16</c:f>
              <c:strCache>
                <c:ptCount val="10"/>
                <c:pt idx="0">
                  <c:v>2000-01</c:v>
                </c:pt>
                <c:pt idx="1">
                  <c:v>2001-02</c:v>
                </c:pt>
                <c:pt idx="2">
                  <c:v>2002-03</c:v>
                </c:pt>
                <c:pt idx="3">
                  <c:v>2003-04</c:v>
                </c:pt>
                <c:pt idx="4">
                  <c:v>2004-05</c:v>
                </c:pt>
                <c:pt idx="5">
                  <c:v>2005-06</c:v>
                </c:pt>
                <c:pt idx="6">
                  <c:v>2006-07</c:v>
                </c:pt>
                <c:pt idx="7">
                  <c:v>2007-08</c:v>
                </c:pt>
                <c:pt idx="8">
                  <c:v>2008-09</c:v>
                </c:pt>
                <c:pt idx="9">
                  <c:v>2009-10</c:v>
                </c:pt>
              </c:strCache>
            </c:strRef>
          </c:cat>
          <c:val>
            <c:numRef>
              <c:f>Sheet1!$G$7:$G$16</c:f>
              <c:numCache>
                <c:formatCode>0.0%</c:formatCode>
                <c:ptCount val="10"/>
                <c:pt idx="0">
                  <c:v>0.85345100000000063</c:v>
                </c:pt>
                <c:pt idx="1">
                  <c:v>0.8464969999999995</c:v>
                </c:pt>
                <c:pt idx="2">
                  <c:v>0.83893600000000002</c:v>
                </c:pt>
                <c:pt idx="3">
                  <c:v>0.83042300000000002</c:v>
                </c:pt>
                <c:pt idx="4">
                  <c:v>0.82209999999999994</c:v>
                </c:pt>
                <c:pt idx="5">
                  <c:v>0.81712999999999991</c:v>
                </c:pt>
                <c:pt idx="6">
                  <c:v>0.80993899999999996</c:v>
                </c:pt>
                <c:pt idx="7">
                  <c:v>0.802539</c:v>
                </c:pt>
                <c:pt idx="8">
                  <c:v>0.79800399999999949</c:v>
                </c:pt>
                <c:pt idx="9">
                  <c:v>0.79319799999999996</c:v>
                </c:pt>
              </c:numCache>
            </c:numRef>
          </c:val>
        </c:ser>
        <c:marker val="1"/>
        <c:axId val="97898880"/>
        <c:axId val="97900416"/>
      </c:lineChart>
      <c:catAx>
        <c:axId val="97898880"/>
        <c:scaling>
          <c:orientation val="minMax"/>
        </c:scaling>
        <c:axPos val="b"/>
        <c:majorTickMark val="none"/>
        <c:tickLblPos val="nextTo"/>
        <c:crossAx val="97900416"/>
        <c:crosses val="autoZero"/>
        <c:auto val="1"/>
        <c:lblAlgn val="ctr"/>
        <c:lblOffset val="100"/>
      </c:catAx>
      <c:valAx>
        <c:axId val="97900416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spPr>
          <a:ln w="9525">
            <a:noFill/>
          </a:ln>
        </c:spPr>
        <c:crossAx val="9789888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b="1" i="0" baseline="0"/>
          </a:pPr>
          <a:endParaRPr lang="en-US"/>
        </a:p>
      </c:txPr>
    </c:legend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9.7947983774754045E-5"/>
          <c:y val="0.13649339383424702"/>
          <c:w val="0.76438570746839074"/>
          <c:h val="0.84707771698029666"/>
        </c:manualLayout>
      </c:layout>
      <c:pie3DChart>
        <c:varyColors val="1"/>
        <c:ser>
          <c:idx val="0"/>
          <c:order val="0"/>
          <c:cat>
            <c:strRef>
              <c:f>Sheet1!$A$4:$A$7</c:f>
              <c:strCache>
                <c:ptCount val="4"/>
                <c:pt idx="0">
                  <c:v>Federal (78%)</c:v>
                </c:pt>
                <c:pt idx="1">
                  <c:v>State (8%)</c:v>
                </c:pt>
                <c:pt idx="2">
                  <c:v>Institutional (6%)</c:v>
                </c:pt>
                <c:pt idx="3">
                  <c:v>Other (9%)</c:v>
                </c:pt>
              </c:strCache>
            </c:strRef>
          </c:cat>
          <c:val>
            <c:numRef>
              <c:f>Sheet1!$B$4:$B$7</c:f>
              <c:numCache>
                <c:formatCode>0%</c:formatCode>
                <c:ptCount val="4"/>
                <c:pt idx="0">
                  <c:v>0.78</c:v>
                </c:pt>
                <c:pt idx="1">
                  <c:v>8.0000000000000057E-2</c:v>
                </c:pt>
                <c:pt idx="2">
                  <c:v>6.0000000000000039E-2</c:v>
                </c:pt>
                <c:pt idx="3">
                  <c:v>9.0000000000000066E-2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5403078024338255"/>
          <c:y val="0.1177759241959162"/>
          <c:w val="0.24512335958005249"/>
          <c:h val="0.52945749366075001"/>
        </c:manualLayout>
      </c:layout>
      <c:txPr>
        <a:bodyPr/>
        <a:lstStyle/>
        <a:p>
          <a:pPr>
            <a:defRPr sz="1800" b="1" i="0" baseline="0"/>
          </a:pPr>
          <a:endParaRPr lang="en-US"/>
        </a:p>
      </c:txPr>
    </c:legend>
    <c:plotVisOnly val="1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9219" cy="465774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9592" y="0"/>
            <a:ext cx="3039219" cy="465774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BD2AE06-5992-43D4-8F66-59127E99CAFA}" type="datetimeFigureOut">
              <a:rPr lang="en-US"/>
              <a:pPr>
                <a:defRPr/>
              </a:pPr>
              <a:t>8/16/2010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037"/>
            <a:ext cx="3039219" cy="465774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9592" y="8829037"/>
            <a:ext cx="3039219" cy="465774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AFA526C-C131-4474-8D93-CB6EDCCE9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9219" cy="465774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9592" y="0"/>
            <a:ext cx="3039219" cy="465774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3A506EE-E12D-40A7-98FB-73688E493944}" type="datetimeFigureOut">
              <a:rPr lang="en-US"/>
              <a:pPr>
                <a:defRPr/>
              </a:pPr>
              <a:t>8/16/2010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59" y="4416108"/>
            <a:ext cx="5607684" cy="4184016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037"/>
            <a:ext cx="3039219" cy="465774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9592" y="8829037"/>
            <a:ext cx="3039219" cy="465774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63C45C4-9D12-439E-B8B4-712A975CA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576246-D110-45D3-B0A9-F64F1495AD2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3BB10E-BC15-4BEC-B4B9-06CDAC0A372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2E07F7-D782-4847-A68E-3C1DEE89C51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3D39A6-C8D5-4681-8B49-4AFBAD34EE6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5AABF5-5F67-42B1-B487-52C34822655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6E5715-D826-4FB0-B991-BCA4BF2F6E6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3C38CA-E526-4E55-A162-30235BA5D4B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8732F3-3E1F-40F7-A2C4-15361E35F60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372C90-EC35-4EA8-9CF0-27214690052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97BD5D-9E17-47AF-82F3-A0ABA90B4FA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533582-A6E9-4EB7-B686-D40E5B75351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A794D0-5B90-4127-84D1-7D778EEB6A3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51421D-D816-4F09-B955-918B19539A3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C535DD-0D28-49EA-8D68-E0610AF8A67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0DE3FA-B2B1-4FCB-97ED-2A7F87A47AD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9B0EB9-D7C2-41BA-8A2F-32E61E7EADB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8F2DA3-5507-45B6-A313-7F568F0059F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FD28BA-D46B-46FD-A782-11EC31B6F6C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8FAF5C-8E7B-4C84-B28D-3BFCABF80BD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F570B6-91C7-4D82-B55F-15F8EF3C219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6" descr="uwslogo.bmp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990033"/>
              </a:clrFrom>
              <a:clrTo>
                <a:srgbClr val="990033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71838" y="533400"/>
            <a:ext cx="2600325" cy="2286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3352800"/>
            <a:ext cx="6477000" cy="2514600"/>
          </a:xfrm>
        </p:spPr>
        <p:txBody>
          <a:bodyPr anchor="b"/>
          <a:lstStyle>
            <a:lvl1pPr>
              <a:defRPr sz="5400" cap="all" baseline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2/2/2010</a:t>
            </a:r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4FC0840-2685-41A9-8A2B-990D84F67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382000" cy="990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382000" cy="4495800"/>
          </a:xfrm>
        </p:spPr>
        <p:txBody>
          <a:bodyPr/>
          <a:lstStyle>
            <a:lvl1pPr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§"/>
              <a:defRPr sz="2800" b="1"/>
            </a:lvl1pPr>
            <a:lvl2pPr>
              <a:lnSpc>
                <a:spcPct val="100000"/>
              </a:lnSpc>
              <a:spcBef>
                <a:spcPts val="1800"/>
              </a:spcBef>
              <a:buFont typeface="Courier New" pitchFamily="49" charset="0"/>
              <a:buChar char="o"/>
              <a:defRPr sz="2800" b="1"/>
            </a:lvl2pPr>
            <a:lvl3pPr>
              <a:lnSpc>
                <a:spcPct val="100000"/>
              </a:lnSpc>
              <a:defRPr sz="2400"/>
            </a:lvl3pPr>
            <a:lvl4pPr>
              <a:lnSpc>
                <a:spcPct val="100000"/>
              </a:lnSpc>
              <a:defRPr sz="2400"/>
            </a:lvl4pPr>
            <a:lvl5pPr>
              <a:lnSpc>
                <a:spcPct val="100000"/>
              </a:lnSpc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2/2/2010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7D68A-CF0D-4936-85E8-5235FFC3F8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15" descr="uwsred2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21088" y="4572000"/>
            <a:ext cx="1905000" cy="163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2/2/2010</a:t>
            </a:r>
            <a:endParaRPr lang="en-US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F8B4E34-6B54-4343-BDDA-7C48875F7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2/2/2010</a:t>
            </a: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65C53B5-68E1-4F0B-BFFB-AB370E9478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2/2/2010</a:t>
            </a:r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CBB90FD-DD10-4BF3-935A-CF384EF93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2/2/2010</a:t>
            </a: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4822E-2561-414E-8CF4-2A374A2209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AB3961B-BB95-4731-AD47-376676E9D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2/2/2010</a:t>
            </a:r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603D920F-B66E-479F-906F-82A73C36B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2/2/2010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29ABCA33-85D9-421D-99CA-167F2A19DD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081" name="Picture 9" descr="logo small color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8600" y="6248400"/>
            <a:ext cx="51435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59" r:id="rId2"/>
    <p:sldLayoutId id="2147483962" r:id="rId3"/>
    <p:sldLayoutId id="2147483963" r:id="rId4"/>
    <p:sldLayoutId id="2147483964" r:id="rId5"/>
    <p:sldLayoutId id="2147483960" r:id="rId6"/>
    <p:sldLayoutId id="2147483965" r:id="rId7"/>
    <p:sldLayoutId id="2147483966" r:id="rId8"/>
  </p:sldLayoutIdLst>
  <p:transition spd="med"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B32C16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F5CD2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971800"/>
            <a:ext cx="6477000" cy="2895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Financial Aid &amp; University of Wisconsin Students</a:t>
            </a:r>
            <a:endParaRPr lang="en-US" dirty="0"/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000" b="1" dirty="0" smtClean="0"/>
              <a:t>Special Committee on Review of Higher Education Financial Aid Programs:  August 17, 2010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FC0840-2685-41A9-8A2B-990D84F6730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Financial Aid for UW Students: Grants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351FE4D-5E5B-42C5-9C7E-946A34EBFA15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9460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Pell Grants - $94.5M</a:t>
            </a:r>
            <a:br>
              <a:rPr lang="en-US" smtClean="0"/>
            </a:br>
            <a:endParaRPr lang="en-US" smtClean="0"/>
          </a:p>
          <a:p>
            <a:pPr eaLnBrk="1" hangingPunct="1"/>
            <a:r>
              <a:rPr lang="en-US" smtClean="0"/>
              <a:t>Wisconsin Higher Education Grants (WHEG) - $55M</a:t>
            </a:r>
            <a:br>
              <a:rPr lang="en-US" smtClean="0"/>
            </a:br>
            <a:endParaRPr lang="en-US" smtClean="0"/>
          </a:p>
          <a:p>
            <a:pPr eaLnBrk="1" hangingPunct="1"/>
            <a:r>
              <a:rPr lang="en-US" smtClean="0"/>
              <a:t>Other State Grants (UW) - $19.6M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Financial Aid for UW Students: UW Programs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DB4CF3F-063C-4C02-9036-1171DAF09EBE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048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State-Funded Programs in UW’s Budget (2009-10 figures):</a:t>
            </a:r>
          </a:p>
          <a:p>
            <a:pPr lvl="1" eaLnBrk="1" hangingPunct="1"/>
            <a:r>
              <a:rPr lang="en-US" smtClean="0"/>
              <a:t>Study Abroad Grants ($990K)</a:t>
            </a:r>
          </a:p>
          <a:p>
            <a:pPr lvl="1" eaLnBrk="1" hangingPunct="1"/>
            <a:r>
              <a:rPr lang="en-US" smtClean="0"/>
              <a:t>Tuition Increase Grants ($4.1M)</a:t>
            </a:r>
          </a:p>
          <a:p>
            <a:pPr lvl="1" eaLnBrk="1" hangingPunct="1"/>
            <a:r>
              <a:rPr lang="en-US" smtClean="0"/>
              <a:t>Lawton Minority Undergraduate Retention Grants ($6.4M)</a:t>
            </a:r>
          </a:p>
          <a:p>
            <a:pPr lvl="1" eaLnBrk="1" hangingPunct="1"/>
            <a:r>
              <a:rPr lang="en-US" smtClean="0"/>
              <a:t>Advanced Opportunity Program ($8.1M)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Financial Aid for UW Students: Loans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Loans - $681.7 M from federal sources</a:t>
            </a:r>
          </a:p>
          <a:p>
            <a:pPr lvl="1"/>
            <a:r>
              <a:rPr lang="en-US" smtClean="0"/>
              <a:t>43.8% are need-based loans</a:t>
            </a:r>
          </a:p>
          <a:p>
            <a:r>
              <a:rPr lang="en-US" smtClean="0"/>
              <a:t>Loans comprise 82.4% of federal aid</a:t>
            </a:r>
          </a:p>
          <a:p>
            <a:r>
              <a:rPr lang="en-US" smtClean="0"/>
              <a:t>Federal sources provide 90.9% of all student loans</a:t>
            </a:r>
          </a:p>
          <a:p>
            <a:pPr lvl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813A598-9AE8-46FD-BAE0-396033EEB12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State-Funded Financial Aid:</a:t>
            </a:r>
            <a:br>
              <a:rPr lang="en-US" dirty="0" smtClean="0"/>
            </a:br>
            <a:r>
              <a:rPr lang="en-US" dirty="0" smtClean="0"/>
              <a:t>National Comparisons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5F94329-4C8B-4156-AC48-98CC6F6B1DC1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2532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Wisconsin ranks 28</a:t>
            </a:r>
            <a:r>
              <a:rPr lang="en-US" baseline="30000" smtClean="0"/>
              <a:t>th</a:t>
            </a:r>
            <a:r>
              <a:rPr lang="en-US" smtClean="0"/>
              <a:t> in terms of state grant dollars per population age 18-24 (traditional college students)</a:t>
            </a:r>
          </a:p>
          <a:p>
            <a:pPr marL="319088" lvl="2" indent="-319088" eaLnBrk="1" hangingPunct="1">
              <a:spcBef>
                <a:spcPts val="1800"/>
              </a:spcBef>
              <a:buClr>
                <a:schemeClr val="tx2"/>
              </a:buClr>
              <a:buSzPct val="60000"/>
              <a:buFont typeface="Wingdings" pitchFamily="2" charset="2"/>
              <a:buChar char="§"/>
            </a:pPr>
            <a:r>
              <a:rPr lang="en-US" sz="2800" b="1" smtClean="0"/>
              <a:t>Wisconsin ranks 30</a:t>
            </a:r>
            <a:r>
              <a:rPr lang="en-US" sz="2800" b="1" baseline="30000" smtClean="0"/>
              <a:t>th</a:t>
            </a:r>
            <a:r>
              <a:rPr lang="en-US" sz="2800" b="1" smtClean="0"/>
              <a:t> in terms of state grant $ per undergraduate FTE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State-Funded Financial Aid:</a:t>
            </a:r>
            <a:br>
              <a:rPr lang="en-US" dirty="0" smtClean="0"/>
            </a:br>
            <a:r>
              <a:rPr lang="en-US" dirty="0" smtClean="0"/>
              <a:t>Interstate Comparisons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9503C35-7E90-4DD1-9F11-83228B93776B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23556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State grant dollars per population age 18-24: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MN = $302.61  /  WI = $200.03</a:t>
            </a:r>
          </a:p>
          <a:p>
            <a:pPr marL="319088" lvl="2" indent="-319088" eaLnBrk="1" hangingPunct="1">
              <a:spcBef>
                <a:spcPts val="1800"/>
              </a:spcBef>
              <a:buClr>
                <a:schemeClr val="tx2"/>
              </a:buClr>
              <a:buSzPct val="60000"/>
              <a:buFont typeface="Wingdings" pitchFamily="2" charset="2"/>
              <a:buChar char="§"/>
            </a:pPr>
            <a:r>
              <a:rPr lang="en-US" sz="2800" b="1" smtClean="0"/>
              <a:t>State grant dollars per undergraduate FTE:</a:t>
            </a:r>
          </a:p>
          <a:p>
            <a:pPr marL="776288" lvl="3" indent="-319088" eaLnBrk="1" hangingPunct="1">
              <a:spcBef>
                <a:spcPct val="0"/>
              </a:spcBef>
              <a:buClrTx/>
              <a:buSzPct val="60000"/>
              <a:buFont typeface="Courier New" pitchFamily="49" charset="0"/>
              <a:buChar char="o"/>
            </a:pPr>
            <a:r>
              <a:rPr lang="en-US" sz="2800" b="1" smtClean="0"/>
              <a:t>MN = $647.79  /  WI = $455.97</a:t>
            </a:r>
          </a:p>
          <a:p>
            <a:pPr marL="319088" lvl="2" indent="-319088" eaLnBrk="1" hangingPunct="1">
              <a:spcBef>
                <a:spcPts val="1800"/>
              </a:spcBef>
              <a:buClr>
                <a:schemeClr val="tx2"/>
              </a:buClr>
              <a:buSzPct val="60000"/>
              <a:buFont typeface="Wingdings" pitchFamily="2" charset="2"/>
              <a:buChar char="§"/>
            </a:pPr>
            <a:r>
              <a:rPr lang="en-US" sz="2800" b="1" smtClean="0"/>
              <a:t>Need-based state grant dollars per FTE:</a:t>
            </a:r>
          </a:p>
          <a:p>
            <a:pPr marL="776288" lvl="3" indent="-319088" eaLnBrk="1" hangingPunct="1">
              <a:spcBef>
                <a:spcPct val="0"/>
              </a:spcBef>
              <a:buClrTx/>
              <a:buSzPct val="60000"/>
              <a:buFont typeface="Courier New" pitchFamily="49" charset="0"/>
              <a:buChar char="o"/>
            </a:pPr>
            <a:r>
              <a:rPr lang="en-US" sz="2800" b="1" smtClean="0"/>
              <a:t>MN = $647.55  /  WI = $443.12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Paying for Higher Education: Increasing Reliance on Student Loans &amp; Debt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D57A70A-2D9C-4CA2-9DFF-51577B821EE2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24580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382000" cy="4495800"/>
          </a:xfrm>
        </p:spPr>
        <p:txBody>
          <a:bodyPr/>
          <a:lstStyle/>
          <a:p>
            <a:pPr eaLnBrk="1" hangingPunct="1"/>
            <a:r>
              <a:rPr lang="en-US" smtClean="0"/>
              <a:t>Over time, students have been relying more heavily on loans to finance their education.</a:t>
            </a:r>
          </a:p>
          <a:p>
            <a:pPr eaLnBrk="1" hangingPunct="1"/>
            <a:r>
              <a:rPr lang="en-US" smtClean="0"/>
              <a:t>Student loans comprise over 70% of financial aid.</a:t>
            </a:r>
          </a:p>
          <a:p>
            <a:pPr eaLnBrk="1" hangingPunct="1"/>
            <a:r>
              <a:rPr lang="en-US" smtClean="0"/>
              <a:t>Over half of UW students (53%) borrowed in 2008-09, up from 42% at the start of the decade.</a:t>
            </a:r>
          </a:p>
          <a:p>
            <a:pPr eaLnBrk="1" hangingPunct="1"/>
            <a:r>
              <a:rPr lang="en-US" smtClean="0"/>
              <a:t>The average UW student who borrowed had almost $24,000 in debt at graduation in 2008-09.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Paying for Higher Education: Increasing Unmet Student Need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E9C04C7-34ED-45C2-907D-1DD24763227E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25604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382000" cy="44958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In 2009-10, WHEG-UW was level funded, and approximately 7,400 WHEG-eligible students were not able to receive a grant.  </a:t>
            </a:r>
          </a:p>
          <a:p>
            <a:pPr eaLnBrk="1" hangingPunct="1"/>
            <a:r>
              <a:rPr lang="en-US" smtClean="0"/>
              <a:t>In 2010-11, 14% decrease in WHEG awards to fund more students, but funding has again run out early.</a:t>
            </a:r>
          </a:p>
          <a:p>
            <a:pPr eaLnBrk="1" hangingPunct="1"/>
            <a:r>
              <a:rPr lang="en-US" smtClean="0"/>
              <a:t>Over 50,000 UW students had unmet financial need in 2008-09, a 6% increase from 2004-05.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UW Principles for Financial Aid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9CEF161-CB5C-4208-82C5-2A5B022591E7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26628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Socio-economic diversity in higher education is critical to American democracy</a:t>
            </a:r>
          </a:p>
          <a:p>
            <a:pPr eaLnBrk="1" hangingPunct="1"/>
            <a:r>
              <a:rPr lang="en-US" dirty="0" smtClean="0"/>
              <a:t>Student recruitment, retention, and degree completion is most successful when financial barriers are eliminated.  </a:t>
            </a:r>
          </a:p>
          <a:p>
            <a:pPr eaLnBrk="1" hangingPunct="1"/>
            <a:r>
              <a:rPr lang="en-US" dirty="0" smtClean="0"/>
              <a:t>Financial aid should ensure that cost of attendance does not limit a student’s choice of UW institution. </a:t>
            </a:r>
          </a:p>
          <a:p>
            <a:pPr eaLnBrk="1" hangingPunct="1"/>
            <a:r>
              <a:rPr lang="en-US" dirty="0" smtClean="0"/>
              <a:t>Student loan debt should remain reasonable.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UW Principles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C47E773-5B6E-475A-9117-BF7F5B021467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27652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Adequate need-based grant aid remains the top priority, but scholarships should remain in order to recognize talent, encourage, and reward the academic effort of students. </a:t>
            </a:r>
          </a:p>
          <a:p>
            <a:pPr eaLnBrk="1" hangingPunct="1"/>
            <a:r>
              <a:rPr lang="en-US" smtClean="0"/>
              <a:t>Provide a clear, early message to all students and their parents that college is possible. </a:t>
            </a:r>
          </a:p>
          <a:p>
            <a:pPr marL="319088" lvl="2" indent="-319088" eaLnBrk="1" hangingPunct="1">
              <a:spcBef>
                <a:spcPts val="1800"/>
              </a:spcBef>
              <a:buClr>
                <a:schemeClr val="tx2"/>
              </a:buClr>
              <a:buSzPct val="60000"/>
              <a:buFont typeface="Wingdings" pitchFamily="2" charset="2"/>
              <a:buChar char="§"/>
            </a:pPr>
            <a:r>
              <a:rPr lang="en-US" sz="2800" b="1" smtClean="0"/>
              <a:t>Financial aid should be consistent and predictable, both for students and for financial aid programs.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UW Financial Aid Recommendations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dirty="0" smtClean="0"/>
              <a:t>No one should be priced out of a college education:</a:t>
            </a:r>
          </a:p>
          <a:p>
            <a:pPr lvl="2" eaLnBrk="1" hangingPunct="1"/>
            <a:r>
              <a:rPr lang="en-US" dirty="0" smtClean="0"/>
              <a:t>Any qualified Wisconsin resident should be able to access, afford and complete a UW degree.</a:t>
            </a:r>
          </a:p>
          <a:p>
            <a:pPr marL="514350" indent="-514350" eaLnBrk="1" hangingPunct="1">
              <a:buFont typeface="Calibri" pitchFamily="34" charset="0"/>
              <a:buAutoNum type="arabicPeriod" startAt="2"/>
            </a:pPr>
            <a:r>
              <a:rPr lang="en-US" dirty="0" smtClean="0"/>
              <a:t>Grants through the WHEG program should increase dollar-for dollar with tuition, so that low-income students are held-harmless against rising costs.</a:t>
            </a:r>
          </a:p>
          <a:p>
            <a:pPr marL="514350" indent="-514350" eaLnBrk="1" hangingPunct="1">
              <a:buFont typeface="Calibri" pitchFamily="34" charset="0"/>
              <a:buAutoNum type="arabicPeriod" startAt="3"/>
            </a:pPr>
            <a:r>
              <a:rPr lang="en-US" dirty="0" smtClean="0"/>
              <a:t>Middle-income students and families should be helped with costs through increased financial aid.</a:t>
            </a:r>
          </a:p>
          <a:p>
            <a:pPr marL="776288" lvl="3" indent="-319088">
              <a:spcBef>
                <a:spcPts val="1800"/>
              </a:spcBef>
              <a:buClr>
                <a:schemeClr val="tx2"/>
              </a:buClr>
              <a:buSzPct val="60000"/>
              <a:buFont typeface="Wingdings" pitchFamily="2" charset="2"/>
              <a:buChar char="§"/>
            </a:pPr>
            <a:endParaRPr lang="en-US" sz="2800" b="1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6FADCCA-F5C7-47FD-B145-69826CA37B2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Goals: Growth Agenda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1371600" y="1600200"/>
          <a:ext cx="6426200" cy="4876800"/>
        </p:xfrm>
        <a:graphic>
          <a:graphicData uri="http://schemas.openxmlformats.org/presentationml/2006/ole">
            <p:oleObj spid="_x0000_s1026" name="Acrobat Document" r:id="rId3" imgW="6858000" imgH="5143500" progId="AcroExch.Document.7">
              <p:embed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B24A2C2-3911-4556-9B39-D429E1972D2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UW Recommendations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036D5D6-2010-46A4-8CD8-C05330F3BC57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29700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 startAt="4"/>
            </a:pPr>
            <a:r>
              <a:rPr lang="en-US" dirty="0" smtClean="0"/>
              <a:t>“</a:t>
            </a:r>
            <a:r>
              <a:rPr lang="en-US" dirty="0" err="1" smtClean="0"/>
              <a:t>Aspirational</a:t>
            </a:r>
            <a:r>
              <a:rPr lang="en-US" dirty="0" smtClean="0"/>
              <a:t>” programs that educate students about higher education and financial aid, such as KnowHow2Go and the Wisconsin Covenant, should be supported and expanded.</a:t>
            </a:r>
          </a:p>
          <a:p>
            <a:pPr marL="514350" indent="-514350" eaLnBrk="1" hangingPunct="1">
              <a:buFont typeface="Calibri" pitchFamily="34" charset="0"/>
              <a:buAutoNum type="arabicPeriod" startAt="4"/>
            </a:pPr>
            <a:r>
              <a:rPr lang="en-US" dirty="0" smtClean="0"/>
              <a:t>Financial aid should not be a patchwork of programs and should be easily understood.  Therefore, new or additional programs should be integrated into current ones.</a:t>
            </a:r>
          </a:p>
          <a:p>
            <a:pPr marL="514350" indent="-514350" eaLnBrk="1" hangingPunct="1">
              <a:buFont typeface="Calibri" pitchFamily="34" charset="0"/>
              <a:buAutoNum type="arabicPeriod" startAt="4"/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UW Recommendations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B116383-52DA-45E2-910E-0E8A11126554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3072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 startAt="6"/>
            </a:pPr>
            <a:r>
              <a:rPr lang="en-US" dirty="0" smtClean="0"/>
              <a:t>It is important to acknowledge that for financial aid, “money does matter”</a:t>
            </a:r>
          </a:p>
          <a:p>
            <a:pPr lvl="2" eaLnBrk="1" hangingPunct="1">
              <a:spcBef>
                <a:spcPct val="0"/>
              </a:spcBef>
            </a:pPr>
            <a:r>
              <a:rPr lang="en-US" dirty="0" smtClean="0"/>
              <a:t>Budget reductions that result in tuition increases also impact affordability and access.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 Goals: More Graduates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UW is committing to more graduates and increased enrollments:</a:t>
            </a:r>
          </a:p>
          <a:p>
            <a:pPr lvl="1"/>
            <a:r>
              <a:rPr lang="en-US" smtClean="0"/>
              <a:t>Increase enrollments to almost 196,000 students by Fall 2015 – 9.2% increase over Fall 2009.</a:t>
            </a:r>
          </a:p>
          <a:p>
            <a:pPr lvl="1"/>
            <a:r>
              <a:rPr lang="en-US" smtClean="0"/>
              <a:t>Produce a cumulative total of 80,000 more Associate &amp; Bachelor’s Degrees by 2025.</a:t>
            </a:r>
          </a:p>
          <a:p>
            <a:pPr lvl="1"/>
            <a:r>
              <a:rPr lang="en-US" smtClean="0"/>
              <a:t>Produce more than 40,000 degrees (all types) per year by 2025.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3B22660-98F1-40A8-B7A4-CAB2ED63E19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UW: Challenges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Importance of financial aid for low- and moderate-income parents and students</a:t>
            </a:r>
          </a:p>
          <a:p>
            <a:r>
              <a:rPr lang="en-US" smtClean="0"/>
              <a:t>Students who have financial concerns less likely to enroll or graduate</a:t>
            </a:r>
          </a:p>
          <a:p>
            <a:pPr marL="319088" lvl="1" indent="-319088">
              <a:buClr>
                <a:schemeClr val="tx2"/>
              </a:buClr>
              <a:buSzPct val="60000"/>
              <a:buFont typeface="Wingdings" pitchFamily="2" charset="2"/>
              <a:buChar char="§"/>
            </a:pPr>
            <a:r>
              <a:rPr lang="en-US" smtClean="0"/>
              <a:t>Students  from the lowest income quintile (income less than $34,000 in 2008) apply and enroll in lower proportions than students from other income quintiles.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F9FCA6F-CB18-49C1-BA9D-158348EB1A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UW: Challenges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BBE8A0-9AD7-4F3F-91BA-F7D42796EEC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381000" y="1600200"/>
          <a:ext cx="8382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UW: Challenges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916D2AF-77ED-4845-9E59-3522891DC9D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1"/>
          </p:nvPr>
        </p:nvGraphicFramePr>
        <p:xfrm>
          <a:off x="152400" y="1600200"/>
          <a:ext cx="8839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UW: Challenges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These </a:t>
            </a:r>
            <a:r>
              <a:rPr lang="en-US" smtClean="0"/>
              <a:t>trends </a:t>
            </a:r>
            <a:r>
              <a:rPr lang="en-US" smtClean="0"/>
              <a:t>can mean </a:t>
            </a:r>
            <a:r>
              <a:rPr lang="en-US" dirty="0" smtClean="0"/>
              <a:t>fewer college degrees:</a:t>
            </a:r>
          </a:p>
          <a:p>
            <a:pPr lvl="1">
              <a:spcBef>
                <a:spcPct val="0"/>
              </a:spcBef>
            </a:pPr>
            <a:r>
              <a:rPr lang="en-US" dirty="0" smtClean="0"/>
              <a:t>greater concern about costs by low- and moderate-income students</a:t>
            </a:r>
          </a:p>
          <a:p>
            <a:pPr lvl="1">
              <a:spcBef>
                <a:spcPct val="0"/>
              </a:spcBef>
            </a:pPr>
            <a:r>
              <a:rPr lang="en-US" dirty="0" smtClean="0"/>
              <a:t>lower enrollment and graduation rates for these students</a:t>
            </a:r>
          </a:p>
          <a:p>
            <a:pPr lvl="1">
              <a:spcBef>
                <a:spcPct val="0"/>
              </a:spcBef>
            </a:pPr>
            <a:r>
              <a:rPr lang="en-US" dirty="0" smtClean="0"/>
              <a:t>more low-income students and students of color in the high school population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Financial aid and particularly grant funding are increasingly important in addressing these trends.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2B87603-02AF-4F44-A792-A1B53A46F77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Financial Aid for UW Students: Types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700" smtClean="0"/>
              <a:t>There are three primary types of financial aid for UW:</a:t>
            </a:r>
          </a:p>
          <a:p>
            <a:pPr lvl="1" eaLnBrk="1" hangingPunct="1"/>
            <a:r>
              <a:rPr lang="en-US" sz="2700" smtClean="0"/>
              <a:t>Grants - merit and need-based ($297.1M)</a:t>
            </a:r>
          </a:p>
          <a:p>
            <a:pPr lvl="1" eaLnBrk="1" hangingPunct="1"/>
            <a:r>
              <a:rPr lang="en-US" sz="2700" smtClean="0"/>
              <a:t>Loans ($750M)</a:t>
            </a:r>
          </a:p>
          <a:p>
            <a:pPr lvl="1" eaLnBrk="1" hangingPunct="1"/>
            <a:r>
              <a:rPr lang="en-US" sz="2700" smtClean="0"/>
              <a:t>Work Study ($14.8M)</a:t>
            </a:r>
          </a:p>
          <a:p>
            <a:pPr eaLnBrk="1" hangingPunct="1"/>
            <a:r>
              <a:rPr lang="en-US" sz="2700" smtClean="0"/>
              <a:t>Loans comprise 71% of all financial aid funding provided to UW students.  </a:t>
            </a:r>
          </a:p>
          <a:p>
            <a:pPr eaLnBrk="1" hangingPunct="1"/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8C9E4EE-9A78-45F5-ABA2-A05E19B30BD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Sources of Financial Aid, 2008-09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i="1" smtClean="0"/>
              <a:t>	  *does not include the value of tax credits &amp; deductions.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0B274F4-6E7B-468F-BF10-EA1457B330B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609600" y="1600200"/>
          <a:ext cx="8382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20">
      <a:dk1>
        <a:sysClr val="windowText" lastClr="000000"/>
      </a:dk1>
      <a:lt1>
        <a:sysClr val="window" lastClr="FFFFFF"/>
      </a:lt1>
      <a:dk2>
        <a:srgbClr val="990033"/>
      </a:dk2>
      <a:lt2>
        <a:srgbClr val="D8D8D8"/>
      </a:lt2>
      <a:accent1>
        <a:srgbClr val="1A3362"/>
      </a:accent1>
      <a:accent2>
        <a:srgbClr val="A5A5A5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0">
    <a:dk1>
      <a:sysClr val="windowText" lastClr="000000"/>
    </a:dk1>
    <a:lt1>
      <a:sysClr val="window" lastClr="FFFFFF"/>
    </a:lt1>
    <a:dk2>
      <a:srgbClr val="990033"/>
    </a:dk2>
    <a:lt2>
      <a:srgbClr val="D8D8D8"/>
    </a:lt2>
    <a:accent1>
      <a:srgbClr val="1A3362"/>
    </a:accent1>
    <a:accent2>
      <a:srgbClr val="A5A5A5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2.xml><?xml version="1.0" encoding="utf-8"?>
<a:themeOverride xmlns:a="http://schemas.openxmlformats.org/drawingml/2006/main">
  <a:clrScheme name="Custom 20">
    <a:dk1>
      <a:sysClr val="windowText" lastClr="000000"/>
    </a:dk1>
    <a:lt1>
      <a:sysClr val="window" lastClr="FFFFFF"/>
    </a:lt1>
    <a:dk2>
      <a:srgbClr val="990033"/>
    </a:dk2>
    <a:lt2>
      <a:srgbClr val="D8D8D8"/>
    </a:lt2>
    <a:accent1>
      <a:srgbClr val="1A3362"/>
    </a:accent1>
    <a:accent2>
      <a:srgbClr val="A5A5A5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Median">
    <a:fillStyleLst>
      <a:solidFill>
        <a:schemeClr val="phClr"/>
      </a:solidFill>
      <a:solidFill>
        <a:schemeClr val="phClr">
          <a:tint val="50000"/>
        </a:schemeClr>
      </a:solidFill>
      <a:solidFill>
        <a:schemeClr val="phClr"/>
      </a:soli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  <a:blipFill>
        <a:blip xmlns:r="http://schemas.openxmlformats.org/officeDocument/2006/relationships" r:embed="rId2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Custom 20">
    <a:dk1>
      <a:sysClr val="windowText" lastClr="000000"/>
    </a:dk1>
    <a:lt1>
      <a:sysClr val="window" lastClr="FFFFFF"/>
    </a:lt1>
    <a:dk2>
      <a:srgbClr val="990033"/>
    </a:dk2>
    <a:lt2>
      <a:srgbClr val="D8D8D8"/>
    </a:lt2>
    <a:accent1>
      <a:srgbClr val="1A3362"/>
    </a:accent1>
    <a:accent2>
      <a:srgbClr val="A5A5A5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Median">
    <a:fillStyleLst>
      <a:solidFill>
        <a:schemeClr val="phClr"/>
      </a:solidFill>
      <a:solidFill>
        <a:schemeClr val="phClr">
          <a:tint val="50000"/>
        </a:schemeClr>
      </a:solidFill>
      <a:solidFill>
        <a:schemeClr val="phClr"/>
      </a:soli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  <a:blipFill>
        <a:blip xmlns:r="http://schemas.openxmlformats.org/officeDocument/2006/relationships" r:embed="rId2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Custom 20">
    <a:dk1>
      <a:sysClr val="windowText" lastClr="000000"/>
    </a:dk1>
    <a:lt1>
      <a:sysClr val="window" lastClr="FFFFFF"/>
    </a:lt1>
    <a:dk2>
      <a:srgbClr val="990033"/>
    </a:dk2>
    <a:lt2>
      <a:srgbClr val="D8D8D8"/>
    </a:lt2>
    <a:accent1>
      <a:srgbClr val="1A3362"/>
    </a:accent1>
    <a:accent2>
      <a:srgbClr val="A5A5A5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Median">
    <a:fillStyleLst>
      <a:solidFill>
        <a:schemeClr val="phClr"/>
      </a:solidFill>
      <a:solidFill>
        <a:schemeClr val="phClr">
          <a:tint val="50000"/>
        </a:schemeClr>
      </a:solidFill>
      <a:solidFill>
        <a:schemeClr val="phClr"/>
      </a:soli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300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  <a:blipFill>
        <a:blip xmlns:r="http://schemas.openxmlformats.org/officeDocument/2006/relationships" r:embed="rId2">
          <a:duotone>
            <a:schemeClr val="phClr">
              <a:shade val="90000"/>
              <a:satMod val="140000"/>
            </a:schemeClr>
            <a:schemeClr val="phClr">
              <a:satMod val="120000"/>
            </a:schemeClr>
          </a:duotone>
        </a:blip>
        <a:tile tx="0" ty="0" sx="100000" sy="10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BFA_Differential_Tution_I.2.d._Anderes</Template>
  <TotalTime>4269</TotalTime>
  <Words>967</Words>
  <Application>Microsoft Office PowerPoint</Application>
  <PresentationFormat>On-screen Show (4:3)</PresentationFormat>
  <Paragraphs>159</Paragraphs>
  <Slides>21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Median</vt:lpstr>
      <vt:lpstr>Acrobat Document</vt:lpstr>
      <vt:lpstr>Financial Aid &amp; University of Wisconsin Students</vt:lpstr>
      <vt:lpstr>UW Goals: Growth Agenda</vt:lpstr>
      <vt:lpstr>UW Goals: More Graduates</vt:lpstr>
      <vt:lpstr>UW: Challenges</vt:lpstr>
      <vt:lpstr>UW: Challenges</vt:lpstr>
      <vt:lpstr>UW: Challenges</vt:lpstr>
      <vt:lpstr>UW: Challenges</vt:lpstr>
      <vt:lpstr>Financial Aid for UW Students: Types</vt:lpstr>
      <vt:lpstr>Sources of Financial Aid, 2008-09</vt:lpstr>
      <vt:lpstr>Financial Aid for UW Students: Grants</vt:lpstr>
      <vt:lpstr>Financial Aid for UW Students: UW Programs</vt:lpstr>
      <vt:lpstr>Financial Aid for UW Students: Loans</vt:lpstr>
      <vt:lpstr>State-Funded Financial Aid: National Comparisons</vt:lpstr>
      <vt:lpstr>State-Funded Financial Aid: Interstate Comparisons</vt:lpstr>
      <vt:lpstr>Paying for Higher Education: Increasing Reliance on Student Loans &amp; Debt</vt:lpstr>
      <vt:lpstr>Paying for Higher Education: Increasing Unmet Student Need</vt:lpstr>
      <vt:lpstr>UW Principles for Financial Aid</vt:lpstr>
      <vt:lpstr>UW Principles</vt:lpstr>
      <vt:lpstr>UW Financial Aid Recommendations</vt:lpstr>
      <vt:lpstr>UW Recommendations</vt:lpstr>
      <vt:lpstr>UW Recommendations</vt:lpstr>
    </vt:vector>
  </TitlesOfParts>
  <Company>UW System Administration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Communications and External Relations Team (CERT)</dc:title>
  <dc:creator>David F. Giroux</dc:creator>
  <cp:lastModifiedBy>Kate Wodyn</cp:lastModifiedBy>
  <cp:revision>332</cp:revision>
  <dcterms:created xsi:type="dcterms:W3CDTF">2009-09-15T16:47:32Z</dcterms:created>
  <dcterms:modified xsi:type="dcterms:W3CDTF">2010-08-16T21:45:11Z</dcterms:modified>
</cp:coreProperties>
</file>