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notesMasterIdLst>
    <p:notesMasterId r:id="rId36"/>
  </p:notesMasterIdLst>
  <p:handoutMasterIdLst>
    <p:handoutMasterId r:id="rId37"/>
  </p:handoutMasterIdLst>
  <p:sldIdLst>
    <p:sldId id="256" r:id="rId2"/>
    <p:sldId id="321" r:id="rId3"/>
    <p:sldId id="271" r:id="rId4"/>
    <p:sldId id="277" r:id="rId5"/>
    <p:sldId id="289" r:id="rId6"/>
    <p:sldId id="286" r:id="rId7"/>
    <p:sldId id="285" r:id="rId8"/>
    <p:sldId id="296" r:id="rId9"/>
    <p:sldId id="318" r:id="rId10"/>
    <p:sldId id="322" r:id="rId11"/>
    <p:sldId id="319" r:id="rId12"/>
    <p:sldId id="323" r:id="rId13"/>
    <p:sldId id="327" r:id="rId14"/>
    <p:sldId id="293" r:id="rId15"/>
    <p:sldId id="317" r:id="rId16"/>
    <p:sldId id="292" r:id="rId17"/>
    <p:sldId id="301" r:id="rId18"/>
    <p:sldId id="302" r:id="rId19"/>
    <p:sldId id="264" r:id="rId20"/>
    <p:sldId id="303" r:id="rId21"/>
    <p:sldId id="304" r:id="rId22"/>
    <p:sldId id="305" r:id="rId23"/>
    <p:sldId id="306" r:id="rId24"/>
    <p:sldId id="307" r:id="rId25"/>
    <p:sldId id="309" r:id="rId26"/>
    <p:sldId id="311" r:id="rId27"/>
    <p:sldId id="310" r:id="rId28"/>
    <p:sldId id="312" r:id="rId29"/>
    <p:sldId id="313" r:id="rId30"/>
    <p:sldId id="314" r:id="rId31"/>
    <p:sldId id="315" r:id="rId32"/>
    <p:sldId id="324" r:id="rId33"/>
    <p:sldId id="325" r:id="rId34"/>
    <p:sldId id="326"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bw" frameSlides="1"/>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0" autoAdjust="0"/>
    <p:restoredTop sz="94615" autoAdjust="0"/>
  </p:normalViewPr>
  <p:slideViewPr>
    <p:cSldViewPr>
      <p:cViewPr varScale="1">
        <p:scale>
          <a:sx n="64" d="100"/>
          <a:sy n="64" d="100"/>
        </p:scale>
        <p:origin x="-1326" y="-102"/>
      </p:cViewPr>
      <p:guideLst>
        <p:guide orient="horz" pos="2160"/>
        <p:guide pos="2880"/>
      </p:guideLst>
    </p:cSldViewPr>
  </p:slideViewPr>
  <p:outlineViewPr>
    <p:cViewPr>
      <p:scale>
        <a:sx n="33" d="100"/>
        <a:sy n="33" d="100"/>
      </p:scale>
      <p:origin x="0" y="421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Connie:Downloads:newISSR.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heabsrv01\Data\home\AES%20Share\0809%20Students%20Who%20Stayed%20in%20Wisconsi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b="1" i="0" u="none" strike="noStrike" baseline="0">
                <a:solidFill>
                  <a:srgbClr val="000000"/>
                </a:solidFill>
                <a:latin typeface="Arial"/>
                <a:ea typeface="Arial"/>
                <a:cs typeface="Arial"/>
              </a:defRPr>
            </a:pPr>
            <a:r>
              <a:rPr lang="en-US" dirty="0" smtClean="0"/>
              <a:t>FAFSA </a:t>
            </a:r>
            <a:r>
              <a:rPr lang="en-US" dirty="0"/>
              <a:t>Filers</a:t>
            </a:r>
          </a:p>
          <a:p>
            <a:pPr>
              <a:defRPr sz="1200" b="1" i="0" u="none" strike="noStrike" baseline="0">
                <a:solidFill>
                  <a:srgbClr val="000000"/>
                </a:solidFill>
                <a:latin typeface="Arial"/>
                <a:ea typeface="Arial"/>
                <a:cs typeface="Arial"/>
              </a:defRPr>
            </a:pPr>
            <a:r>
              <a:rPr lang="en-US" dirty="0"/>
              <a:t>5-Year Comparison</a:t>
            </a:r>
          </a:p>
        </c:rich>
      </c:tx>
      <c:layout>
        <c:manualLayout>
          <c:xMode val="edge"/>
          <c:yMode val="edge"/>
          <c:x val="0.39733629300776929"/>
          <c:y val="1.9575856443719404E-2"/>
        </c:manualLayout>
      </c:layout>
      <c:spPr>
        <a:noFill/>
        <a:ln w="25400">
          <a:noFill/>
        </a:ln>
      </c:spPr>
    </c:title>
    <c:plotArea>
      <c:layout>
        <c:manualLayout>
          <c:layoutTarget val="inner"/>
          <c:xMode val="edge"/>
          <c:yMode val="edge"/>
          <c:x val="8.0000000000000029E-2"/>
          <c:y val="0.10457516339869302"/>
          <c:w val="0.85037037037037022"/>
          <c:h val="0.83442265795207005"/>
        </c:manualLayout>
      </c:layout>
      <c:lineChart>
        <c:grouping val="standard"/>
        <c:ser>
          <c:idx val="0"/>
          <c:order val="0"/>
          <c:tx>
            <c:strRef>
              <c:f>compare!$F$1</c:f>
              <c:strCache>
                <c:ptCount val="1"/>
                <c:pt idx="0">
                  <c:v>2003-04</c:v>
                </c:pt>
              </c:strCache>
            </c:strRef>
          </c:tx>
          <c:spPr>
            <a:ln w="12700">
              <a:solidFill>
                <a:srgbClr val="000090"/>
              </a:solidFill>
              <a:prstDash val="solid"/>
            </a:ln>
          </c:spPr>
          <c:marker>
            <c:symbol val="diamond"/>
            <c:size val="5"/>
            <c:spPr>
              <a:solidFill>
                <a:srgbClr val="000090"/>
              </a:solidFill>
              <a:ln>
                <a:solidFill>
                  <a:srgbClr val="000090"/>
                </a:solidFill>
                <a:prstDash val="solid"/>
              </a:ln>
            </c:spPr>
          </c:marker>
          <c:cat>
            <c:strRef>
              <c:f>compare!$A$2:$A$16</c:f>
              <c:strCache>
                <c:ptCount val="15"/>
                <c:pt idx="0">
                  <c:v>Jan</c:v>
                </c:pt>
                <c:pt idx="1">
                  <c:v>Feb</c:v>
                </c:pt>
                <c:pt idx="2">
                  <c:v>Mar</c:v>
                </c:pt>
                <c:pt idx="3">
                  <c:v>Apr</c:v>
                </c:pt>
                <c:pt idx="4">
                  <c:v>May</c:v>
                </c:pt>
                <c:pt idx="5">
                  <c:v>Jun</c:v>
                </c:pt>
                <c:pt idx="6">
                  <c:v>Jul</c:v>
                </c:pt>
                <c:pt idx="7">
                  <c:v>Aug</c:v>
                </c:pt>
                <c:pt idx="8">
                  <c:v>Sep</c:v>
                </c:pt>
                <c:pt idx="9">
                  <c:v>Oct</c:v>
                </c:pt>
                <c:pt idx="10">
                  <c:v>Nov</c:v>
                </c:pt>
                <c:pt idx="11">
                  <c:v>Dec</c:v>
                </c:pt>
                <c:pt idx="12">
                  <c:v>Jan</c:v>
                </c:pt>
                <c:pt idx="13">
                  <c:v>Feb</c:v>
                </c:pt>
                <c:pt idx="14">
                  <c:v>Mar</c:v>
                </c:pt>
              </c:strCache>
            </c:strRef>
          </c:cat>
          <c:val>
            <c:numRef>
              <c:f>compare!$F$2:$F$16</c:f>
              <c:numCache>
                <c:formatCode>#,##0</c:formatCode>
                <c:ptCount val="15"/>
                <c:pt idx="0">
                  <c:v>5071</c:v>
                </c:pt>
                <c:pt idx="1">
                  <c:v>32282</c:v>
                </c:pt>
                <c:pt idx="2">
                  <c:v>69421</c:v>
                </c:pt>
                <c:pt idx="3">
                  <c:v>108234</c:v>
                </c:pt>
                <c:pt idx="4">
                  <c:v>126432</c:v>
                </c:pt>
                <c:pt idx="5">
                  <c:v>149202</c:v>
                </c:pt>
                <c:pt idx="6">
                  <c:v>166942</c:v>
                </c:pt>
                <c:pt idx="7">
                  <c:v>186759</c:v>
                </c:pt>
                <c:pt idx="8">
                  <c:v>196297</c:v>
                </c:pt>
                <c:pt idx="9">
                  <c:v>202355</c:v>
                </c:pt>
                <c:pt idx="10">
                  <c:v>208432</c:v>
                </c:pt>
                <c:pt idx="11">
                  <c:v>213279</c:v>
                </c:pt>
                <c:pt idx="12">
                  <c:v>218340</c:v>
                </c:pt>
                <c:pt idx="13">
                  <c:v>220787</c:v>
                </c:pt>
                <c:pt idx="14">
                  <c:v>222490</c:v>
                </c:pt>
              </c:numCache>
            </c:numRef>
          </c:val>
        </c:ser>
        <c:ser>
          <c:idx val="1"/>
          <c:order val="1"/>
          <c:tx>
            <c:strRef>
              <c:f>compare!$G$1</c:f>
              <c:strCache>
                <c:ptCount val="1"/>
                <c:pt idx="0">
                  <c:v>2004-05</c:v>
                </c:pt>
              </c:strCache>
            </c:strRef>
          </c:tx>
          <c:spPr>
            <a:ln w="12700">
              <a:solidFill>
                <a:srgbClr val="F20884"/>
              </a:solidFill>
              <a:prstDash val="solid"/>
            </a:ln>
          </c:spPr>
          <c:marker>
            <c:symbol val="square"/>
            <c:size val="5"/>
            <c:spPr>
              <a:solidFill>
                <a:srgbClr val="F20884"/>
              </a:solidFill>
              <a:ln>
                <a:solidFill>
                  <a:srgbClr val="F20884"/>
                </a:solidFill>
                <a:prstDash val="solid"/>
              </a:ln>
            </c:spPr>
          </c:marker>
          <c:cat>
            <c:strRef>
              <c:f>compare!$A$2:$A$16</c:f>
              <c:strCache>
                <c:ptCount val="15"/>
                <c:pt idx="0">
                  <c:v>Jan</c:v>
                </c:pt>
                <c:pt idx="1">
                  <c:v>Feb</c:v>
                </c:pt>
                <c:pt idx="2">
                  <c:v>Mar</c:v>
                </c:pt>
                <c:pt idx="3">
                  <c:v>Apr</c:v>
                </c:pt>
                <c:pt idx="4">
                  <c:v>May</c:v>
                </c:pt>
                <c:pt idx="5">
                  <c:v>Jun</c:v>
                </c:pt>
                <c:pt idx="6">
                  <c:v>Jul</c:v>
                </c:pt>
                <c:pt idx="7">
                  <c:v>Aug</c:v>
                </c:pt>
                <c:pt idx="8">
                  <c:v>Sep</c:v>
                </c:pt>
                <c:pt idx="9">
                  <c:v>Oct</c:v>
                </c:pt>
                <c:pt idx="10">
                  <c:v>Nov</c:v>
                </c:pt>
                <c:pt idx="11">
                  <c:v>Dec</c:v>
                </c:pt>
                <c:pt idx="12">
                  <c:v>Jan</c:v>
                </c:pt>
                <c:pt idx="13">
                  <c:v>Feb</c:v>
                </c:pt>
                <c:pt idx="14">
                  <c:v>Mar</c:v>
                </c:pt>
              </c:strCache>
            </c:strRef>
          </c:cat>
          <c:val>
            <c:numRef>
              <c:f>compare!$G$2:$G$16</c:f>
              <c:numCache>
                <c:formatCode>#,##0</c:formatCode>
                <c:ptCount val="15"/>
                <c:pt idx="0">
                  <c:v>5904</c:v>
                </c:pt>
                <c:pt idx="1">
                  <c:v>37994</c:v>
                </c:pt>
                <c:pt idx="2">
                  <c:v>76399</c:v>
                </c:pt>
                <c:pt idx="3">
                  <c:v>115553</c:v>
                </c:pt>
                <c:pt idx="4">
                  <c:v>136342</c:v>
                </c:pt>
                <c:pt idx="5">
                  <c:v>154411</c:v>
                </c:pt>
                <c:pt idx="6">
                  <c:v>176869</c:v>
                </c:pt>
                <c:pt idx="7">
                  <c:v>195790</c:v>
                </c:pt>
                <c:pt idx="8">
                  <c:v>205167</c:v>
                </c:pt>
                <c:pt idx="9">
                  <c:v>210883</c:v>
                </c:pt>
                <c:pt idx="10">
                  <c:v>217938</c:v>
                </c:pt>
                <c:pt idx="11">
                  <c:v>224175</c:v>
                </c:pt>
                <c:pt idx="12">
                  <c:v>228775</c:v>
                </c:pt>
                <c:pt idx="13">
                  <c:v>231137</c:v>
                </c:pt>
                <c:pt idx="14">
                  <c:v>233310</c:v>
                </c:pt>
              </c:numCache>
            </c:numRef>
          </c:val>
        </c:ser>
        <c:ser>
          <c:idx val="2"/>
          <c:order val="2"/>
          <c:tx>
            <c:strRef>
              <c:f>compare!$H$1</c:f>
              <c:strCache>
                <c:ptCount val="1"/>
                <c:pt idx="0">
                  <c:v>2005-06</c:v>
                </c:pt>
              </c:strCache>
            </c:strRef>
          </c:tx>
          <c:spPr>
            <a:ln w="12700">
              <a:solidFill>
                <a:srgbClr val="006411"/>
              </a:solidFill>
              <a:prstDash val="solid"/>
            </a:ln>
          </c:spPr>
          <c:marker>
            <c:symbol val="triangle"/>
            <c:size val="4"/>
            <c:spPr>
              <a:solidFill>
                <a:srgbClr val="006411"/>
              </a:solidFill>
              <a:ln>
                <a:solidFill>
                  <a:srgbClr val="006411"/>
                </a:solidFill>
                <a:prstDash val="solid"/>
              </a:ln>
            </c:spPr>
          </c:marker>
          <c:cat>
            <c:strRef>
              <c:f>compare!$A$2:$A$16</c:f>
              <c:strCache>
                <c:ptCount val="15"/>
                <c:pt idx="0">
                  <c:v>Jan</c:v>
                </c:pt>
                <c:pt idx="1">
                  <c:v>Feb</c:v>
                </c:pt>
                <c:pt idx="2">
                  <c:v>Mar</c:v>
                </c:pt>
                <c:pt idx="3">
                  <c:v>Apr</c:v>
                </c:pt>
                <c:pt idx="4">
                  <c:v>May</c:v>
                </c:pt>
                <c:pt idx="5">
                  <c:v>Jun</c:v>
                </c:pt>
                <c:pt idx="6">
                  <c:v>Jul</c:v>
                </c:pt>
                <c:pt idx="7">
                  <c:v>Aug</c:v>
                </c:pt>
                <c:pt idx="8">
                  <c:v>Sep</c:v>
                </c:pt>
                <c:pt idx="9">
                  <c:v>Oct</c:v>
                </c:pt>
                <c:pt idx="10">
                  <c:v>Nov</c:v>
                </c:pt>
                <c:pt idx="11">
                  <c:v>Dec</c:v>
                </c:pt>
                <c:pt idx="12">
                  <c:v>Jan</c:v>
                </c:pt>
                <c:pt idx="13">
                  <c:v>Feb</c:v>
                </c:pt>
                <c:pt idx="14">
                  <c:v>Mar</c:v>
                </c:pt>
              </c:strCache>
            </c:strRef>
          </c:cat>
          <c:val>
            <c:numRef>
              <c:f>compare!$H$2:$H$16</c:f>
              <c:numCache>
                <c:formatCode>#,##0</c:formatCode>
                <c:ptCount val="15"/>
                <c:pt idx="0">
                  <c:v>8971</c:v>
                </c:pt>
                <c:pt idx="1">
                  <c:v>39368</c:v>
                </c:pt>
                <c:pt idx="2">
                  <c:v>80163</c:v>
                </c:pt>
                <c:pt idx="3">
                  <c:v>121404</c:v>
                </c:pt>
                <c:pt idx="4">
                  <c:v>145770</c:v>
                </c:pt>
                <c:pt idx="5">
                  <c:v>162625</c:v>
                </c:pt>
                <c:pt idx="6">
                  <c:v>186378</c:v>
                </c:pt>
                <c:pt idx="7">
                  <c:v>204790</c:v>
                </c:pt>
                <c:pt idx="8">
                  <c:v>214947</c:v>
                </c:pt>
                <c:pt idx="9">
                  <c:v>220870</c:v>
                </c:pt>
                <c:pt idx="10">
                  <c:v>226426</c:v>
                </c:pt>
                <c:pt idx="11">
                  <c:v>233172</c:v>
                </c:pt>
                <c:pt idx="12">
                  <c:v>238043</c:v>
                </c:pt>
                <c:pt idx="13">
                  <c:v>240627</c:v>
                </c:pt>
                <c:pt idx="14">
                  <c:v>242996</c:v>
                </c:pt>
              </c:numCache>
            </c:numRef>
          </c:val>
        </c:ser>
        <c:ser>
          <c:idx val="3"/>
          <c:order val="3"/>
          <c:tx>
            <c:strRef>
              <c:f>compare!$I$1</c:f>
              <c:strCache>
                <c:ptCount val="1"/>
                <c:pt idx="0">
                  <c:v>2006-07</c:v>
                </c:pt>
              </c:strCache>
            </c:strRef>
          </c:tx>
          <c:spPr>
            <a:ln w="12700">
              <a:solidFill>
                <a:srgbClr val="FF9900"/>
              </a:solidFill>
              <a:prstDash val="solid"/>
            </a:ln>
          </c:spPr>
          <c:marker>
            <c:symbol val="circle"/>
            <c:size val="6"/>
            <c:spPr>
              <a:solidFill>
                <a:srgbClr val="FF9900"/>
              </a:solidFill>
              <a:ln>
                <a:solidFill>
                  <a:srgbClr val="FF9900"/>
                </a:solidFill>
                <a:prstDash val="solid"/>
              </a:ln>
            </c:spPr>
          </c:marker>
          <c:cat>
            <c:strRef>
              <c:f>compare!$A$2:$A$16</c:f>
              <c:strCache>
                <c:ptCount val="15"/>
                <c:pt idx="0">
                  <c:v>Jan</c:v>
                </c:pt>
                <c:pt idx="1">
                  <c:v>Feb</c:v>
                </c:pt>
                <c:pt idx="2">
                  <c:v>Mar</c:v>
                </c:pt>
                <c:pt idx="3">
                  <c:v>Apr</c:v>
                </c:pt>
                <c:pt idx="4">
                  <c:v>May</c:v>
                </c:pt>
                <c:pt idx="5">
                  <c:v>Jun</c:v>
                </c:pt>
                <c:pt idx="6">
                  <c:v>Jul</c:v>
                </c:pt>
                <c:pt idx="7">
                  <c:v>Aug</c:v>
                </c:pt>
                <c:pt idx="8">
                  <c:v>Sep</c:v>
                </c:pt>
                <c:pt idx="9">
                  <c:v>Oct</c:v>
                </c:pt>
                <c:pt idx="10">
                  <c:v>Nov</c:v>
                </c:pt>
                <c:pt idx="11">
                  <c:v>Dec</c:v>
                </c:pt>
                <c:pt idx="12">
                  <c:v>Jan</c:v>
                </c:pt>
                <c:pt idx="13">
                  <c:v>Feb</c:v>
                </c:pt>
                <c:pt idx="14">
                  <c:v>Mar</c:v>
                </c:pt>
              </c:strCache>
            </c:strRef>
          </c:cat>
          <c:val>
            <c:numRef>
              <c:f>compare!$I$2:$I$16</c:f>
              <c:numCache>
                <c:formatCode>#,##0</c:formatCode>
                <c:ptCount val="15"/>
                <c:pt idx="1">
                  <c:v>41315</c:v>
                </c:pt>
                <c:pt idx="2">
                  <c:v>94836</c:v>
                </c:pt>
                <c:pt idx="3">
                  <c:v>127734</c:v>
                </c:pt>
                <c:pt idx="4">
                  <c:v>149266</c:v>
                </c:pt>
                <c:pt idx="5">
                  <c:v>168670</c:v>
                </c:pt>
                <c:pt idx="6">
                  <c:v>191887</c:v>
                </c:pt>
                <c:pt idx="7">
                  <c:v>212402</c:v>
                </c:pt>
                <c:pt idx="8">
                  <c:v>220669</c:v>
                </c:pt>
                <c:pt idx="9">
                  <c:v>227045</c:v>
                </c:pt>
                <c:pt idx="10">
                  <c:v>233481</c:v>
                </c:pt>
                <c:pt idx="11">
                  <c:v>239097</c:v>
                </c:pt>
                <c:pt idx="12">
                  <c:v>244729</c:v>
                </c:pt>
                <c:pt idx="13">
                  <c:v>247420</c:v>
                </c:pt>
                <c:pt idx="14">
                  <c:v>250039</c:v>
                </c:pt>
              </c:numCache>
            </c:numRef>
          </c:val>
        </c:ser>
        <c:ser>
          <c:idx val="4"/>
          <c:order val="4"/>
          <c:tx>
            <c:strRef>
              <c:f>compare!$J$1</c:f>
              <c:strCache>
                <c:ptCount val="1"/>
                <c:pt idx="0">
                  <c:v>2007-08</c:v>
                </c:pt>
              </c:strCache>
            </c:strRef>
          </c:tx>
          <c:spPr>
            <a:ln w="12700">
              <a:solidFill>
                <a:srgbClr val="4600A5"/>
              </a:solidFill>
              <a:prstDash val="solid"/>
            </a:ln>
          </c:spPr>
          <c:marker>
            <c:symbol val="square"/>
            <c:size val="3"/>
            <c:spPr>
              <a:solidFill>
                <a:srgbClr val="4600A5"/>
              </a:solidFill>
              <a:ln>
                <a:solidFill>
                  <a:srgbClr val="4600A5"/>
                </a:solidFill>
                <a:prstDash val="solid"/>
              </a:ln>
            </c:spPr>
          </c:marker>
          <c:cat>
            <c:strRef>
              <c:f>compare!$A$2:$A$16</c:f>
              <c:strCache>
                <c:ptCount val="15"/>
                <c:pt idx="0">
                  <c:v>Jan</c:v>
                </c:pt>
                <c:pt idx="1">
                  <c:v>Feb</c:v>
                </c:pt>
                <c:pt idx="2">
                  <c:v>Mar</c:v>
                </c:pt>
                <c:pt idx="3">
                  <c:v>Apr</c:v>
                </c:pt>
                <c:pt idx="4">
                  <c:v>May</c:v>
                </c:pt>
                <c:pt idx="5">
                  <c:v>Jun</c:v>
                </c:pt>
                <c:pt idx="6">
                  <c:v>Jul</c:v>
                </c:pt>
                <c:pt idx="7">
                  <c:v>Aug</c:v>
                </c:pt>
                <c:pt idx="8">
                  <c:v>Sep</c:v>
                </c:pt>
                <c:pt idx="9">
                  <c:v>Oct</c:v>
                </c:pt>
                <c:pt idx="10">
                  <c:v>Nov</c:v>
                </c:pt>
                <c:pt idx="11">
                  <c:v>Dec</c:v>
                </c:pt>
                <c:pt idx="12">
                  <c:v>Jan</c:v>
                </c:pt>
                <c:pt idx="13">
                  <c:v>Feb</c:v>
                </c:pt>
                <c:pt idx="14">
                  <c:v>Mar</c:v>
                </c:pt>
              </c:strCache>
            </c:strRef>
          </c:cat>
          <c:val>
            <c:numRef>
              <c:f>compare!$J$2:$J$16</c:f>
              <c:numCache>
                <c:formatCode>#,##0</c:formatCode>
                <c:ptCount val="15"/>
                <c:pt idx="0">
                  <c:v>9012</c:v>
                </c:pt>
                <c:pt idx="1">
                  <c:v>43981</c:v>
                </c:pt>
                <c:pt idx="2">
                  <c:v>89456</c:v>
                </c:pt>
                <c:pt idx="3">
                  <c:v>130924</c:v>
                </c:pt>
                <c:pt idx="4">
                  <c:v>151211</c:v>
                </c:pt>
                <c:pt idx="5">
                  <c:v>175603</c:v>
                </c:pt>
                <c:pt idx="6">
                  <c:v>193477</c:v>
                </c:pt>
                <c:pt idx="7">
                  <c:v>215002</c:v>
                </c:pt>
                <c:pt idx="8">
                  <c:v>226413</c:v>
                </c:pt>
                <c:pt idx="9">
                  <c:v>232973</c:v>
                </c:pt>
                <c:pt idx="10">
                  <c:v>239863</c:v>
                </c:pt>
                <c:pt idx="11">
                  <c:v>247179</c:v>
                </c:pt>
                <c:pt idx="12">
                  <c:v>252623</c:v>
                </c:pt>
                <c:pt idx="13">
                  <c:v>255530</c:v>
                </c:pt>
                <c:pt idx="14">
                  <c:v>258371</c:v>
                </c:pt>
              </c:numCache>
            </c:numRef>
          </c:val>
        </c:ser>
        <c:marker val="1"/>
        <c:axId val="64693376"/>
        <c:axId val="64695296"/>
      </c:lineChart>
      <c:catAx>
        <c:axId val="64693376"/>
        <c:scaling>
          <c:orientation val="minMax"/>
        </c:scaling>
        <c:axPos val="b"/>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64695296"/>
        <c:crosses val="autoZero"/>
        <c:auto val="1"/>
        <c:lblAlgn val="ctr"/>
        <c:lblOffset val="100"/>
        <c:tickLblSkip val="1"/>
        <c:tickMarkSkip val="1"/>
      </c:catAx>
      <c:valAx>
        <c:axId val="64695296"/>
        <c:scaling>
          <c:orientation val="minMax"/>
        </c:scaling>
        <c:axPos val="l"/>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64693376"/>
        <c:crosses val="autoZero"/>
        <c:crossBetween val="between"/>
        <c:majorUnit val="10000"/>
      </c:valAx>
      <c:spPr>
        <a:solidFill>
          <a:schemeClr val="accent4">
            <a:lumMod val="20000"/>
            <a:lumOff val="80000"/>
          </a:schemeClr>
        </a:solidFill>
        <a:ln w="12700">
          <a:solidFill>
            <a:srgbClr val="808080"/>
          </a:solidFill>
          <a:prstDash val="solid"/>
        </a:ln>
      </c:spPr>
    </c:plotArea>
    <c:legend>
      <c:legendPos val="r"/>
      <c:layout>
        <c:manualLayout>
          <c:xMode val="edge"/>
          <c:yMode val="edge"/>
          <c:x val="0.73629629629629623"/>
          <c:y val="0.69934640522875824"/>
          <c:w val="0.13629629629629611"/>
          <c:h val="0.16557734204793015"/>
        </c:manualLayout>
      </c:layout>
      <c:spPr>
        <a:solidFill>
          <a:srgbClr val="FFFFFF"/>
        </a:solidFill>
        <a:ln w="3175">
          <a:solidFill>
            <a:srgbClr val="000000"/>
          </a:solidFill>
          <a:prstDash val="solid"/>
        </a:ln>
      </c:spPr>
      <c:txPr>
        <a:bodyPr/>
        <a:lstStyle/>
        <a:p>
          <a:pPr>
            <a:defRPr sz="845" b="0" i="0" u="none" strike="noStrike" baseline="0">
              <a:solidFill>
                <a:srgbClr val="000000"/>
              </a:solidFill>
              <a:latin typeface="Arial"/>
              <a:ea typeface="Arial"/>
              <a:cs typeface="Arial"/>
            </a:defRPr>
          </a:pPr>
          <a:endParaRPr lang="en-US"/>
        </a:p>
      </c:txPr>
    </c:legend>
    <c:plotVisOnly val="1"/>
    <c:dispBlanksAs val="gap"/>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4"/>
  <c:chart>
    <c:title>
      <c:layout/>
    </c:title>
    <c:view3D>
      <c:rotX val="30"/>
      <c:perspective val="30"/>
    </c:view3D>
    <c:plotArea>
      <c:layout/>
      <c:pie3DChart>
        <c:varyColors val="1"/>
        <c:ser>
          <c:idx val="0"/>
          <c:order val="0"/>
          <c:tx>
            <c:strRef>
              <c:f>Sheet1!$A$3:$B$3</c:f>
              <c:strCache>
                <c:ptCount val="1"/>
                <c:pt idx="0">
                  <c:v>Yes</c:v>
                </c:pt>
              </c:strCache>
            </c:strRef>
          </c:tx>
          <c:dLbls>
            <c:dLbl>
              <c:idx val="0"/>
              <c:layout>
                <c:manualLayout>
                  <c:x val="-0.16618569553805795"/>
                  <c:y val="-0.19356335666374996"/>
                </c:manualLayout>
              </c:layout>
              <c:showPercent val="1"/>
            </c:dLbl>
            <c:dLbl>
              <c:idx val="2"/>
              <c:layout>
                <c:manualLayout>
                  <c:x val="0.12154527559055103"/>
                  <c:y val="6.3189705453484915E-2"/>
                </c:manualLayout>
              </c:layout>
              <c:showPercent val="1"/>
            </c:dLbl>
            <c:txPr>
              <a:bodyPr/>
              <a:lstStyle/>
              <a:p>
                <a:pPr>
                  <a:defRPr>
                    <a:solidFill>
                      <a:schemeClr val="bg1"/>
                    </a:solidFill>
                  </a:defRPr>
                </a:pPr>
                <a:endParaRPr lang="en-US"/>
              </a:p>
            </c:txPr>
            <c:showPercent val="1"/>
            <c:showLeaderLines val="1"/>
          </c:dLbls>
          <c:cat>
            <c:strRef>
              <c:f>Sheet1!$C$2:$E$2</c:f>
              <c:strCache>
                <c:ptCount val="3"/>
                <c:pt idx="0">
                  <c:v>AES kept student in Wisconsin</c:v>
                </c:pt>
                <c:pt idx="1">
                  <c:v>AES allowed student to choose another school</c:v>
                </c:pt>
                <c:pt idx="2">
                  <c:v>AES allowed student to attend college</c:v>
                </c:pt>
              </c:strCache>
            </c:strRef>
          </c:cat>
          <c:val>
            <c:numRef>
              <c:f>Sheet1!$C$3:$E$3</c:f>
              <c:numCache>
                <c:formatCode>General</c:formatCode>
                <c:ptCount val="3"/>
                <c:pt idx="0">
                  <c:v>364</c:v>
                </c:pt>
                <c:pt idx="1">
                  <c:v>36</c:v>
                </c:pt>
                <c:pt idx="2">
                  <c:v>120</c:v>
                </c:pt>
              </c:numCache>
            </c:numRef>
          </c:val>
        </c:ser>
      </c:pie3DChart>
    </c:plotArea>
    <c:legend>
      <c:legendPos val="r"/>
      <c:layout/>
    </c:legend>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4E77812-3B33-9340-9246-D6CACC87D338}" type="datetimeFigureOut">
              <a:rPr lang="en-US" smtClean="0"/>
              <a:pPr/>
              <a:t>8/17/2010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A465C3C-9D2B-8741-AFE7-A794969F5E43}"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15CE971-67C5-4C65-B57A-B111E2CF5EC5}" type="datetimeFigureOut">
              <a:rPr lang="en-US" smtClean="0"/>
              <a:pPr/>
              <a:t>8/17/2010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E4F7B70-6393-4DB4-8196-78CBD0EA8120}"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9CF41640-8D8C-DD40-804C-5A92663AA212}" type="slidenum">
              <a:rPr lang="en-US"/>
              <a:pPr/>
              <a:t>7</a:t>
            </a:fld>
            <a:endParaRPr lang="en-US" dirty="0"/>
          </a:p>
        </p:txBody>
      </p:sp>
      <p:sp>
        <p:nvSpPr>
          <p:cNvPr id="125955" name="Rectangle 2"/>
          <p:cNvSpPr>
            <a:spLocks noGrp="1" noRot="1" noChangeAspect="1" noChangeArrowheads="1" noTextEdit="1"/>
          </p:cNvSpPr>
          <p:nvPr>
            <p:ph type="sldImg"/>
          </p:nvPr>
        </p:nvSpPr>
        <p:spPr>
          <a:xfrm>
            <a:off x="1190625" y="703263"/>
            <a:ext cx="4630738" cy="3473450"/>
          </a:xfrm>
          <a:ln w="12700" cap="flat">
            <a:solidFill>
              <a:schemeClr val="tx1"/>
            </a:solidFill>
          </a:ln>
        </p:spPr>
      </p:sp>
      <p:sp>
        <p:nvSpPr>
          <p:cNvPr id="125956" name="Rectangle 3"/>
          <p:cNvSpPr>
            <a:spLocks noGrp="1" noChangeArrowheads="1"/>
          </p:cNvSpPr>
          <p:nvPr>
            <p:ph type="body" idx="1"/>
          </p:nvPr>
        </p:nvSpPr>
        <p:spPr>
          <a:xfrm>
            <a:off x="934720" y="4415791"/>
            <a:ext cx="5140960" cy="4183380"/>
          </a:xfrm>
          <a:noFill/>
          <a:ln/>
        </p:spPr>
        <p:txBody>
          <a:bodyPr lIns="91835" tIns="45112" rIns="91835" bIns="45112"/>
          <a:lstStyle/>
          <a:p>
            <a:pPr eaLnBrk="1" hangingPunct="1"/>
            <a:r>
              <a:rPr lang="en-US" dirty="0">
                <a:latin typeface="Times New Roman" pitchFamily="-110" charset="0"/>
              </a:rPr>
              <a:t>Parents of a dependent student cannot be included in number in college.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CHECK TO SEE THAT THE NUMBERS ARE CORRECT</a:t>
            </a:r>
            <a:endParaRPr lang="en-US" dirty="0"/>
          </a:p>
        </p:txBody>
      </p:sp>
      <p:sp>
        <p:nvSpPr>
          <p:cNvPr id="4" name="Slide Number Placeholder 3"/>
          <p:cNvSpPr>
            <a:spLocks noGrp="1"/>
          </p:cNvSpPr>
          <p:nvPr>
            <p:ph type="sldNum" sz="quarter" idx="10"/>
          </p:nvPr>
        </p:nvSpPr>
        <p:spPr/>
        <p:txBody>
          <a:bodyPr/>
          <a:lstStyle/>
          <a:p>
            <a:fld id="{2E4F7B70-6393-4DB4-8196-78CBD0EA8120}" type="slidenum">
              <a:rPr lang="en-US" smtClean="0"/>
              <a:pPr/>
              <a:t>14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August, 2007 there were</a:t>
            </a:r>
            <a:r>
              <a:rPr lang="en-US" baseline="0" dirty="0" smtClean="0"/>
              <a:t> more FAFSAs filed than for the 15 months of applications in 0303 and 0405</a:t>
            </a:r>
            <a:endParaRPr lang="en-US" dirty="0"/>
          </a:p>
        </p:txBody>
      </p:sp>
      <p:sp>
        <p:nvSpPr>
          <p:cNvPr id="4" name="Slide Number Placeholder 3"/>
          <p:cNvSpPr>
            <a:spLocks noGrp="1"/>
          </p:cNvSpPr>
          <p:nvPr>
            <p:ph type="sldNum" sz="quarter" idx="10"/>
          </p:nvPr>
        </p:nvSpPr>
        <p:spPr/>
        <p:txBody>
          <a:bodyPr/>
          <a:lstStyle/>
          <a:p>
            <a:fld id="{2E4F7B70-6393-4DB4-8196-78CBD0EA8120}" type="slidenum">
              <a:rPr lang="en-US" smtClean="0"/>
              <a:pPr/>
              <a:t>16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Nomination forms are provided in the HEAB packet</a:t>
            </a:r>
          </a:p>
          <a:p>
            <a:r>
              <a:rPr lang="en-US" dirty="0" smtClean="0"/>
              <a:t>Eligible</a:t>
            </a:r>
            <a:r>
              <a:rPr lang="en-US" baseline="0" dirty="0" smtClean="0"/>
              <a:t> for 10 semesters</a:t>
            </a:r>
            <a:endParaRPr lang="en-US" dirty="0"/>
          </a:p>
        </p:txBody>
      </p:sp>
      <p:sp>
        <p:nvSpPr>
          <p:cNvPr id="4" name="Slide Number Placeholder 3"/>
          <p:cNvSpPr>
            <a:spLocks noGrp="1"/>
          </p:cNvSpPr>
          <p:nvPr>
            <p:ph type="sldNum" sz="quarter" idx="10"/>
          </p:nvPr>
        </p:nvSpPr>
        <p:spPr/>
        <p:txBody>
          <a:bodyPr/>
          <a:lstStyle/>
          <a:p>
            <a:fld id="{2E4F7B70-6393-4DB4-8196-78CBD0EA8120}" type="slidenum">
              <a:rPr lang="en-US" smtClean="0"/>
              <a:pPr/>
              <a:t>17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4F7B70-6393-4DB4-8196-78CBD0EA8120}" type="slidenum">
              <a:rPr lang="en-US" smtClean="0"/>
              <a:pPr/>
              <a:t>24</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4F7B70-6393-4DB4-8196-78CBD0EA8120}" type="slidenum">
              <a:rPr lang="en-US" smtClean="0"/>
              <a:pPr/>
              <a:t>30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4F7B70-6393-4DB4-8196-78CBD0EA8120}" type="slidenum">
              <a:rPr lang="en-US" smtClean="0"/>
              <a:pPr/>
              <a:t>32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0EE845-2429-784C-AAC5-C55ABB0AD51F}" type="datetime1">
              <a:rPr lang="en-US" smtClean="0"/>
              <a:pPr/>
              <a:t>8/17/2010</a:t>
            </a:fld>
            <a:endParaRPr lang="en-US" dirty="0"/>
          </a:p>
        </p:txBody>
      </p:sp>
      <p:sp>
        <p:nvSpPr>
          <p:cNvPr id="5" name="Footer Placeholder 4"/>
          <p:cNvSpPr>
            <a:spLocks noGrp="1"/>
          </p:cNvSpPr>
          <p:nvPr>
            <p:ph type="ftr" sz="quarter" idx="11"/>
          </p:nvPr>
        </p:nvSpPr>
        <p:spPr/>
        <p:txBody>
          <a:bodyPr/>
          <a:lstStyle/>
          <a:p>
            <a:r>
              <a:rPr lang="en-US" dirty="0" smtClean="0"/>
              <a:t>HIGHER EDCUATIONAL AIDS BOARD</a:t>
            </a:r>
            <a:endParaRPr lang="en-US" dirty="0"/>
          </a:p>
        </p:txBody>
      </p:sp>
      <p:sp>
        <p:nvSpPr>
          <p:cNvPr id="6" name="Slide Number Placeholder 5"/>
          <p:cNvSpPr>
            <a:spLocks noGrp="1"/>
          </p:cNvSpPr>
          <p:nvPr>
            <p:ph type="sldNum" sz="quarter" idx="12"/>
          </p:nvPr>
        </p:nvSpPr>
        <p:spPr/>
        <p:txBody>
          <a:bodyPr/>
          <a:lstStyle/>
          <a:p>
            <a:fld id="{AF94E285-444D-4C0C-8BFA-BDB311F86A9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13E514-3087-7240-B098-11C8C3F9FB83}" type="datetime1">
              <a:rPr lang="en-US" smtClean="0"/>
              <a:pPr/>
              <a:t>8/17/2010</a:t>
            </a:fld>
            <a:endParaRPr lang="en-US" dirty="0"/>
          </a:p>
        </p:txBody>
      </p:sp>
      <p:sp>
        <p:nvSpPr>
          <p:cNvPr id="5" name="Footer Placeholder 4"/>
          <p:cNvSpPr>
            <a:spLocks noGrp="1"/>
          </p:cNvSpPr>
          <p:nvPr>
            <p:ph type="ftr" sz="quarter" idx="11"/>
          </p:nvPr>
        </p:nvSpPr>
        <p:spPr/>
        <p:txBody>
          <a:bodyPr/>
          <a:lstStyle/>
          <a:p>
            <a:r>
              <a:rPr lang="en-US" dirty="0" smtClean="0"/>
              <a:t>HIGHER EDCUATIONAL AIDS BOARD</a:t>
            </a:r>
            <a:endParaRPr lang="en-US" dirty="0"/>
          </a:p>
        </p:txBody>
      </p:sp>
      <p:sp>
        <p:nvSpPr>
          <p:cNvPr id="6" name="Slide Number Placeholder 5"/>
          <p:cNvSpPr>
            <a:spLocks noGrp="1"/>
          </p:cNvSpPr>
          <p:nvPr>
            <p:ph type="sldNum" sz="quarter" idx="12"/>
          </p:nvPr>
        </p:nvSpPr>
        <p:spPr/>
        <p:txBody>
          <a:bodyPr/>
          <a:lstStyle/>
          <a:p>
            <a:fld id="{2F6480DC-C13C-4C45-923C-2AA532E2CAF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4332AA-641E-CA4C-B0D8-A6D88999995C}" type="datetime1">
              <a:rPr lang="en-US" smtClean="0"/>
              <a:pPr/>
              <a:t>8/17/2010</a:t>
            </a:fld>
            <a:endParaRPr lang="en-US" dirty="0"/>
          </a:p>
        </p:txBody>
      </p:sp>
      <p:sp>
        <p:nvSpPr>
          <p:cNvPr id="5" name="Footer Placeholder 4"/>
          <p:cNvSpPr>
            <a:spLocks noGrp="1"/>
          </p:cNvSpPr>
          <p:nvPr>
            <p:ph type="ftr" sz="quarter" idx="11"/>
          </p:nvPr>
        </p:nvSpPr>
        <p:spPr/>
        <p:txBody>
          <a:bodyPr/>
          <a:lstStyle/>
          <a:p>
            <a:r>
              <a:rPr lang="en-US" dirty="0" smtClean="0"/>
              <a:t>HIGHER EDCUATIONAL AIDS BOARD</a:t>
            </a:r>
            <a:endParaRPr lang="en-US" dirty="0"/>
          </a:p>
        </p:txBody>
      </p:sp>
      <p:sp>
        <p:nvSpPr>
          <p:cNvPr id="6" name="Slide Number Placeholder 5"/>
          <p:cNvSpPr>
            <a:spLocks noGrp="1"/>
          </p:cNvSpPr>
          <p:nvPr>
            <p:ph type="sldNum" sz="quarter" idx="12"/>
          </p:nvPr>
        </p:nvSpPr>
        <p:spPr/>
        <p:txBody>
          <a:bodyPr/>
          <a:lstStyle/>
          <a:p>
            <a:fld id="{2F6480DC-C13C-4C45-923C-2AA532E2CAF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1CE485-43F4-E145-A677-D2BFF65A3DE3}" type="datetime1">
              <a:rPr lang="en-US" smtClean="0"/>
              <a:pPr/>
              <a:t>8/17/2010</a:t>
            </a:fld>
            <a:endParaRPr lang="en-US" dirty="0"/>
          </a:p>
        </p:txBody>
      </p:sp>
      <p:sp>
        <p:nvSpPr>
          <p:cNvPr id="5" name="Footer Placeholder 4"/>
          <p:cNvSpPr>
            <a:spLocks noGrp="1"/>
          </p:cNvSpPr>
          <p:nvPr>
            <p:ph type="ftr" sz="quarter" idx="11"/>
          </p:nvPr>
        </p:nvSpPr>
        <p:spPr/>
        <p:txBody>
          <a:bodyPr/>
          <a:lstStyle/>
          <a:p>
            <a:r>
              <a:rPr lang="en-US" dirty="0" smtClean="0"/>
              <a:t>HIGHER EDCUATIONAL AIDS BOARD</a:t>
            </a:r>
            <a:endParaRPr lang="en-US" dirty="0"/>
          </a:p>
        </p:txBody>
      </p:sp>
      <p:sp>
        <p:nvSpPr>
          <p:cNvPr id="6" name="Slide Number Placeholder 5"/>
          <p:cNvSpPr>
            <a:spLocks noGrp="1"/>
          </p:cNvSpPr>
          <p:nvPr>
            <p:ph type="sldNum" sz="quarter" idx="12"/>
          </p:nvPr>
        </p:nvSpPr>
        <p:spPr/>
        <p:txBody>
          <a:bodyPr/>
          <a:lstStyle/>
          <a:p>
            <a:fld id="{2F6480DC-C13C-4C45-923C-2AA532E2CAF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BEC813-B5C2-7641-9057-63407D6A9EF4}" type="datetime1">
              <a:rPr lang="en-US" smtClean="0"/>
              <a:pPr/>
              <a:t>8/17/2010</a:t>
            </a:fld>
            <a:endParaRPr lang="en-US" dirty="0"/>
          </a:p>
        </p:txBody>
      </p:sp>
      <p:sp>
        <p:nvSpPr>
          <p:cNvPr id="5" name="Footer Placeholder 4"/>
          <p:cNvSpPr>
            <a:spLocks noGrp="1"/>
          </p:cNvSpPr>
          <p:nvPr>
            <p:ph type="ftr" sz="quarter" idx="11"/>
          </p:nvPr>
        </p:nvSpPr>
        <p:spPr/>
        <p:txBody>
          <a:bodyPr/>
          <a:lstStyle/>
          <a:p>
            <a:r>
              <a:rPr lang="en-US" dirty="0" smtClean="0"/>
              <a:t>HIGHER EDCUATIONAL AIDS BOARD</a:t>
            </a:r>
            <a:endParaRPr lang="en-US" dirty="0"/>
          </a:p>
        </p:txBody>
      </p:sp>
      <p:sp>
        <p:nvSpPr>
          <p:cNvPr id="6" name="Slide Number Placeholder 5"/>
          <p:cNvSpPr>
            <a:spLocks noGrp="1"/>
          </p:cNvSpPr>
          <p:nvPr>
            <p:ph type="sldNum" sz="quarter" idx="12"/>
          </p:nvPr>
        </p:nvSpPr>
        <p:spPr/>
        <p:txBody>
          <a:bodyPr/>
          <a:lstStyle/>
          <a:p>
            <a:fld id="{2F6480DC-C13C-4C45-923C-2AA532E2CAF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8E0A5E-8426-614B-AC2E-138D20A5ACDE}" type="datetime1">
              <a:rPr lang="en-US" smtClean="0"/>
              <a:pPr/>
              <a:t>8/17/2010</a:t>
            </a:fld>
            <a:endParaRPr lang="en-US" dirty="0"/>
          </a:p>
        </p:txBody>
      </p:sp>
      <p:sp>
        <p:nvSpPr>
          <p:cNvPr id="6" name="Footer Placeholder 5"/>
          <p:cNvSpPr>
            <a:spLocks noGrp="1"/>
          </p:cNvSpPr>
          <p:nvPr>
            <p:ph type="ftr" sz="quarter" idx="11"/>
          </p:nvPr>
        </p:nvSpPr>
        <p:spPr/>
        <p:txBody>
          <a:bodyPr/>
          <a:lstStyle/>
          <a:p>
            <a:r>
              <a:rPr lang="en-US" dirty="0" smtClean="0"/>
              <a:t>HIGHER EDCUATIONAL AIDS BOARD</a:t>
            </a:r>
            <a:endParaRPr lang="en-US" dirty="0"/>
          </a:p>
        </p:txBody>
      </p:sp>
      <p:sp>
        <p:nvSpPr>
          <p:cNvPr id="7" name="Slide Number Placeholder 6"/>
          <p:cNvSpPr>
            <a:spLocks noGrp="1"/>
          </p:cNvSpPr>
          <p:nvPr>
            <p:ph type="sldNum" sz="quarter" idx="12"/>
          </p:nvPr>
        </p:nvSpPr>
        <p:spPr/>
        <p:txBody>
          <a:bodyPr/>
          <a:lstStyle/>
          <a:p>
            <a:fld id="{2F6480DC-C13C-4C45-923C-2AA532E2CAF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3F5D62-C988-5F4A-B889-73E8B7C76AF8}" type="datetime1">
              <a:rPr lang="en-US" smtClean="0"/>
              <a:pPr/>
              <a:t>8/17/2010</a:t>
            </a:fld>
            <a:endParaRPr lang="en-US" dirty="0"/>
          </a:p>
        </p:txBody>
      </p:sp>
      <p:sp>
        <p:nvSpPr>
          <p:cNvPr id="8" name="Footer Placeholder 7"/>
          <p:cNvSpPr>
            <a:spLocks noGrp="1"/>
          </p:cNvSpPr>
          <p:nvPr>
            <p:ph type="ftr" sz="quarter" idx="11"/>
          </p:nvPr>
        </p:nvSpPr>
        <p:spPr/>
        <p:txBody>
          <a:bodyPr/>
          <a:lstStyle/>
          <a:p>
            <a:r>
              <a:rPr lang="en-US" dirty="0" smtClean="0"/>
              <a:t>HIGHER EDCUATIONAL AIDS BOARD</a:t>
            </a:r>
            <a:endParaRPr lang="en-US" dirty="0"/>
          </a:p>
        </p:txBody>
      </p:sp>
      <p:sp>
        <p:nvSpPr>
          <p:cNvPr id="9" name="Slide Number Placeholder 8"/>
          <p:cNvSpPr>
            <a:spLocks noGrp="1"/>
          </p:cNvSpPr>
          <p:nvPr>
            <p:ph type="sldNum" sz="quarter" idx="12"/>
          </p:nvPr>
        </p:nvSpPr>
        <p:spPr/>
        <p:txBody>
          <a:bodyPr/>
          <a:lstStyle/>
          <a:p>
            <a:fld id="{2F6480DC-C13C-4C45-923C-2AA532E2CAF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E813F5-C435-9F4F-9A44-87E5A4524FF6}" type="datetime1">
              <a:rPr lang="en-US" smtClean="0"/>
              <a:pPr/>
              <a:t>8/17/2010</a:t>
            </a:fld>
            <a:endParaRPr lang="en-US"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
        <p:nvSpPr>
          <p:cNvPr id="5" name="Slide Number Placeholder 4"/>
          <p:cNvSpPr>
            <a:spLocks noGrp="1"/>
          </p:cNvSpPr>
          <p:nvPr>
            <p:ph type="sldNum" sz="quarter" idx="12"/>
          </p:nvPr>
        </p:nvSpPr>
        <p:spPr/>
        <p:txBody>
          <a:bodyPr/>
          <a:lstStyle/>
          <a:p>
            <a:fld id="{2F6480DC-C13C-4C45-923C-2AA532E2CAF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A0F7B-C523-7546-9E06-FCE8888A58B8}" type="datetime1">
              <a:rPr lang="en-US" smtClean="0"/>
              <a:pPr/>
              <a:t>8/17/2010</a:t>
            </a:fld>
            <a:endParaRPr lang="en-US" dirty="0"/>
          </a:p>
        </p:txBody>
      </p:sp>
      <p:sp>
        <p:nvSpPr>
          <p:cNvPr id="3" name="Footer Placeholder 2"/>
          <p:cNvSpPr>
            <a:spLocks noGrp="1"/>
          </p:cNvSpPr>
          <p:nvPr>
            <p:ph type="ftr" sz="quarter" idx="11"/>
          </p:nvPr>
        </p:nvSpPr>
        <p:spPr/>
        <p:txBody>
          <a:bodyPr/>
          <a:lstStyle/>
          <a:p>
            <a:r>
              <a:rPr lang="en-US" dirty="0" smtClean="0"/>
              <a:t>HIGHER EDCUATIONAL AIDS BOARD</a:t>
            </a:r>
            <a:endParaRPr lang="en-US" dirty="0"/>
          </a:p>
        </p:txBody>
      </p:sp>
      <p:sp>
        <p:nvSpPr>
          <p:cNvPr id="4" name="Slide Number Placeholder 3"/>
          <p:cNvSpPr>
            <a:spLocks noGrp="1"/>
          </p:cNvSpPr>
          <p:nvPr>
            <p:ph type="sldNum" sz="quarter" idx="12"/>
          </p:nvPr>
        </p:nvSpPr>
        <p:spPr/>
        <p:txBody>
          <a:bodyPr/>
          <a:lstStyle/>
          <a:p>
            <a:fld id="{2F6480DC-C13C-4C45-923C-2AA532E2CAF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40C7F0-4E66-5045-A4A6-BD2A8B1EE989}" type="datetime1">
              <a:rPr lang="en-US" smtClean="0"/>
              <a:pPr/>
              <a:t>8/17/2010</a:t>
            </a:fld>
            <a:endParaRPr lang="en-US" dirty="0"/>
          </a:p>
        </p:txBody>
      </p:sp>
      <p:sp>
        <p:nvSpPr>
          <p:cNvPr id="6" name="Footer Placeholder 5"/>
          <p:cNvSpPr>
            <a:spLocks noGrp="1"/>
          </p:cNvSpPr>
          <p:nvPr>
            <p:ph type="ftr" sz="quarter" idx="11"/>
          </p:nvPr>
        </p:nvSpPr>
        <p:spPr/>
        <p:txBody>
          <a:bodyPr/>
          <a:lstStyle/>
          <a:p>
            <a:r>
              <a:rPr lang="en-US" dirty="0" smtClean="0"/>
              <a:t>HIGHER EDCUATIONAL AIDS BOARD</a:t>
            </a:r>
            <a:endParaRPr lang="en-US" dirty="0"/>
          </a:p>
        </p:txBody>
      </p:sp>
      <p:sp>
        <p:nvSpPr>
          <p:cNvPr id="7" name="Slide Number Placeholder 6"/>
          <p:cNvSpPr>
            <a:spLocks noGrp="1"/>
          </p:cNvSpPr>
          <p:nvPr>
            <p:ph type="sldNum" sz="quarter" idx="12"/>
          </p:nvPr>
        </p:nvSpPr>
        <p:spPr/>
        <p:txBody>
          <a:bodyPr/>
          <a:lstStyle/>
          <a:p>
            <a:fld id="{2F6480DC-C13C-4C45-923C-2AA532E2CAF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9E30A4-1F9D-A24C-A24E-1F12613F5AE6}" type="datetime1">
              <a:rPr lang="en-US" smtClean="0"/>
              <a:pPr/>
              <a:t>8/17/2010</a:t>
            </a:fld>
            <a:endParaRPr lang="en-US" dirty="0"/>
          </a:p>
        </p:txBody>
      </p:sp>
      <p:sp>
        <p:nvSpPr>
          <p:cNvPr id="6" name="Footer Placeholder 5"/>
          <p:cNvSpPr>
            <a:spLocks noGrp="1"/>
          </p:cNvSpPr>
          <p:nvPr>
            <p:ph type="ftr" sz="quarter" idx="11"/>
          </p:nvPr>
        </p:nvSpPr>
        <p:spPr/>
        <p:txBody>
          <a:bodyPr/>
          <a:lstStyle/>
          <a:p>
            <a:r>
              <a:rPr lang="en-US" dirty="0" smtClean="0"/>
              <a:t>HIGHER EDCUATIONAL AIDS BOARD</a:t>
            </a:r>
            <a:endParaRPr lang="en-US" dirty="0"/>
          </a:p>
        </p:txBody>
      </p:sp>
      <p:sp>
        <p:nvSpPr>
          <p:cNvPr id="7" name="Slide Number Placeholder 6"/>
          <p:cNvSpPr>
            <a:spLocks noGrp="1"/>
          </p:cNvSpPr>
          <p:nvPr>
            <p:ph type="sldNum" sz="quarter" idx="12"/>
          </p:nvPr>
        </p:nvSpPr>
        <p:spPr/>
        <p:txBody>
          <a:bodyPr/>
          <a:lstStyle/>
          <a:p>
            <a:fld id="{2F6480DC-C13C-4C45-923C-2AA532E2CAF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D7E4-9CCA-A647-8EE3-70586C793865}" type="datetime1">
              <a:rPr lang="en-US" smtClean="0"/>
              <a:pPr/>
              <a:t>8/17/2010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HIGHER EDCUATIONAL AIDS BOARD</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480DC-C13C-4C45-923C-2AA532E2CAF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mailto:Connie.hutchison@wi.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1470025"/>
          </a:xfrm>
        </p:spPr>
        <p:txBody>
          <a:bodyPr>
            <a:normAutofit fontScale="90000"/>
          </a:bodyPr>
          <a:lstStyle/>
          <a:p>
            <a:r>
              <a:rPr lang="en-US" dirty="0" smtClean="0"/>
              <a:t>STATE OF WISCONSIN</a:t>
            </a:r>
            <a:br>
              <a:rPr lang="en-US" dirty="0" smtClean="0"/>
            </a:br>
            <a:r>
              <a:rPr lang="en-US" dirty="0" smtClean="0"/>
              <a:t>HIGHER EDUCATIONAL AIDS BOARD</a:t>
            </a:r>
            <a:endParaRPr lang="en-US" dirty="0"/>
          </a:p>
        </p:txBody>
      </p:sp>
      <p:sp>
        <p:nvSpPr>
          <p:cNvPr id="3" name="Subtitle 2"/>
          <p:cNvSpPr>
            <a:spLocks noGrp="1"/>
          </p:cNvSpPr>
          <p:nvPr>
            <p:ph type="subTitle" idx="1"/>
          </p:nvPr>
        </p:nvSpPr>
        <p:spPr/>
        <p:txBody>
          <a:bodyPr>
            <a:normAutofit/>
          </a:bodyPr>
          <a:lstStyle/>
          <a:p>
            <a:r>
              <a:rPr lang="en-US" sz="2000" dirty="0" smtClean="0"/>
              <a:t>PRESENTATION TO THE </a:t>
            </a:r>
          </a:p>
          <a:p>
            <a:r>
              <a:rPr lang="en-US" sz="2000" dirty="0" smtClean="0"/>
              <a:t>LEGISLATIVE COUNCIL STUDY COMMITTEE</a:t>
            </a:r>
          </a:p>
          <a:p>
            <a:r>
              <a:rPr lang="en-US" sz="2000" dirty="0" smtClean="0"/>
              <a:t>REVIEW OF HIGHER EDUCATION FINANCIAL AID PROGRAMS</a:t>
            </a:r>
          </a:p>
          <a:p>
            <a:r>
              <a:rPr lang="en-US" sz="2000" dirty="0" smtClean="0"/>
              <a:t>AUGUST 17, 2010</a:t>
            </a:r>
            <a:endParaRPr lang="en-US" sz="2000"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WISCONSIN HIGHER EDUCATION GRANT 2010-2011 FORUMLAS</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WTCS </a:t>
            </a:r>
            <a:r>
              <a:rPr lang="en-US" sz="2400" dirty="0" smtClean="0"/>
              <a:t>($9,270 – EFC) x 13% = Award </a:t>
            </a:r>
          </a:p>
          <a:p>
            <a:pPr lvl="3">
              <a:buNone/>
            </a:pPr>
            <a:r>
              <a:rPr lang="en-US" sz="2400" dirty="0" smtClean="0"/>
              <a:t>  Maximum Award: $1,205 </a:t>
            </a:r>
          </a:p>
          <a:p>
            <a:pPr lvl="3">
              <a:buNone/>
            </a:pPr>
            <a:r>
              <a:rPr lang="en-US" sz="2400" dirty="0" smtClean="0"/>
              <a:t>  Minimum Award: $529</a:t>
            </a:r>
          </a:p>
          <a:p>
            <a:pPr marL="0" lvl="3" indent="0">
              <a:buFont typeface="Arial"/>
              <a:buChar char="•"/>
            </a:pPr>
            <a:endParaRPr lang="en-US" sz="2400" dirty="0" smtClean="0"/>
          </a:p>
          <a:p>
            <a:pPr marL="0" lvl="3" indent="0">
              <a:buFont typeface="Arial"/>
              <a:buChar char="•"/>
            </a:pPr>
            <a:r>
              <a:rPr lang="en-US" sz="3243" dirty="0" smtClean="0"/>
              <a:t> UWS	</a:t>
            </a:r>
            <a:r>
              <a:rPr lang="en-US" sz="2400" dirty="0" smtClean="0"/>
              <a:t>($5960 – EFC) x 43% = Award </a:t>
            </a:r>
          </a:p>
          <a:p>
            <a:pPr marL="1371600" lvl="6" indent="0">
              <a:buNone/>
            </a:pPr>
            <a:r>
              <a:rPr lang="en-US" sz="2400" dirty="0" smtClean="0"/>
              <a:t>Maximum Award: $2563</a:t>
            </a:r>
          </a:p>
          <a:p>
            <a:pPr marL="1371600" lvl="6" indent="0">
              <a:buNone/>
            </a:pPr>
            <a:r>
              <a:rPr lang="en-US" sz="2400" dirty="0" smtClean="0"/>
              <a:t>Minimum Award: $843 </a:t>
            </a:r>
          </a:p>
          <a:p>
            <a:pPr marL="1371600" lvl="6" indent="0">
              <a:buNone/>
            </a:pPr>
            <a:endParaRPr lang="en-US" sz="2400" dirty="0" smtClean="0"/>
          </a:p>
          <a:p>
            <a:pPr marL="0" lvl="6" indent="0"/>
            <a:r>
              <a:rPr lang="en-US" sz="2400" dirty="0" smtClean="0"/>
              <a:t> </a:t>
            </a:r>
            <a:r>
              <a:rPr lang="en-US" sz="3243" dirty="0" smtClean="0"/>
              <a:t>Tribal	</a:t>
            </a:r>
            <a:r>
              <a:rPr lang="en-US" sz="2400" dirty="0" smtClean="0"/>
              <a:t>($6,560 – EFC) x 27.44% = Award</a:t>
            </a:r>
          </a:p>
          <a:p>
            <a:pPr marL="0" lvl="8" indent="0">
              <a:buNone/>
            </a:pPr>
            <a:r>
              <a:rPr lang="en-US" sz="2400" dirty="0" smtClean="0"/>
              <a:t>			Maximum Award: $1,800</a:t>
            </a:r>
          </a:p>
          <a:p>
            <a:pPr marL="0" lvl="8" indent="0">
              <a:buNone/>
            </a:pPr>
            <a:r>
              <a:rPr lang="en-US" sz="2400" dirty="0" smtClean="0"/>
              <a:t>			Minimum Award: $250</a:t>
            </a:r>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Wisconsin Tuition Grant</a:t>
            </a:r>
            <a:endParaRPr lang="en-US" dirty="0"/>
          </a:p>
        </p:txBody>
      </p:sp>
      <p:sp>
        <p:nvSpPr>
          <p:cNvPr id="3" name="Content Placeholder 2"/>
          <p:cNvSpPr>
            <a:spLocks noGrp="1"/>
          </p:cNvSpPr>
          <p:nvPr>
            <p:ph idx="1"/>
          </p:nvPr>
        </p:nvSpPr>
        <p:spPr/>
        <p:txBody>
          <a:bodyPr/>
          <a:lstStyle/>
          <a:p>
            <a:r>
              <a:rPr lang="en-US" dirty="0" smtClean="0"/>
              <a:t>One Sector</a:t>
            </a:r>
          </a:p>
          <a:p>
            <a:pPr lvl="1">
              <a:buNone/>
            </a:pPr>
            <a:r>
              <a:rPr lang="en-US" dirty="0" smtClean="0"/>
              <a:t>Wisconsin Association of Independent Colleges and Universities (WAICU)</a:t>
            </a:r>
          </a:p>
          <a:p>
            <a:r>
              <a:rPr lang="en-US" dirty="0" smtClean="0"/>
              <a:t>Minimum Grant - $250</a:t>
            </a:r>
          </a:p>
          <a:p>
            <a:r>
              <a:rPr lang="en-US" dirty="0" smtClean="0"/>
              <a:t>One Formula</a:t>
            </a:r>
          </a:p>
          <a:p>
            <a:r>
              <a:rPr lang="en-US" dirty="0" smtClean="0"/>
              <a:t>One Appropriation</a:t>
            </a:r>
          </a:p>
          <a:p>
            <a:endParaRPr lang="en-US"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Wisconsin Tuition Grant</a:t>
            </a:r>
            <a:br>
              <a:rPr lang="en-US" dirty="0" smtClean="0"/>
            </a:br>
            <a:r>
              <a:rPr lang="en-US" dirty="0" smtClean="0"/>
              <a:t>2010-2011 Formula</a:t>
            </a:r>
            <a:endParaRPr lang="en-US" dirty="0"/>
          </a:p>
        </p:txBody>
      </p:sp>
      <p:sp>
        <p:nvSpPr>
          <p:cNvPr id="3" name="Content Placeholder 2"/>
          <p:cNvSpPr>
            <a:spLocks noGrp="1"/>
          </p:cNvSpPr>
          <p:nvPr>
            <p:ph idx="1"/>
          </p:nvPr>
        </p:nvSpPr>
        <p:spPr/>
        <p:txBody>
          <a:bodyPr/>
          <a:lstStyle/>
          <a:p>
            <a:r>
              <a:rPr lang="en-US" sz="2800" dirty="0" smtClean="0"/>
              <a:t>Maximum award:  $2,900	</a:t>
            </a:r>
          </a:p>
          <a:p>
            <a:r>
              <a:rPr lang="en-US" sz="2800" dirty="0" smtClean="0"/>
              <a:t>Minimum award:  $1,000</a:t>
            </a:r>
          </a:p>
          <a:p>
            <a:r>
              <a:rPr lang="en-US" sz="2800" dirty="0" smtClean="0"/>
              <a:t>Inflation Factors: Dependent  340%		Independent  740% </a:t>
            </a:r>
          </a:p>
          <a:p>
            <a:r>
              <a:rPr lang="en-US" sz="2800" dirty="0" smtClean="0"/>
              <a:t>UW-Madison Tuition: $8,314</a:t>
            </a:r>
          </a:p>
          <a:p>
            <a:r>
              <a:rPr lang="en-US" sz="2800" dirty="0" smtClean="0"/>
              <a:t>Base Maintenance:  $11,800</a:t>
            </a:r>
          </a:p>
          <a:p>
            <a:pPr>
              <a:buNone/>
            </a:pPr>
            <a:endParaRPr lang="en-US" dirty="0" smtClean="0"/>
          </a:p>
          <a:p>
            <a:pPr>
              <a:buNone/>
            </a:pPr>
            <a:endParaRPr lang="en-US" sz="1400"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DETERMINING INDIVIDUAL STUDENT GRANTS FOR WHEG AND WTG	</a:t>
            </a:r>
            <a:endParaRPr lang="en-US" dirty="0"/>
          </a:p>
        </p:txBody>
      </p:sp>
      <p:sp>
        <p:nvSpPr>
          <p:cNvPr id="3" name="Content Placeholder 2"/>
          <p:cNvSpPr>
            <a:spLocks noGrp="1"/>
          </p:cNvSpPr>
          <p:nvPr>
            <p:ph idx="1"/>
          </p:nvPr>
        </p:nvSpPr>
        <p:spPr/>
        <p:txBody>
          <a:bodyPr>
            <a:normAutofit/>
          </a:bodyPr>
          <a:lstStyle/>
          <a:p>
            <a:r>
              <a:rPr lang="en-US" sz="2400" dirty="0" smtClean="0"/>
              <a:t>Presidents of each sector submit a recommended formula for the following academic year to HEAB</a:t>
            </a:r>
          </a:p>
          <a:p>
            <a:r>
              <a:rPr lang="en-US" sz="2400" dirty="0" smtClean="0"/>
              <a:t>The Board considers the formula recommendations at the February board meeting</a:t>
            </a:r>
          </a:p>
          <a:p>
            <a:r>
              <a:rPr lang="en-US" sz="2400" dirty="0" smtClean="0"/>
              <a:t>HEAB begins calculating individual student awards once the formulas are approved</a:t>
            </a:r>
          </a:p>
          <a:p>
            <a:r>
              <a:rPr lang="en-US" sz="2400" dirty="0" smtClean="0"/>
              <a:t>Institutions begin notifying students of their total financial aid packages in March</a:t>
            </a:r>
          </a:p>
          <a:p>
            <a:r>
              <a:rPr lang="en-US" sz="2400" dirty="0" smtClean="0"/>
              <a:t>Student awards may be </a:t>
            </a:r>
            <a:r>
              <a:rPr lang="en-US" sz="2400" dirty="0" smtClean="0"/>
              <a:t>re</a:t>
            </a:r>
            <a:r>
              <a:rPr lang="en-US" sz="2400" dirty="0" smtClean="0"/>
              <a:t>adjusted </a:t>
            </a:r>
            <a:r>
              <a:rPr lang="en-US" sz="2400" dirty="0" smtClean="0"/>
              <a:t>if formulas have to be revised due to the state biennial budget decisions</a:t>
            </a:r>
          </a:p>
          <a:p>
            <a:endParaRPr lang="en-US" sz="2400" dirty="0"/>
          </a:p>
        </p:txBody>
      </p:sp>
      <p:sp>
        <p:nvSpPr>
          <p:cNvPr id="4" name="Footer Placeholder 3"/>
          <p:cNvSpPr>
            <a:spLocks noGrp="1"/>
          </p:cNvSpPr>
          <p:nvPr>
            <p:ph type="ftr" sz="quarter" idx="11"/>
          </p:nvPr>
        </p:nvSpPr>
        <p:spPr/>
        <p:txBody>
          <a:bodyPr/>
          <a:lstStyle/>
          <a:p>
            <a:r>
              <a:rPr lang="en-US" smtClean="0"/>
              <a:t>HIGHER EDCUATIONAL AIDS BOARD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1676400" y="1143000"/>
          <a:ext cx="5486400" cy="2372360"/>
        </p:xfrm>
        <a:graphic>
          <a:graphicData uri="http://schemas.openxmlformats.org/drawingml/2006/table">
            <a:tbl>
              <a:tblPr firstRow="1" bandRow="1">
                <a:tableStyleId>{5C22544A-7EE6-4342-B048-85BDC9FD1C3A}</a:tableStyleId>
              </a:tblPr>
              <a:tblGrid>
                <a:gridCol w="1097280"/>
                <a:gridCol w="1097280"/>
                <a:gridCol w="1097280"/>
                <a:gridCol w="1097280"/>
                <a:gridCol w="1097280"/>
              </a:tblGrid>
              <a:tr h="370840">
                <a:tc>
                  <a:txBody>
                    <a:bodyPr/>
                    <a:lstStyle/>
                    <a:p>
                      <a:endParaRPr lang="en-US" sz="1400" dirty="0"/>
                    </a:p>
                  </a:txBody>
                  <a:tcPr/>
                </a:tc>
                <a:tc>
                  <a:txBody>
                    <a:bodyPr/>
                    <a:lstStyle/>
                    <a:p>
                      <a:r>
                        <a:rPr lang="en-US" sz="1400" dirty="0" smtClean="0"/>
                        <a:t>WHEG –UW</a:t>
                      </a:r>
                      <a:endParaRPr lang="en-US" sz="1400" dirty="0"/>
                    </a:p>
                  </a:txBody>
                  <a:tcPr/>
                </a:tc>
                <a:tc>
                  <a:txBody>
                    <a:bodyPr/>
                    <a:lstStyle/>
                    <a:p>
                      <a:r>
                        <a:rPr lang="en-US" sz="1400" dirty="0" smtClean="0"/>
                        <a:t>WHEG – WTCS</a:t>
                      </a:r>
                      <a:endParaRPr lang="en-US" sz="1400" dirty="0"/>
                    </a:p>
                  </a:txBody>
                  <a:tcPr/>
                </a:tc>
                <a:tc>
                  <a:txBody>
                    <a:bodyPr/>
                    <a:lstStyle/>
                    <a:p>
                      <a:r>
                        <a:rPr lang="en-US" sz="1400" dirty="0" smtClean="0"/>
                        <a:t>WHEG – TRIBAL</a:t>
                      </a:r>
                      <a:endParaRPr lang="en-US" sz="1400" dirty="0"/>
                    </a:p>
                  </a:txBody>
                  <a:tcPr/>
                </a:tc>
                <a:tc>
                  <a:txBody>
                    <a:bodyPr/>
                    <a:lstStyle/>
                    <a:p>
                      <a:r>
                        <a:rPr lang="en-US" sz="1400" dirty="0" smtClean="0"/>
                        <a:t>WTG</a:t>
                      </a:r>
                      <a:endParaRPr lang="en-US" sz="1400" dirty="0"/>
                    </a:p>
                  </a:txBody>
                  <a:tcPr/>
                </a:tc>
              </a:tr>
              <a:tr h="370840">
                <a:tc>
                  <a:txBody>
                    <a:bodyPr/>
                    <a:lstStyle/>
                    <a:p>
                      <a:r>
                        <a:rPr lang="en-US" sz="1400" dirty="0" smtClean="0"/>
                        <a:t>10/11</a:t>
                      </a:r>
                      <a:endParaRPr lang="en-US" sz="1400" dirty="0"/>
                    </a:p>
                  </a:txBody>
                  <a:tcPr/>
                </a:tc>
                <a:tc>
                  <a:txBody>
                    <a:bodyPr/>
                    <a:lstStyle/>
                    <a:p>
                      <a:pPr algn="r"/>
                      <a:r>
                        <a:rPr lang="en-US" sz="1400" dirty="0" smtClean="0"/>
                        <a:t>$58,345,400</a:t>
                      </a:r>
                      <a:endParaRPr lang="en-US" sz="1400" dirty="0"/>
                    </a:p>
                  </a:txBody>
                  <a:tcPr/>
                </a:tc>
                <a:tc>
                  <a:txBody>
                    <a:bodyPr/>
                    <a:lstStyle/>
                    <a:p>
                      <a:pPr algn="r"/>
                      <a:r>
                        <a:rPr lang="en-US" sz="1400" dirty="0" smtClean="0"/>
                        <a:t>$18,797,900</a:t>
                      </a:r>
                      <a:endParaRPr lang="en-US" sz="1400" dirty="0"/>
                    </a:p>
                  </a:txBody>
                  <a:tcPr/>
                </a:tc>
                <a:tc>
                  <a:txBody>
                    <a:bodyPr/>
                    <a:lstStyle/>
                    <a:p>
                      <a:pPr algn="r"/>
                      <a:r>
                        <a:rPr lang="en-US" sz="1400" dirty="0" smtClean="0"/>
                        <a:t>$440,000</a:t>
                      </a:r>
                      <a:endParaRPr lang="en-US" sz="1400" dirty="0"/>
                    </a:p>
                  </a:txBody>
                  <a:tcPr/>
                </a:tc>
                <a:tc>
                  <a:txBody>
                    <a:bodyPr/>
                    <a:lstStyle/>
                    <a:p>
                      <a:pPr algn="r"/>
                      <a:r>
                        <a:rPr lang="en-US" sz="1400" dirty="0" smtClean="0"/>
                        <a:t>$26,870,300</a:t>
                      </a:r>
                      <a:endParaRPr lang="en-US" sz="1400" dirty="0"/>
                    </a:p>
                  </a:txBody>
                  <a:tcPr/>
                </a:tc>
              </a:tr>
              <a:tr h="370840">
                <a:tc>
                  <a:txBody>
                    <a:bodyPr/>
                    <a:lstStyle/>
                    <a:p>
                      <a:r>
                        <a:rPr lang="en-US" sz="1400" dirty="0" smtClean="0"/>
                        <a:t>09/10</a:t>
                      </a:r>
                      <a:endParaRPr lang="en-US" sz="1400" dirty="0"/>
                    </a:p>
                  </a:txBody>
                  <a:tcPr/>
                </a:tc>
                <a:tc>
                  <a:txBody>
                    <a:bodyPr/>
                    <a:lstStyle/>
                    <a:p>
                      <a:pPr algn="r"/>
                      <a:r>
                        <a:rPr lang="en-US" sz="1400" dirty="0" smtClean="0"/>
                        <a:t>$55,000,000</a:t>
                      </a:r>
                      <a:endParaRPr lang="en-US" sz="1400" dirty="0"/>
                    </a:p>
                  </a:txBody>
                  <a:tcPr/>
                </a:tc>
                <a:tc>
                  <a:txBody>
                    <a:bodyPr/>
                    <a:lstStyle/>
                    <a:p>
                      <a:pPr algn="r"/>
                      <a:r>
                        <a:rPr lang="en-US" sz="1400" dirty="0" smtClean="0"/>
                        <a:t>$18,162,200</a:t>
                      </a:r>
                      <a:endParaRPr lang="en-US" sz="1400" dirty="0"/>
                    </a:p>
                  </a:txBody>
                  <a:tcPr/>
                </a:tc>
                <a:tc>
                  <a:txBody>
                    <a:bodyPr/>
                    <a:lstStyle/>
                    <a:p>
                      <a:pPr algn="r"/>
                      <a:r>
                        <a:rPr lang="en-US" sz="1400" dirty="0" smtClean="0"/>
                        <a:t>$432,500</a:t>
                      </a:r>
                      <a:endParaRPr lang="en-US" sz="1400" dirty="0"/>
                    </a:p>
                  </a:txBody>
                  <a:tcPr/>
                </a:tc>
                <a:tc>
                  <a:txBody>
                    <a:bodyPr/>
                    <a:lstStyle/>
                    <a:p>
                      <a:pPr algn="r"/>
                      <a:r>
                        <a:rPr lang="en-US" sz="1400" dirty="0" smtClean="0"/>
                        <a:t>$26,338,300</a:t>
                      </a:r>
                      <a:endParaRPr lang="en-US" sz="1400" dirty="0"/>
                    </a:p>
                  </a:txBody>
                  <a:tcPr/>
                </a:tc>
              </a:tr>
              <a:tr h="370840">
                <a:tc>
                  <a:txBody>
                    <a:bodyPr/>
                    <a:lstStyle/>
                    <a:p>
                      <a:r>
                        <a:rPr lang="en-US" sz="1400" dirty="0" smtClean="0"/>
                        <a:t>08/09</a:t>
                      </a:r>
                      <a:endParaRPr lang="en-US" sz="1400" dirty="0"/>
                    </a:p>
                  </a:txBody>
                  <a:tcPr/>
                </a:tc>
                <a:tc>
                  <a:txBody>
                    <a:bodyPr/>
                    <a:lstStyle/>
                    <a:p>
                      <a:pPr algn="r"/>
                      <a:r>
                        <a:rPr lang="en-US" sz="1400" dirty="0" smtClean="0"/>
                        <a:t>$55,000,000</a:t>
                      </a:r>
                      <a:endParaRPr lang="en-US" sz="1400" dirty="0"/>
                    </a:p>
                  </a:txBody>
                  <a:tcPr/>
                </a:tc>
                <a:tc>
                  <a:txBody>
                    <a:bodyPr/>
                    <a:lstStyle/>
                    <a:p>
                      <a:pPr algn="r"/>
                      <a:r>
                        <a:rPr lang="en-US" sz="1400" dirty="0" smtClean="0"/>
                        <a:t>$17,548,000</a:t>
                      </a:r>
                      <a:endParaRPr lang="en-US" sz="1400" dirty="0"/>
                    </a:p>
                  </a:txBody>
                  <a:tcPr/>
                </a:tc>
                <a:tc>
                  <a:txBody>
                    <a:bodyPr/>
                    <a:lstStyle/>
                    <a:p>
                      <a:pPr algn="r"/>
                      <a:r>
                        <a:rPr lang="en-US" sz="1400" dirty="0" smtClean="0"/>
                        <a:t>$424,000</a:t>
                      </a:r>
                      <a:endParaRPr lang="en-US" sz="1400" dirty="0"/>
                    </a:p>
                  </a:txBody>
                  <a:tcPr/>
                </a:tc>
                <a:tc>
                  <a:txBody>
                    <a:bodyPr/>
                    <a:lstStyle/>
                    <a:p>
                      <a:pPr algn="r"/>
                      <a:r>
                        <a:rPr lang="en-US" sz="1400" dirty="0" smtClean="0"/>
                        <a:t>$26,077,500</a:t>
                      </a:r>
                      <a:endParaRPr lang="en-US" sz="1400" dirty="0"/>
                    </a:p>
                  </a:txBody>
                  <a:tcPr/>
                </a:tc>
              </a:tr>
              <a:tr h="370840">
                <a:tc>
                  <a:txBody>
                    <a:bodyPr/>
                    <a:lstStyle/>
                    <a:p>
                      <a:r>
                        <a:rPr lang="en-US" sz="1400" dirty="0" smtClean="0"/>
                        <a:t>07/08</a:t>
                      </a:r>
                      <a:endParaRPr lang="en-US" sz="1400" dirty="0"/>
                    </a:p>
                  </a:txBody>
                  <a:tcPr/>
                </a:tc>
                <a:tc>
                  <a:txBody>
                    <a:bodyPr/>
                    <a:lstStyle/>
                    <a:p>
                      <a:pPr algn="r"/>
                      <a:r>
                        <a:rPr lang="en-US" sz="1400" dirty="0" smtClean="0"/>
                        <a:t>50,000,000</a:t>
                      </a:r>
                      <a:endParaRPr lang="en-US" sz="1400" dirty="0"/>
                    </a:p>
                  </a:txBody>
                  <a:tcPr/>
                </a:tc>
                <a:tc>
                  <a:txBody>
                    <a:bodyPr/>
                    <a:lstStyle/>
                    <a:p>
                      <a:pPr algn="r"/>
                      <a:r>
                        <a:rPr lang="en-US" sz="1400" dirty="0" smtClean="0"/>
                        <a:t>$17,130,200</a:t>
                      </a:r>
                      <a:endParaRPr lang="en-US" sz="1400" dirty="0"/>
                    </a:p>
                  </a:txBody>
                  <a:tcPr/>
                </a:tc>
                <a:tc>
                  <a:txBody>
                    <a:bodyPr/>
                    <a:lstStyle/>
                    <a:p>
                      <a:pPr algn="r"/>
                      <a:r>
                        <a:rPr lang="en-US" sz="1400" dirty="0" smtClean="0"/>
                        <a:t>$414,000</a:t>
                      </a:r>
                      <a:endParaRPr lang="en-US" sz="1400" dirty="0"/>
                    </a:p>
                  </a:txBody>
                  <a:tcPr/>
                </a:tc>
                <a:tc>
                  <a:txBody>
                    <a:bodyPr/>
                    <a:lstStyle/>
                    <a:p>
                      <a:pPr algn="r"/>
                      <a:r>
                        <a:rPr lang="en-US" sz="1400" dirty="0" smtClean="0"/>
                        <a:t>$25,456,600</a:t>
                      </a:r>
                      <a:endParaRPr lang="en-US" sz="1400" dirty="0"/>
                    </a:p>
                  </a:txBody>
                  <a:tcPr/>
                </a:tc>
              </a:tr>
              <a:tr h="370840">
                <a:tc>
                  <a:txBody>
                    <a:bodyPr/>
                    <a:lstStyle/>
                    <a:p>
                      <a:r>
                        <a:rPr lang="en-US" sz="1400" dirty="0" smtClean="0"/>
                        <a:t>06/07</a:t>
                      </a:r>
                    </a:p>
                  </a:txBody>
                  <a:tcPr/>
                </a:tc>
                <a:tc>
                  <a:txBody>
                    <a:bodyPr/>
                    <a:lstStyle/>
                    <a:p>
                      <a:pPr algn="r"/>
                      <a:r>
                        <a:rPr lang="en-US" sz="1400" dirty="0" smtClean="0"/>
                        <a:t>$39,280,600</a:t>
                      </a:r>
                      <a:endParaRPr lang="en-US" sz="1400" dirty="0"/>
                    </a:p>
                  </a:txBody>
                  <a:tcPr/>
                </a:tc>
                <a:tc>
                  <a:txBody>
                    <a:bodyPr/>
                    <a:lstStyle/>
                    <a:p>
                      <a:pPr algn="r"/>
                      <a:r>
                        <a:rPr lang="en-US" sz="1400" dirty="0" smtClean="0"/>
                        <a:t>$16,712,400</a:t>
                      </a:r>
                      <a:endParaRPr lang="en-US" sz="1400" dirty="0"/>
                    </a:p>
                  </a:txBody>
                  <a:tcPr/>
                </a:tc>
                <a:tc>
                  <a:txBody>
                    <a:bodyPr/>
                    <a:lstStyle/>
                    <a:p>
                      <a:pPr algn="r"/>
                      <a:r>
                        <a:rPr lang="en-US" sz="1400" dirty="0" smtClean="0"/>
                        <a:t>$404,000</a:t>
                      </a:r>
                      <a:endParaRPr lang="en-US" sz="1400" dirty="0"/>
                    </a:p>
                  </a:txBody>
                  <a:tcPr/>
                </a:tc>
                <a:tc>
                  <a:txBody>
                    <a:bodyPr/>
                    <a:lstStyle/>
                    <a:p>
                      <a:pPr algn="r"/>
                      <a:r>
                        <a:rPr lang="en-US" sz="1400" dirty="0" smtClean="0"/>
                        <a:t>$22,754,649</a:t>
                      </a:r>
                      <a:endParaRPr lang="en-US" sz="1400" dirty="0"/>
                    </a:p>
                  </a:txBody>
                  <a:tcPr/>
                </a:tc>
              </a:tr>
            </a:tbl>
          </a:graphicData>
        </a:graphic>
      </p:graphicFrame>
      <p:sp>
        <p:nvSpPr>
          <p:cNvPr id="8" name="Footer Placeholder 7"/>
          <p:cNvSpPr>
            <a:spLocks noGrp="1"/>
          </p:cNvSpPr>
          <p:nvPr>
            <p:ph type="ftr" sz="quarter" idx="11"/>
          </p:nvPr>
        </p:nvSpPr>
        <p:spPr/>
        <p:txBody>
          <a:bodyPr/>
          <a:lstStyle/>
          <a:p>
            <a:r>
              <a:rPr lang="en-US" dirty="0" smtClean="0"/>
              <a:t>HIGHER EDCUATIONAL AIDS BOARD</a:t>
            </a:r>
            <a:endParaRPr lang="en-US" dirty="0"/>
          </a:p>
        </p:txBody>
      </p:sp>
      <p:sp>
        <p:nvSpPr>
          <p:cNvPr id="10" name="TextBox 9"/>
          <p:cNvSpPr txBox="1"/>
          <p:nvPr/>
        </p:nvSpPr>
        <p:spPr>
          <a:xfrm>
            <a:off x="2971800" y="609600"/>
            <a:ext cx="3271408" cy="369332"/>
          </a:xfrm>
          <a:prstGeom prst="rect">
            <a:avLst/>
          </a:prstGeom>
          <a:noFill/>
        </p:spPr>
        <p:txBody>
          <a:bodyPr wrap="none" rtlCol="0">
            <a:spAutoFit/>
          </a:bodyPr>
          <a:lstStyle/>
          <a:p>
            <a:r>
              <a:rPr lang="en-US" dirty="0" smtClean="0"/>
              <a:t>5 YEAR APPROPRIATION HISTORY</a:t>
            </a:r>
            <a:endParaRPr lang="en-US" dirty="0"/>
          </a:p>
        </p:txBody>
      </p:sp>
      <p:sp>
        <p:nvSpPr>
          <p:cNvPr id="12" name="TextBox 11"/>
          <p:cNvSpPr txBox="1"/>
          <p:nvPr/>
        </p:nvSpPr>
        <p:spPr>
          <a:xfrm>
            <a:off x="838200" y="4876800"/>
            <a:ext cx="7750263" cy="646331"/>
          </a:xfrm>
          <a:prstGeom prst="rect">
            <a:avLst/>
          </a:prstGeom>
          <a:noFill/>
        </p:spPr>
        <p:txBody>
          <a:bodyPr wrap="none" rtlCol="0">
            <a:spAutoFit/>
          </a:bodyPr>
          <a:lstStyle/>
          <a:p>
            <a:r>
              <a:rPr lang="en-US" dirty="0" smtClean="0"/>
              <a:t>Some factors </a:t>
            </a:r>
            <a:r>
              <a:rPr lang="en-US" dirty="0" smtClean="0"/>
              <a:t>that are </a:t>
            </a:r>
            <a:r>
              <a:rPr lang="en-US" dirty="0" smtClean="0"/>
              <a:t>considered in formula development are the appropriation, </a:t>
            </a:r>
          </a:p>
          <a:p>
            <a:r>
              <a:rPr lang="en-US" dirty="0" smtClean="0"/>
              <a:t>the projected number of eligible students, and the meaningfulness of the award.</a:t>
            </a:r>
            <a:endParaRPr lang="en-US" dirty="0"/>
          </a:p>
        </p:txBody>
      </p:sp>
      <p:sp>
        <p:nvSpPr>
          <p:cNvPr id="6" name="TextBox 5"/>
          <p:cNvSpPr txBox="1"/>
          <p:nvPr/>
        </p:nvSpPr>
        <p:spPr>
          <a:xfrm>
            <a:off x="8144933" y="1769533"/>
            <a:ext cx="184666"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smtClean="0"/>
              <a:t>MANAGING THE APPROPRIATED FUNDS</a:t>
            </a:r>
            <a:endParaRPr lang="en-US" dirty="0"/>
          </a:p>
        </p:txBody>
      </p:sp>
      <p:sp>
        <p:nvSpPr>
          <p:cNvPr id="4" name="Content Placeholder 3"/>
          <p:cNvSpPr>
            <a:spLocks noGrp="1"/>
          </p:cNvSpPr>
          <p:nvPr>
            <p:ph idx="1"/>
          </p:nvPr>
        </p:nvSpPr>
        <p:spPr/>
        <p:txBody>
          <a:bodyPr>
            <a:normAutofit lnSpcReduction="10000"/>
          </a:bodyPr>
          <a:lstStyle/>
          <a:p>
            <a:r>
              <a:rPr lang="en-US" dirty="0" smtClean="0"/>
              <a:t>Provide meaningful awards to as many students as the funds will support.</a:t>
            </a:r>
          </a:p>
          <a:p>
            <a:endParaRPr lang="en-US" dirty="0" smtClean="0"/>
          </a:p>
          <a:p>
            <a:r>
              <a:rPr lang="en-US" dirty="0" smtClean="0"/>
              <a:t>Over-commit at a level that all funds will be spent.</a:t>
            </a:r>
          </a:p>
          <a:p>
            <a:endParaRPr lang="en-US" dirty="0" smtClean="0"/>
          </a:p>
          <a:p>
            <a:r>
              <a:rPr lang="en-US" dirty="0" smtClean="0"/>
              <a:t>Predict when all funds will be committed and additional  calculation of awards will be suspended.</a:t>
            </a:r>
          </a:p>
          <a:p>
            <a:endParaRPr lang="en-US" dirty="0"/>
          </a:p>
        </p:txBody>
      </p:sp>
      <p:sp>
        <p:nvSpPr>
          <p:cNvPr id="2" name="Footer Placeholder 1"/>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nvGraphicFramePr>
        <p:xfrm>
          <a:off x="304800" y="304800"/>
          <a:ext cx="8572500" cy="58293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584200" y="6223000"/>
            <a:ext cx="8154095" cy="461665"/>
          </a:xfrm>
          <a:prstGeom prst="rect">
            <a:avLst/>
          </a:prstGeom>
          <a:noFill/>
        </p:spPr>
        <p:txBody>
          <a:bodyPr wrap="none" rtlCol="0">
            <a:spAutoFit/>
          </a:bodyPr>
          <a:lstStyle/>
          <a:p>
            <a:r>
              <a:rPr lang="en-US" sz="1200" dirty="0" smtClean="0"/>
              <a:t>These are initial FAFSA applications for each year. This does not include FAFSAs transmitted to HEAB that have been updated or</a:t>
            </a:r>
          </a:p>
          <a:p>
            <a:r>
              <a:rPr lang="en-US" sz="1200" dirty="0" smtClean="0"/>
              <a:t>corrected after the initial submission by the applicant.</a:t>
            </a:r>
            <a:endParaRPr lang="en-US" sz="1200" dirty="0"/>
          </a:p>
        </p:txBody>
      </p:sp>
      <p:sp>
        <p:nvSpPr>
          <p:cNvPr id="6" name="Footer Placeholder 5"/>
          <p:cNvSpPr>
            <a:spLocks noGrp="1"/>
          </p:cNvSpPr>
          <p:nvPr>
            <p:ph type="ftr" sz="quarter" idx="11"/>
          </p:nvPr>
        </p:nvSpPr>
        <p:spPr>
          <a:xfrm>
            <a:off x="6248400" y="6492875"/>
            <a:ext cx="2895600" cy="365125"/>
          </a:xfrm>
        </p:spPr>
        <p:txBody>
          <a:bodyPr/>
          <a:lstStyle/>
          <a:p>
            <a:r>
              <a:rPr lang="en-US" sz="1000" dirty="0" smtClean="0"/>
              <a:t>HIGHER EDCUATIONAL AIDS BOARD</a:t>
            </a:r>
            <a:endParaRPr lang="en-US" sz="1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HIGHER EDCUATIONAL AIDS BOARD</a:t>
            </a:r>
            <a:endParaRPr lang="en-US" dirty="0"/>
          </a:p>
        </p:txBody>
      </p:sp>
      <p:sp>
        <p:nvSpPr>
          <p:cNvPr id="3" name="Rectangle 2"/>
          <p:cNvSpPr/>
          <p:nvPr/>
        </p:nvSpPr>
        <p:spPr>
          <a:xfrm>
            <a:off x="1600200" y="1600200"/>
            <a:ext cx="5486400" cy="3778728"/>
          </a:xfrm>
          <a:prstGeom prst="rect">
            <a:avLst/>
          </a:prstGeom>
        </p:spPr>
        <p:txBody>
          <a:bodyPr wrap="square">
            <a:spAutoFit/>
          </a:bodyPr>
          <a:lstStyle/>
          <a:p>
            <a:pPr>
              <a:lnSpc>
                <a:spcPct val="95000"/>
              </a:lnSpc>
              <a:buFont typeface="Arial"/>
              <a:buChar char="•"/>
            </a:pPr>
            <a:r>
              <a:rPr lang="en-US" dirty="0" smtClean="0"/>
              <a:t> TIP recipients are nominated by either a financial aid counselor or by a Wisconsin Education Opportunities Program (WEOP) counselor </a:t>
            </a:r>
          </a:p>
          <a:p>
            <a:pPr>
              <a:lnSpc>
                <a:spcPct val="95000"/>
              </a:lnSpc>
              <a:buFont typeface="Arial"/>
              <a:buChar char="•"/>
            </a:pPr>
            <a:endParaRPr lang="en-US" dirty="0" smtClean="0"/>
          </a:p>
          <a:p>
            <a:pPr>
              <a:lnSpc>
                <a:spcPct val="95000"/>
              </a:lnSpc>
              <a:buFont typeface="Arial"/>
              <a:buChar char="•"/>
            </a:pPr>
            <a:r>
              <a:rPr lang="en-US" dirty="0" smtClean="0"/>
              <a:t>Students must have significant financial need and be educationally disadvantaged</a:t>
            </a:r>
          </a:p>
          <a:p>
            <a:pPr>
              <a:lnSpc>
                <a:spcPct val="95000"/>
              </a:lnSpc>
              <a:buFont typeface="Arial"/>
              <a:buChar char="•"/>
            </a:pPr>
            <a:endParaRPr lang="en-US" dirty="0" smtClean="0"/>
          </a:p>
          <a:p>
            <a:pPr>
              <a:lnSpc>
                <a:spcPct val="95000"/>
              </a:lnSpc>
              <a:buFont typeface="Arial"/>
              <a:buChar char="•"/>
            </a:pPr>
            <a:r>
              <a:rPr lang="en-US" dirty="0" smtClean="0"/>
              <a:t>Must be a WI resident</a:t>
            </a:r>
          </a:p>
          <a:p>
            <a:pPr indent="-91440">
              <a:lnSpc>
                <a:spcPct val="95000"/>
              </a:lnSpc>
              <a:buFont typeface="Arial"/>
              <a:buChar char="•"/>
            </a:pPr>
            <a:endParaRPr lang="en-US" dirty="0" smtClean="0"/>
          </a:p>
          <a:p>
            <a:pPr indent="-91440">
              <a:lnSpc>
                <a:spcPct val="95000"/>
              </a:lnSpc>
              <a:buFont typeface="Arial"/>
              <a:buChar char="•"/>
            </a:pPr>
            <a:r>
              <a:rPr lang="en-US" dirty="0" smtClean="0"/>
              <a:t>Be a first time college freshman</a:t>
            </a:r>
          </a:p>
          <a:p>
            <a:pPr indent="-91440">
              <a:lnSpc>
                <a:spcPct val="95000"/>
              </a:lnSpc>
              <a:buFont typeface="Arial"/>
              <a:buChar char="•"/>
            </a:pPr>
            <a:endParaRPr lang="en-US" dirty="0" smtClean="0"/>
          </a:p>
          <a:p>
            <a:pPr indent="-91440">
              <a:lnSpc>
                <a:spcPct val="95000"/>
              </a:lnSpc>
              <a:buFont typeface="Arial"/>
              <a:buChar char="•"/>
            </a:pPr>
            <a:r>
              <a:rPr lang="en-US" dirty="0" smtClean="0"/>
              <a:t>This program receives federal matching funds</a:t>
            </a:r>
          </a:p>
          <a:p>
            <a:pPr indent="-91440">
              <a:lnSpc>
                <a:spcPct val="95000"/>
              </a:lnSpc>
              <a:buFont typeface="Arial"/>
              <a:buChar char="•"/>
            </a:pPr>
            <a:endParaRPr lang="en-US" dirty="0" smtClean="0"/>
          </a:p>
          <a:p>
            <a:pPr indent="-91440">
              <a:lnSpc>
                <a:spcPct val="95000"/>
              </a:lnSpc>
            </a:pPr>
            <a:endParaRPr lang="en-US" dirty="0"/>
          </a:p>
        </p:txBody>
      </p:sp>
      <p:sp>
        <p:nvSpPr>
          <p:cNvPr id="5" name="TextBox 4"/>
          <p:cNvSpPr txBox="1"/>
          <p:nvPr/>
        </p:nvSpPr>
        <p:spPr>
          <a:xfrm>
            <a:off x="1828800" y="533400"/>
            <a:ext cx="5182829" cy="584776"/>
          </a:xfrm>
          <a:prstGeom prst="rect">
            <a:avLst/>
          </a:prstGeom>
          <a:noFill/>
        </p:spPr>
        <p:txBody>
          <a:bodyPr wrap="none" rtlCol="0">
            <a:spAutoFit/>
          </a:bodyPr>
          <a:lstStyle/>
          <a:p>
            <a:r>
              <a:rPr lang="en-US" sz="3200" dirty="0" smtClean="0"/>
              <a:t>Talent Incentive Program (TIP)</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TIP EXPENDITURES</a:t>
            </a:r>
            <a:br>
              <a:rPr lang="en-US" dirty="0" smtClean="0"/>
            </a:br>
            <a:r>
              <a:rPr lang="en-US" sz="4000" dirty="0" smtClean="0"/>
              <a:t>2008-2009</a:t>
            </a:r>
            <a:endParaRPr lang="en-US" dirty="0"/>
          </a:p>
        </p:txBody>
      </p:sp>
      <p:sp>
        <p:nvSpPr>
          <p:cNvPr id="4" name="Content Placeholder 3"/>
          <p:cNvSpPr>
            <a:spLocks noGrp="1"/>
          </p:cNvSpPr>
          <p:nvPr>
            <p:ph idx="1"/>
          </p:nvPr>
        </p:nvSpPr>
        <p:spPr/>
        <p:txBody>
          <a:bodyPr>
            <a:normAutofit/>
          </a:bodyPr>
          <a:lstStyle/>
          <a:p>
            <a:r>
              <a:rPr lang="en-US" sz="2400" dirty="0" smtClean="0"/>
              <a:t>State Appropriation:		$5,949,200 </a:t>
            </a:r>
          </a:p>
          <a:p>
            <a:r>
              <a:rPr lang="en-US" sz="2400" dirty="0" smtClean="0"/>
              <a:t>LEAP						$    627,045</a:t>
            </a:r>
          </a:p>
          <a:p>
            <a:pPr lvl="1">
              <a:buNone/>
            </a:pPr>
            <a:r>
              <a:rPr lang="en-US" sz="1700" dirty="0" smtClean="0"/>
              <a:t>Leveraging Educational Assistance Partnerships</a:t>
            </a:r>
            <a:endParaRPr lang="en-US" sz="1900" dirty="0" smtClean="0"/>
          </a:p>
          <a:p>
            <a:r>
              <a:rPr lang="en-US" sz="2400" dirty="0" smtClean="0"/>
              <a:t>SLEAP						$   806,579</a:t>
            </a:r>
          </a:p>
          <a:p>
            <a:pPr lvl="1">
              <a:buNone/>
            </a:pPr>
            <a:r>
              <a:rPr lang="en-US" sz="1700" dirty="0" smtClean="0"/>
              <a:t>Special Leveraging Educational Assistance Partnerships</a:t>
            </a:r>
            <a:endParaRPr lang="en-US" sz="1900" dirty="0" smtClean="0"/>
          </a:p>
          <a:p>
            <a:pPr lvl="1">
              <a:buNone/>
            </a:pPr>
            <a:endParaRPr lang="en-US" sz="1800" dirty="0" smtClean="0"/>
          </a:p>
          <a:p>
            <a:r>
              <a:rPr lang="en-US" sz="2400" dirty="0" smtClean="0"/>
              <a:t>Dollars Spent 2008-2009 *$6,009,176 </a:t>
            </a:r>
          </a:p>
          <a:p>
            <a:r>
              <a:rPr lang="en-US" sz="2400" dirty="0" smtClean="0"/>
              <a:t>Number of Grants			4,815</a:t>
            </a:r>
          </a:p>
          <a:p>
            <a:endParaRPr lang="en-US" sz="2400" dirty="0" smtClean="0"/>
          </a:p>
          <a:p>
            <a:r>
              <a:rPr lang="en-US" sz="1200" dirty="0" smtClean="0"/>
              <a:t>*Unspent funds from the 2007-2008 academic year were carried over to 2008-2009</a:t>
            </a:r>
            <a:endParaRPr lang="en-US" sz="1200" dirty="0"/>
          </a:p>
        </p:txBody>
      </p:sp>
      <p:sp>
        <p:nvSpPr>
          <p:cNvPr id="2" name="Footer Placeholder 1"/>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GRANTS</a:t>
            </a:r>
            <a:endParaRPr lang="en-US" dirty="0"/>
          </a:p>
        </p:txBody>
      </p:sp>
      <p:sp>
        <p:nvSpPr>
          <p:cNvPr id="8" name="Content Placeholder 7"/>
          <p:cNvSpPr>
            <a:spLocks noGrp="1"/>
          </p:cNvSpPr>
          <p:nvPr>
            <p:ph idx="1"/>
          </p:nvPr>
        </p:nvSpPr>
        <p:spPr/>
        <p:txBody>
          <a:bodyPr>
            <a:normAutofit fontScale="62500" lnSpcReduction="20000"/>
          </a:bodyPr>
          <a:lstStyle/>
          <a:p>
            <a:pPr>
              <a:buNone/>
            </a:pPr>
            <a:r>
              <a:rPr lang="en-US" b="1" dirty="0" smtClean="0"/>
              <a:t>Hearing and Visually Handicapped Student Grants</a:t>
            </a:r>
            <a:endParaRPr lang="en-US" dirty="0" smtClean="0"/>
          </a:p>
          <a:p>
            <a:endParaRPr lang="en-US" dirty="0" smtClean="0"/>
          </a:p>
          <a:p>
            <a:pPr lvl="1">
              <a:buFont typeface="Arial" pitchFamily="34" charset="0"/>
              <a:buChar char="•"/>
            </a:pPr>
            <a:r>
              <a:rPr lang="en-US" dirty="0" smtClean="0"/>
              <a:t>Annual Appropriation:			$99,000</a:t>
            </a:r>
          </a:p>
          <a:p>
            <a:pPr lvl="1">
              <a:buNone/>
            </a:pPr>
            <a:r>
              <a:rPr lang="en-US" dirty="0" smtClean="0"/>
              <a:t> </a:t>
            </a:r>
          </a:p>
          <a:p>
            <a:pPr lvl="1">
              <a:buFont typeface="Arial" pitchFamily="34" charset="0"/>
              <a:buChar char="•"/>
            </a:pPr>
            <a:r>
              <a:rPr lang="en-US" dirty="0" smtClean="0"/>
              <a:t>Dollars Spent in 2008-2009:		$98,197</a:t>
            </a:r>
          </a:p>
          <a:p>
            <a:pPr lvl="1">
              <a:buFont typeface="Arial" pitchFamily="34" charset="0"/>
              <a:buChar char="•"/>
            </a:pPr>
            <a:endParaRPr lang="en-US" dirty="0" smtClean="0"/>
          </a:p>
          <a:p>
            <a:pPr lvl="1">
              <a:buFont typeface="Arial" pitchFamily="34" charset="0"/>
              <a:buChar char="•"/>
            </a:pPr>
            <a:r>
              <a:rPr lang="en-US" dirty="0" smtClean="0"/>
              <a:t>Number of Grants				66</a:t>
            </a:r>
          </a:p>
          <a:p>
            <a:pPr>
              <a:buNone/>
            </a:pPr>
            <a:r>
              <a:rPr lang="en-US" dirty="0" smtClean="0"/>
              <a:t> </a:t>
            </a:r>
          </a:p>
          <a:p>
            <a:pPr>
              <a:buNone/>
            </a:pPr>
            <a:r>
              <a:rPr lang="en-US" dirty="0" smtClean="0"/>
              <a:t> </a:t>
            </a:r>
          </a:p>
          <a:p>
            <a:pPr>
              <a:buNone/>
            </a:pPr>
            <a:r>
              <a:rPr lang="en-US" b="1" dirty="0" smtClean="0"/>
              <a:t>Indian Student Assistance Grants</a:t>
            </a:r>
            <a:endParaRPr lang="en-US" dirty="0" smtClean="0"/>
          </a:p>
          <a:p>
            <a:pPr lvl="1">
              <a:buFont typeface="Wingdings" pitchFamily="2" charset="2"/>
              <a:buChar char="§"/>
            </a:pPr>
            <a:r>
              <a:rPr lang="en-US" dirty="0" smtClean="0"/>
              <a:t>Annual Appropriation:			$ 779,700</a:t>
            </a:r>
          </a:p>
          <a:p>
            <a:pPr lvl="1">
              <a:buNone/>
            </a:pPr>
            <a:r>
              <a:rPr lang="en-US" dirty="0" smtClean="0"/>
              <a:t> </a:t>
            </a:r>
          </a:p>
          <a:p>
            <a:pPr lvl="1">
              <a:buFont typeface="Wingdings" pitchFamily="2" charset="2"/>
              <a:buChar char="§"/>
            </a:pPr>
            <a:r>
              <a:rPr lang="en-US" dirty="0" smtClean="0"/>
              <a:t>Dollars Spent in 2008-2009:		$766,691</a:t>
            </a:r>
          </a:p>
          <a:p>
            <a:pPr lvl="1">
              <a:buNone/>
            </a:pPr>
            <a:r>
              <a:rPr lang="en-US" dirty="0" smtClean="0"/>
              <a:t> </a:t>
            </a:r>
          </a:p>
          <a:p>
            <a:pPr lvl="1">
              <a:buFont typeface="Wingdings" pitchFamily="2" charset="2"/>
              <a:buChar char="§"/>
            </a:pPr>
            <a:r>
              <a:rPr lang="en-US" dirty="0" smtClean="0"/>
              <a:t>Number of Grants				870</a:t>
            </a:r>
          </a:p>
          <a:p>
            <a:endParaRPr lang="en-US"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a:t>State Financial Aid Programs</a:t>
            </a:r>
          </a:p>
        </p:txBody>
      </p:sp>
      <p:sp>
        <p:nvSpPr>
          <p:cNvPr id="9219" name="Rectangle 3"/>
          <p:cNvSpPr>
            <a:spLocks noGrp="1" noChangeArrowheads="1"/>
          </p:cNvSpPr>
          <p:nvPr>
            <p:ph idx="1"/>
          </p:nvPr>
        </p:nvSpPr>
        <p:spPr>
          <a:xfrm>
            <a:off x="152400" y="1295400"/>
            <a:ext cx="8763000" cy="5105400"/>
          </a:xfrm>
        </p:spPr>
        <p:txBody>
          <a:bodyPr/>
          <a:lstStyle/>
          <a:p>
            <a:pPr marL="0" indent="0" eaLnBrk="1" hangingPunct="1">
              <a:lnSpc>
                <a:spcPct val="80000"/>
              </a:lnSpc>
              <a:buFontTx/>
              <a:buNone/>
              <a:tabLst>
                <a:tab pos="465138" algn="l"/>
              </a:tabLst>
            </a:pPr>
            <a:r>
              <a:rPr lang="en-US" sz="2000" b="1" dirty="0">
                <a:solidFill>
                  <a:schemeClr val="accent2"/>
                </a:solidFill>
              </a:rPr>
              <a:t>Programs for Students with Financial Need</a:t>
            </a:r>
          </a:p>
          <a:p>
            <a:pPr marL="0" indent="0" eaLnBrk="1" hangingPunct="1">
              <a:lnSpc>
                <a:spcPct val="80000"/>
              </a:lnSpc>
              <a:buFontTx/>
              <a:buNone/>
              <a:tabLst>
                <a:tab pos="465138" algn="l"/>
              </a:tabLst>
            </a:pPr>
            <a:r>
              <a:rPr lang="en-US" sz="1800" b="1" dirty="0"/>
              <a:t>Student must file the Free Application for Federal Student Aid (FAFSA)</a:t>
            </a:r>
          </a:p>
          <a:p>
            <a:pPr marL="0" indent="0" eaLnBrk="1" hangingPunct="1">
              <a:lnSpc>
                <a:spcPct val="80000"/>
              </a:lnSpc>
              <a:buFontTx/>
              <a:buNone/>
              <a:tabLst>
                <a:tab pos="465138" algn="l"/>
              </a:tabLst>
            </a:pPr>
            <a:r>
              <a:rPr lang="en-US" sz="1800" dirty="0"/>
              <a:t>	Wisconsin Higher Education Grant</a:t>
            </a:r>
          </a:p>
          <a:p>
            <a:pPr marL="0" indent="0" eaLnBrk="1" hangingPunct="1">
              <a:lnSpc>
                <a:spcPct val="80000"/>
              </a:lnSpc>
              <a:buFontTx/>
              <a:buNone/>
              <a:tabLst>
                <a:tab pos="465138" algn="l"/>
              </a:tabLst>
            </a:pPr>
            <a:r>
              <a:rPr lang="en-US" sz="1800" dirty="0"/>
              <a:t>	Wisconsin Tuition Grant</a:t>
            </a:r>
            <a:endParaRPr lang="en-US" sz="1800" dirty="0" smtClean="0"/>
          </a:p>
          <a:p>
            <a:pPr marL="0" indent="0" eaLnBrk="1" hangingPunct="1">
              <a:lnSpc>
                <a:spcPct val="80000"/>
              </a:lnSpc>
              <a:buFontTx/>
              <a:buNone/>
              <a:tabLst>
                <a:tab pos="465138" algn="l"/>
              </a:tabLst>
            </a:pPr>
            <a:r>
              <a:rPr lang="en-US" sz="2000" b="1" dirty="0" smtClean="0">
                <a:solidFill>
                  <a:schemeClr val="accent2"/>
                </a:solidFill>
              </a:rPr>
              <a:t>Programs </a:t>
            </a:r>
            <a:r>
              <a:rPr lang="en-US" sz="2000" b="1" dirty="0">
                <a:solidFill>
                  <a:schemeClr val="accent2"/>
                </a:solidFill>
              </a:rPr>
              <a:t>for Students with Financial Need who must also meet Additional Requirements</a:t>
            </a:r>
            <a:r>
              <a:rPr lang="en-US" sz="1800" b="1" dirty="0"/>
              <a:t> - FAFSA and additional Application or Nomination</a:t>
            </a:r>
          </a:p>
          <a:p>
            <a:pPr marL="0" indent="0" eaLnBrk="1" hangingPunct="1">
              <a:lnSpc>
                <a:spcPct val="80000"/>
              </a:lnSpc>
              <a:buFontTx/>
              <a:buNone/>
              <a:tabLst>
                <a:tab pos="465138" algn="l"/>
              </a:tabLst>
            </a:pPr>
            <a:r>
              <a:rPr lang="en-US" sz="1800" dirty="0"/>
              <a:t>	Hearing &amp; Visually Handicapped Student Grant</a:t>
            </a:r>
          </a:p>
          <a:p>
            <a:pPr marL="0" indent="0" eaLnBrk="1" hangingPunct="1">
              <a:lnSpc>
                <a:spcPct val="80000"/>
              </a:lnSpc>
              <a:buFontTx/>
              <a:buNone/>
              <a:tabLst>
                <a:tab pos="465138" algn="l"/>
              </a:tabLst>
            </a:pPr>
            <a:r>
              <a:rPr lang="en-US" sz="1800" dirty="0"/>
              <a:t>	Indian Student Assistance Grant</a:t>
            </a:r>
          </a:p>
          <a:p>
            <a:pPr marL="0" indent="0" eaLnBrk="1" hangingPunct="1">
              <a:lnSpc>
                <a:spcPct val="80000"/>
              </a:lnSpc>
              <a:buFontTx/>
              <a:buNone/>
              <a:tabLst>
                <a:tab pos="465138" algn="l"/>
              </a:tabLst>
            </a:pPr>
            <a:r>
              <a:rPr lang="en-US" sz="1800" dirty="0"/>
              <a:t>	Minority Undergraduate Retention Grant</a:t>
            </a:r>
          </a:p>
          <a:p>
            <a:pPr marL="0" indent="0" eaLnBrk="1" hangingPunct="1">
              <a:lnSpc>
                <a:spcPct val="80000"/>
              </a:lnSpc>
              <a:buFontTx/>
              <a:buNone/>
              <a:tabLst>
                <a:tab pos="465138" algn="l"/>
              </a:tabLst>
            </a:pPr>
            <a:r>
              <a:rPr lang="en-US" sz="1800" dirty="0"/>
              <a:t>	Nursing Student Loan</a:t>
            </a:r>
          </a:p>
          <a:p>
            <a:pPr marL="0" indent="0" eaLnBrk="1" hangingPunct="1">
              <a:lnSpc>
                <a:spcPct val="80000"/>
              </a:lnSpc>
              <a:buFontTx/>
              <a:buNone/>
              <a:tabLst>
                <a:tab pos="465138" algn="l"/>
              </a:tabLst>
            </a:pPr>
            <a:r>
              <a:rPr lang="en-US" sz="1800" dirty="0"/>
              <a:t>	Talent Incentive Program Grant</a:t>
            </a:r>
            <a:endParaRPr lang="en-US" sz="1800" dirty="0" smtClean="0"/>
          </a:p>
          <a:p>
            <a:pPr marL="0" indent="0" eaLnBrk="1" hangingPunct="1">
              <a:lnSpc>
                <a:spcPct val="80000"/>
              </a:lnSpc>
              <a:buFontTx/>
              <a:buNone/>
              <a:tabLst>
                <a:tab pos="465138" algn="l"/>
              </a:tabLst>
            </a:pPr>
            <a:r>
              <a:rPr lang="en-US" sz="2000" b="1" dirty="0" smtClean="0">
                <a:solidFill>
                  <a:schemeClr val="accent2"/>
                </a:solidFill>
              </a:rPr>
              <a:t>Programs </a:t>
            </a:r>
            <a:r>
              <a:rPr lang="en-US" sz="2000" b="1" dirty="0">
                <a:solidFill>
                  <a:schemeClr val="accent2"/>
                </a:solidFill>
              </a:rPr>
              <a:t>Not Based on Financial Need</a:t>
            </a:r>
            <a:r>
              <a:rPr lang="en-US" sz="1800" b="1" dirty="0"/>
              <a:t> - Do not require the FAFSA</a:t>
            </a:r>
          </a:p>
          <a:p>
            <a:pPr marL="0" indent="0" eaLnBrk="1" hangingPunct="1">
              <a:lnSpc>
                <a:spcPct val="80000"/>
              </a:lnSpc>
              <a:buFontTx/>
              <a:buNone/>
              <a:tabLst>
                <a:tab pos="465138" algn="l"/>
              </a:tabLst>
            </a:pPr>
            <a:r>
              <a:rPr lang="en-US" sz="1800" dirty="0"/>
              <a:t>	Academic Excellence Scholarship</a:t>
            </a:r>
          </a:p>
          <a:p>
            <a:pPr marL="0" indent="0" eaLnBrk="1" hangingPunct="1">
              <a:lnSpc>
                <a:spcPct val="80000"/>
              </a:lnSpc>
              <a:buFontTx/>
              <a:buNone/>
              <a:tabLst>
                <a:tab pos="465138" algn="l"/>
              </a:tabLst>
            </a:pPr>
            <a:r>
              <a:rPr lang="en-US" sz="1800" dirty="0"/>
              <a:t>	Minnesota-Wisconsin Tuition Reciprocity Program</a:t>
            </a:r>
          </a:p>
          <a:p>
            <a:pPr marL="0" indent="0" eaLnBrk="1" hangingPunct="1">
              <a:lnSpc>
                <a:spcPct val="80000"/>
              </a:lnSpc>
              <a:buFontTx/>
              <a:buNone/>
              <a:tabLst>
                <a:tab pos="465138" algn="l"/>
              </a:tabLst>
            </a:pPr>
            <a:r>
              <a:rPr lang="en-US" sz="1800" dirty="0"/>
              <a:t>	Minority Teacher Loan</a:t>
            </a:r>
          </a:p>
          <a:p>
            <a:pPr marL="0" indent="0" eaLnBrk="1" hangingPunct="1">
              <a:lnSpc>
                <a:spcPct val="80000"/>
              </a:lnSpc>
              <a:buFontTx/>
              <a:buNone/>
              <a:tabLst>
                <a:tab pos="465138" algn="l"/>
              </a:tabLst>
            </a:pPr>
            <a:r>
              <a:rPr lang="en-US" sz="1800" dirty="0"/>
              <a:t>	Teacher of the Visually Impaired </a:t>
            </a:r>
            <a:r>
              <a:rPr lang="en-US" sz="1800" dirty="0" smtClean="0"/>
              <a:t>Loan	</a:t>
            </a:r>
          </a:p>
          <a:p>
            <a:pPr marL="0" indent="0" eaLnBrk="1" hangingPunct="1">
              <a:lnSpc>
                <a:spcPct val="80000"/>
              </a:lnSpc>
              <a:buFontTx/>
              <a:buNone/>
              <a:tabLst>
                <a:tab pos="465138" algn="l"/>
              </a:tabLst>
            </a:pPr>
            <a:r>
              <a:rPr lang="en-US" sz="1800" dirty="0" smtClean="0"/>
              <a:t>         Marquette University School of Dentistry Capitation Program</a:t>
            </a:r>
          </a:p>
          <a:p>
            <a:pPr marL="0" indent="0" eaLnBrk="1" hangingPunct="1">
              <a:lnSpc>
                <a:spcPct val="80000"/>
              </a:lnSpc>
              <a:buFontTx/>
              <a:buNone/>
              <a:tabLst>
                <a:tab pos="465138" algn="l"/>
              </a:tabLst>
            </a:pPr>
            <a:r>
              <a:rPr lang="en-US" sz="1800" dirty="0" smtClean="0"/>
              <a:t>	Veterans Tuition Remission Reimbursement</a:t>
            </a:r>
          </a:p>
          <a:p>
            <a:pPr marL="0" indent="0" eaLnBrk="1" hangingPunct="1">
              <a:lnSpc>
                <a:spcPct val="80000"/>
              </a:lnSpc>
              <a:buFontTx/>
              <a:buNone/>
              <a:tabLst>
                <a:tab pos="465138" algn="l"/>
              </a:tabLst>
            </a:pPr>
            <a:endParaRPr lang="en-US" sz="1800"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MINORITY UNDERGRADUATE RETENTION GRANT</a:t>
            </a:r>
            <a:endParaRPr lang="en-US" dirty="0"/>
          </a:p>
        </p:txBody>
      </p:sp>
      <p:sp>
        <p:nvSpPr>
          <p:cNvPr id="3" name="Content Placeholder 2"/>
          <p:cNvSpPr>
            <a:spLocks noGrp="1"/>
          </p:cNvSpPr>
          <p:nvPr>
            <p:ph idx="1"/>
          </p:nvPr>
        </p:nvSpPr>
        <p:spPr/>
        <p:txBody>
          <a:bodyPr>
            <a:normAutofit/>
          </a:bodyPr>
          <a:lstStyle/>
          <a:p>
            <a:r>
              <a:rPr lang="en-US" sz="2800" dirty="0" smtClean="0"/>
              <a:t>Grant similar to the Lawton Grant available to UW students</a:t>
            </a:r>
          </a:p>
          <a:p>
            <a:r>
              <a:rPr lang="en-US" sz="2800" dirty="0" smtClean="0"/>
              <a:t>Serves students at the technical colleges, the nonprofit private and independent colleges and universities, and the tribal colleges</a:t>
            </a:r>
          </a:p>
          <a:p>
            <a:endParaRPr lang="en-US" sz="2000" dirty="0" smtClean="0"/>
          </a:p>
          <a:p>
            <a:r>
              <a:rPr lang="en-US" sz="2000" dirty="0" smtClean="0"/>
              <a:t>Total Appropriation 2008-2009:		$794,400</a:t>
            </a:r>
          </a:p>
          <a:p>
            <a:r>
              <a:rPr lang="en-US" sz="2000" dirty="0" smtClean="0"/>
              <a:t>Total Spent						$ 818,904</a:t>
            </a:r>
          </a:p>
          <a:p>
            <a:r>
              <a:rPr lang="en-US" sz="1400" dirty="0" smtClean="0"/>
              <a:t>$24,504 was carried over from the 2007-2008 appropriation</a:t>
            </a:r>
            <a:endParaRPr lang="en-US" sz="1400"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Loans</a:t>
            </a:r>
            <a:endParaRPr lang="en-US" dirty="0"/>
          </a:p>
        </p:txBody>
      </p:sp>
      <p:sp>
        <p:nvSpPr>
          <p:cNvPr id="3" name="Content Placeholder 2"/>
          <p:cNvSpPr>
            <a:spLocks noGrp="1"/>
          </p:cNvSpPr>
          <p:nvPr>
            <p:ph idx="1"/>
          </p:nvPr>
        </p:nvSpPr>
        <p:spPr/>
        <p:txBody>
          <a:bodyPr>
            <a:normAutofit/>
          </a:bodyPr>
          <a:lstStyle/>
          <a:p>
            <a:pPr>
              <a:buNone/>
            </a:pPr>
            <a:r>
              <a:rPr lang="en-US" dirty="0" smtClean="0"/>
              <a:t>Minority Teacher Loan</a:t>
            </a:r>
          </a:p>
          <a:p>
            <a:pPr marL="0" indent="0">
              <a:buNone/>
            </a:pPr>
            <a:r>
              <a:rPr lang="en-US" sz="2400" dirty="0" smtClean="0"/>
              <a:t>The loan is available to students attending the Milwaukee Teacher Education Center. This </a:t>
            </a:r>
            <a:r>
              <a:rPr lang="en-US" sz="2400" dirty="0" smtClean="0"/>
              <a:t>loan is 100% forgivable in four years:  25% forgiven each year of teaching. Loans that are not forgiven are repaid at 5% interest.</a:t>
            </a:r>
          </a:p>
          <a:p>
            <a:pPr>
              <a:buNone/>
            </a:pPr>
            <a:endParaRPr lang="en-US" sz="2400" dirty="0" smtClean="0"/>
          </a:p>
          <a:p>
            <a:pPr lvl="1">
              <a:buFont typeface="Arial" pitchFamily="34" charset="0"/>
              <a:buChar char="•"/>
            </a:pPr>
            <a:r>
              <a:rPr lang="en-US" sz="2000" dirty="0" smtClean="0"/>
              <a:t>2008-2009 Appropriation					$262,100 </a:t>
            </a:r>
          </a:p>
          <a:p>
            <a:pPr lvl="1">
              <a:buFont typeface="Arial" pitchFamily="34" charset="0"/>
              <a:buChar char="•"/>
            </a:pPr>
            <a:r>
              <a:rPr lang="en-US" sz="2000" dirty="0" smtClean="0"/>
              <a:t>Dollars Spent								$149,354 </a:t>
            </a:r>
          </a:p>
          <a:p>
            <a:pPr lvl="1">
              <a:buFont typeface="Arial" pitchFamily="34" charset="0"/>
              <a:buChar char="•"/>
            </a:pPr>
            <a:r>
              <a:rPr lang="en-US" sz="2000" dirty="0" smtClean="0"/>
              <a:t>Number of Loans								     63</a:t>
            </a:r>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LOANS</a:t>
            </a:r>
            <a:endParaRPr lang="en-US" dirty="0"/>
          </a:p>
        </p:txBody>
      </p:sp>
      <p:sp>
        <p:nvSpPr>
          <p:cNvPr id="3" name="Content Placeholder 2"/>
          <p:cNvSpPr>
            <a:spLocks noGrp="1"/>
          </p:cNvSpPr>
          <p:nvPr>
            <p:ph idx="1"/>
          </p:nvPr>
        </p:nvSpPr>
        <p:spPr/>
        <p:txBody>
          <a:bodyPr>
            <a:normAutofit/>
          </a:bodyPr>
          <a:lstStyle/>
          <a:p>
            <a:pPr>
              <a:buNone/>
            </a:pPr>
            <a:r>
              <a:rPr lang="en-US" dirty="0" smtClean="0"/>
              <a:t>Nursing  Student Loan</a:t>
            </a:r>
          </a:p>
          <a:p>
            <a:pPr marL="0" indent="0">
              <a:buNone/>
            </a:pPr>
            <a:r>
              <a:rPr lang="en-US" sz="2400" dirty="0" smtClean="0"/>
              <a:t>This loan is 50% forgivable in two years: 25% is forgiven the first year of nursing in Wisconsin and 25% is forgiven the second year. Loan repayment then begins for the final 50% of the loan at an interest rate of 5%. Loans that are not forgiven are repaid at 5% interest.</a:t>
            </a:r>
          </a:p>
          <a:p>
            <a:pPr>
              <a:buNone/>
            </a:pPr>
            <a:endParaRPr lang="en-US" sz="2400" dirty="0" smtClean="0"/>
          </a:p>
          <a:p>
            <a:pPr lvl="1">
              <a:buFont typeface="Arial" pitchFamily="34" charset="0"/>
              <a:buChar char="•"/>
            </a:pPr>
            <a:r>
              <a:rPr lang="en-US" sz="2000" dirty="0" smtClean="0"/>
              <a:t>2008-2009 Appropriation					$450,000 </a:t>
            </a:r>
          </a:p>
          <a:p>
            <a:pPr lvl="1">
              <a:buFont typeface="Arial" pitchFamily="34" charset="0"/>
              <a:buChar char="•"/>
            </a:pPr>
            <a:r>
              <a:rPr lang="en-US" sz="2000" dirty="0" smtClean="0"/>
              <a:t>Dollars Spent								$433,075 </a:t>
            </a:r>
          </a:p>
          <a:p>
            <a:pPr lvl="1">
              <a:buFont typeface="Arial" pitchFamily="34" charset="0"/>
              <a:buChar char="•"/>
            </a:pPr>
            <a:r>
              <a:rPr lang="en-US" sz="2000" dirty="0" smtClean="0"/>
              <a:t>Number of Loans								    236</a:t>
            </a:r>
          </a:p>
          <a:p>
            <a:endParaRPr lang="en-US"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LOANS</a:t>
            </a:r>
            <a:endParaRPr lang="en-US" dirty="0"/>
          </a:p>
        </p:txBody>
      </p:sp>
      <p:sp>
        <p:nvSpPr>
          <p:cNvPr id="3" name="Content Placeholder 2"/>
          <p:cNvSpPr>
            <a:spLocks noGrp="1"/>
          </p:cNvSpPr>
          <p:nvPr>
            <p:ph idx="1"/>
          </p:nvPr>
        </p:nvSpPr>
        <p:spPr/>
        <p:txBody>
          <a:bodyPr/>
          <a:lstStyle/>
          <a:p>
            <a:pPr>
              <a:buNone/>
            </a:pPr>
            <a:r>
              <a:rPr lang="en-US" dirty="0" smtClean="0"/>
              <a:t>Teacher of the Visually Impaired Loan</a:t>
            </a:r>
          </a:p>
          <a:p>
            <a:pPr marL="0" indent="0">
              <a:buNone/>
            </a:pPr>
            <a:r>
              <a:rPr lang="en-US" sz="2400" dirty="0" smtClean="0"/>
              <a:t>This loan is 100% forgivable in three years:  25% forgiven for the first and second year of teaching and 50% forgiven the third year of teaching. Loans that are not forgiven are repaid at 5% interest.</a:t>
            </a:r>
          </a:p>
          <a:p>
            <a:pPr>
              <a:buNone/>
            </a:pPr>
            <a:endParaRPr lang="en-US" sz="2400" dirty="0" smtClean="0"/>
          </a:p>
          <a:p>
            <a:pPr lvl="1">
              <a:buFont typeface="Arial" pitchFamily="34" charset="0"/>
              <a:buChar char="•"/>
            </a:pPr>
            <a:r>
              <a:rPr lang="en-US" sz="2000" dirty="0" smtClean="0"/>
              <a:t>2008-2009 Appropriation					$100,000</a:t>
            </a:r>
          </a:p>
          <a:p>
            <a:pPr lvl="1">
              <a:buFont typeface="Arial" pitchFamily="34" charset="0"/>
              <a:buChar char="•"/>
            </a:pPr>
            <a:r>
              <a:rPr lang="en-US" sz="2000" dirty="0" smtClean="0"/>
              <a:t>Dollars Spent								$103,200</a:t>
            </a:r>
          </a:p>
          <a:p>
            <a:pPr lvl="1">
              <a:buFont typeface="Arial" pitchFamily="34" charset="0"/>
              <a:buChar char="•"/>
            </a:pPr>
            <a:r>
              <a:rPr lang="en-US" sz="2000" dirty="0" smtClean="0"/>
              <a:t>Number of Loans								     13</a:t>
            </a:r>
          </a:p>
          <a:p>
            <a:pPr lvl="1">
              <a:buNone/>
            </a:pPr>
            <a:r>
              <a:rPr lang="en-US" sz="1600" dirty="0" smtClean="0"/>
              <a:t>*Unspent funds from 2007-2008 were carried into 2008-2009.</a:t>
            </a:r>
          </a:p>
          <a:p>
            <a:endParaRPr lang="en-US" sz="2400"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LOANS</a:t>
            </a:r>
            <a:endParaRPr lang="en-US" dirty="0"/>
          </a:p>
        </p:txBody>
      </p:sp>
      <p:sp>
        <p:nvSpPr>
          <p:cNvPr id="3" name="Content Placeholder 2"/>
          <p:cNvSpPr>
            <a:spLocks noGrp="1"/>
          </p:cNvSpPr>
          <p:nvPr>
            <p:ph idx="1"/>
          </p:nvPr>
        </p:nvSpPr>
        <p:spPr/>
        <p:txBody>
          <a:bodyPr/>
          <a:lstStyle/>
          <a:p>
            <a:pPr>
              <a:buNone/>
            </a:pPr>
            <a:r>
              <a:rPr lang="en-US" dirty="0" smtClean="0"/>
              <a:t>Teacher Education Loan</a:t>
            </a:r>
          </a:p>
          <a:p>
            <a:pPr marL="0" indent="0">
              <a:buNone/>
            </a:pPr>
            <a:r>
              <a:rPr lang="en-US" sz="2400" dirty="0" smtClean="0"/>
              <a:t>This loan is 100% forgivable within two years:  50% is forgiven for each year of teaching in the Milwaukee Public Schools. Loans that are not forgiven are repaid at 5% interest.</a:t>
            </a:r>
          </a:p>
          <a:p>
            <a:pPr marL="0" indent="0">
              <a:buNone/>
            </a:pPr>
            <a:endParaRPr lang="en-US" sz="2400" dirty="0" smtClean="0"/>
          </a:p>
          <a:p>
            <a:pPr lvl="1">
              <a:buFont typeface="Arial" pitchFamily="34" charset="0"/>
              <a:buChar char="•"/>
            </a:pPr>
            <a:r>
              <a:rPr lang="en-US" sz="2000" dirty="0" smtClean="0"/>
              <a:t>2008-2009 Appropriation					$275,000 </a:t>
            </a:r>
          </a:p>
          <a:p>
            <a:pPr lvl="1">
              <a:buFont typeface="Arial" pitchFamily="34" charset="0"/>
              <a:buChar char="•"/>
            </a:pPr>
            <a:r>
              <a:rPr lang="en-US" sz="2000" dirty="0" smtClean="0"/>
              <a:t>Dollars Spent								$263,875 </a:t>
            </a:r>
          </a:p>
          <a:p>
            <a:pPr lvl="1">
              <a:buFont typeface="Arial" pitchFamily="34" charset="0"/>
              <a:buChar char="•"/>
            </a:pPr>
            <a:r>
              <a:rPr lang="en-US" sz="2000" dirty="0" smtClean="0"/>
              <a:t>Number of Loans								     82</a:t>
            </a:r>
          </a:p>
          <a:p>
            <a:pPr marL="0" indent="0">
              <a:buNone/>
            </a:pPr>
            <a:endParaRPr lang="en-US" sz="2400" dirty="0" smtClean="0"/>
          </a:p>
          <a:p>
            <a:pPr marL="0" indent="0">
              <a:buNone/>
            </a:pPr>
            <a:endParaRPr lang="en-US" sz="2400" dirty="0" smtClean="0"/>
          </a:p>
          <a:p>
            <a:pPr marL="0" indent="0">
              <a:buNone/>
            </a:pPr>
            <a:endParaRPr lang="en-US" sz="2400" dirty="0" smtClean="0"/>
          </a:p>
          <a:p>
            <a:pPr>
              <a:buNone/>
            </a:pPr>
            <a:endParaRPr lang="en-US" sz="2400" dirty="0" smtClean="0"/>
          </a:p>
          <a:p>
            <a:pPr>
              <a:buNone/>
            </a:pPr>
            <a:endParaRPr lang="en-US" sz="2400" dirty="0" smtClean="0"/>
          </a:p>
          <a:p>
            <a:pPr>
              <a:buNone/>
            </a:pPr>
            <a:endParaRPr lang="en-US"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152400"/>
            <a:ext cx="9144000" cy="762000"/>
          </a:xfrm>
        </p:spPr>
        <p:txBody>
          <a:bodyPr/>
          <a:lstStyle/>
          <a:p>
            <a:pPr eaLnBrk="1" hangingPunct="1"/>
            <a:r>
              <a:rPr lang="en-US" sz="3800" dirty="0" smtClean="0"/>
              <a:t>Academic Excellence Scholarship (AES)</a:t>
            </a:r>
          </a:p>
        </p:txBody>
      </p:sp>
      <p:sp>
        <p:nvSpPr>
          <p:cNvPr id="10243" name="Rectangle 3"/>
          <p:cNvSpPr>
            <a:spLocks noGrp="1" noChangeArrowheads="1"/>
          </p:cNvSpPr>
          <p:nvPr>
            <p:ph type="body" idx="1"/>
          </p:nvPr>
        </p:nvSpPr>
        <p:spPr>
          <a:xfrm>
            <a:off x="152400" y="838200"/>
            <a:ext cx="8839200" cy="5562600"/>
          </a:xfrm>
        </p:spPr>
        <p:txBody>
          <a:bodyPr/>
          <a:lstStyle/>
          <a:p>
            <a:pPr eaLnBrk="1" hangingPunct="1">
              <a:buSzPct val="150000"/>
              <a:tabLst>
                <a:tab pos="2743200" algn="ctr"/>
                <a:tab pos="5486400" algn="ctr"/>
              </a:tabLst>
            </a:pPr>
            <a:r>
              <a:rPr lang="en-US" sz="1600" dirty="0" smtClean="0"/>
              <a:t>Awarded to Wisconsin’s top high school seniors who are </a:t>
            </a:r>
            <a:r>
              <a:rPr lang="en-US" sz="1600" u="sng" dirty="0" smtClean="0"/>
              <a:t>Wisconsin residents</a:t>
            </a:r>
            <a:r>
              <a:rPr lang="en-US" sz="1600" dirty="0" smtClean="0"/>
              <a:t> and are US citizens or permanent US residents. </a:t>
            </a:r>
          </a:p>
          <a:p>
            <a:pPr eaLnBrk="1" hangingPunct="1">
              <a:buSzPct val="150000"/>
              <a:tabLst>
                <a:tab pos="2743200" algn="ctr"/>
                <a:tab pos="5486400" algn="ctr"/>
              </a:tabLst>
            </a:pPr>
            <a:r>
              <a:rPr lang="en-US" sz="1600" dirty="0" smtClean="0"/>
              <a:t>Earned by the high school senior with the highest cumulative grade point average in the class at the end of the fall semester of senior year.</a:t>
            </a:r>
          </a:p>
          <a:p>
            <a:pPr eaLnBrk="1" hangingPunct="1">
              <a:buSzPct val="150000"/>
              <a:tabLst>
                <a:tab pos="2743200" algn="ctr"/>
                <a:tab pos="5486400" algn="ctr"/>
              </a:tabLst>
            </a:pPr>
            <a:r>
              <a:rPr lang="en-US" sz="1600" dirty="0" smtClean="0"/>
              <a:t>Up to $2250 per year, for up to four years, toward tuition at participating Wisconsin colleges or universities.  HEAB pays $1,125 and the institution pays $1,125.</a:t>
            </a:r>
          </a:p>
          <a:p>
            <a:pPr eaLnBrk="1" hangingPunct="1">
              <a:buSzPct val="150000"/>
              <a:tabLst>
                <a:tab pos="2743200" algn="ctr"/>
                <a:tab pos="5486400" algn="ctr"/>
              </a:tabLst>
            </a:pPr>
            <a:r>
              <a:rPr lang="en-US" sz="1600" dirty="0" smtClean="0">
                <a:solidFill>
                  <a:srgbClr val="000000"/>
                </a:solidFill>
                <a:cs typeface="Times New Roman" pitchFamily="18" charset="0"/>
              </a:rPr>
              <a:t>The number of Academic Excellence Scholarships that may be awarded per school is based on student enrollment, as shown in the following table:</a:t>
            </a:r>
          </a:p>
          <a:p>
            <a:pPr eaLnBrk="1" hangingPunct="1">
              <a:buFontTx/>
              <a:buNone/>
              <a:tabLst>
                <a:tab pos="2743200" algn="ctr"/>
                <a:tab pos="5486400" algn="ctr"/>
              </a:tabLst>
            </a:pPr>
            <a:r>
              <a:rPr lang="en-US" sz="1600" dirty="0" smtClean="0">
                <a:solidFill>
                  <a:srgbClr val="000000"/>
                </a:solidFill>
                <a:cs typeface="Times New Roman" pitchFamily="18" charset="0"/>
              </a:rPr>
              <a:t>		</a:t>
            </a:r>
            <a:r>
              <a:rPr lang="en-US" sz="2000" b="1" u="sng" dirty="0" smtClean="0">
                <a:solidFill>
                  <a:schemeClr val="accent2"/>
                </a:solidFill>
                <a:cs typeface="Times New Roman" pitchFamily="18" charset="0"/>
              </a:rPr>
              <a:t>Enrollment	Number of Scholarships</a:t>
            </a:r>
          </a:p>
          <a:p>
            <a:pPr eaLnBrk="1" hangingPunct="1">
              <a:buFontTx/>
              <a:buNone/>
              <a:tabLst>
                <a:tab pos="2743200" algn="ctr"/>
                <a:tab pos="5486400" algn="ctr"/>
              </a:tabLst>
            </a:pPr>
            <a:r>
              <a:rPr lang="en-US" sz="2000" dirty="0" smtClean="0">
                <a:solidFill>
                  <a:schemeClr val="accent2"/>
                </a:solidFill>
                <a:cs typeface="Times New Roman" pitchFamily="18" charset="0"/>
              </a:rPr>
              <a:t>		1-79	total of 10 available</a:t>
            </a:r>
          </a:p>
          <a:p>
            <a:pPr eaLnBrk="1" hangingPunct="1">
              <a:buFontTx/>
              <a:buNone/>
              <a:tabLst>
                <a:tab pos="2743200" algn="ctr"/>
                <a:tab pos="5486400" algn="ctr"/>
              </a:tabLst>
            </a:pPr>
            <a:r>
              <a:rPr lang="en-US" sz="2000" dirty="0" smtClean="0">
                <a:solidFill>
                  <a:schemeClr val="accent2"/>
                </a:solidFill>
                <a:cs typeface="Times New Roman" pitchFamily="18" charset="0"/>
              </a:rPr>
              <a:t>		80-499	1</a:t>
            </a:r>
          </a:p>
          <a:p>
            <a:pPr eaLnBrk="1" hangingPunct="1">
              <a:buFontTx/>
              <a:buNone/>
              <a:tabLst>
                <a:tab pos="2743200" algn="ctr"/>
                <a:tab pos="5486400" algn="ctr"/>
              </a:tabLst>
            </a:pPr>
            <a:r>
              <a:rPr lang="en-US" sz="2000" dirty="0" smtClean="0">
                <a:solidFill>
                  <a:schemeClr val="accent2"/>
                </a:solidFill>
                <a:cs typeface="Times New Roman" pitchFamily="18" charset="0"/>
              </a:rPr>
              <a:t>		500-999	2</a:t>
            </a:r>
          </a:p>
          <a:p>
            <a:pPr eaLnBrk="1" hangingPunct="1">
              <a:buFontTx/>
              <a:buNone/>
              <a:tabLst>
                <a:tab pos="2743200" algn="ctr"/>
                <a:tab pos="5486400" algn="ctr"/>
              </a:tabLst>
            </a:pPr>
            <a:r>
              <a:rPr lang="en-US" sz="2000" dirty="0" smtClean="0">
                <a:solidFill>
                  <a:schemeClr val="accent2"/>
                </a:solidFill>
                <a:cs typeface="Times New Roman" pitchFamily="18" charset="0"/>
              </a:rPr>
              <a:t>		1000-1499	3</a:t>
            </a:r>
          </a:p>
          <a:p>
            <a:pPr eaLnBrk="1" hangingPunct="1">
              <a:buFontTx/>
              <a:buNone/>
              <a:tabLst>
                <a:tab pos="2743200" algn="ctr"/>
                <a:tab pos="5486400" algn="ctr"/>
              </a:tabLst>
            </a:pPr>
            <a:r>
              <a:rPr lang="en-US" sz="2000" dirty="0" smtClean="0">
                <a:solidFill>
                  <a:schemeClr val="accent2"/>
                </a:solidFill>
                <a:cs typeface="Times New Roman" pitchFamily="18" charset="0"/>
              </a:rPr>
              <a:t>		1500-1999	4</a:t>
            </a:r>
          </a:p>
          <a:p>
            <a:pPr eaLnBrk="1" hangingPunct="1">
              <a:buFontTx/>
              <a:buNone/>
              <a:tabLst>
                <a:tab pos="2743200" algn="ctr"/>
                <a:tab pos="5486400" algn="ctr"/>
              </a:tabLst>
            </a:pPr>
            <a:r>
              <a:rPr lang="en-US" sz="2000" dirty="0" smtClean="0">
                <a:solidFill>
                  <a:schemeClr val="accent2"/>
                </a:solidFill>
                <a:cs typeface="Times New Roman" pitchFamily="18" charset="0"/>
              </a:rPr>
              <a:t>		2000-2499	5</a:t>
            </a:r>
          </a:p>
          <a:p>
            <a:pPr eaLnBrk="1" hangingPunct="1">
              <a:buFontTx/>
              <a:buNone/>
              <a:tabLst>
                <a:tab pos="2743200" algn="ctr"/>
                <a:tab pos="5486400" algn="ctr"/>
              </a:tabLst>
            </a:pPr>
            <a:r>
              <a:rPr lang="en-US" sz="2000" dirty="0" smtClean="0">
                <a:solidFill>
                  <a:schemeClr val="accent2"/>
                </a:solidFill>
                <a:cs typeface="Times New Roman" pitchFamily="18" charset="0"/>
              </a:rPr>
              <a:t>		Over 2500	6</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ACADEMIC EXCELLENCE SCHOLARSHIP</a:t>
            </a:r>
            <a:endParaRPr lang="en-US" dirty="0"/>
          </a:p>
        </p:txBody>
      </p:sp>
      <p:sp>
        <p:nvSpPr>
          <p:cNvPr id="3" name="Content Placeholder 2"/>
          <p:cNvSpPr>
            <a:spLocks noGrp="1"/>
          </p:cNvSpPr>
          <p:nvPr>
            <p:ph idx="1"/>
          </p:nvPr>
        </p:nvSpPr>
        <p:spPr/>
        <p:txBody>
          <a:bodyPr>
            <a:normAutofit/>
          </a:bodyPr>
          <a:lstStyle/>
          <a:p>
            <a:pPr algn="ctr">
              <a:buNone/>
            </a:pPr>
            <a:r>
              <a:rPr lang="en-US" sz="2000" dirty="0" smtClean="0"/>
              <a:t>RECIPIENT SURVEY</a:t>
            </a:r>
          </a:p>
          <a:p>
            <a:pPr algn="ctr">
              <a:buNone/>
            </a:pPr>
            <a:r>
              <a:rPr lang="en-US" sz="2000" dirty="0" smtClean="0"/>
              <a:t>2008-2009</a:t>
            </a:r>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graphicFrame>
        <p:nvGraphicFramePr>
          <p:cNvPr id="5" name="Table 4"/>
          <p:cNvGraphicFramePr>
            <a:graphicFrameLocks noGrp="1"/>
          </p:cNvGraphicFramePr>
          <p:nvPr/>
        </p:nvGraphicFramePr>
        <p:xfrm>
          <a:off x="838200" y="2438400"/>
          <a:ext cx="7543799" cy="2560320"/>
        </p:xfrm>
        <a:graphic>
          <a:graphicData uri="http://schemas.openxmlformats.org/drawingml/2006/table">
            <a:tbl>
              <a:tblPr firstRow="1" bandRow="1">
                <a:tableStyleId>{5C22544A-7EE6-4342-B048-85BDC9FD1C3A}</a:tableStyleId>
              </a:tblPr>
              <a:tblGrid>
                <a:gridCol w="4769069"/>
                <a:gridCol w="806783"/>
                <a:gridCol w="667293"/>
                <a:gridCol w="1300654"/>
              </a:tblGrid>
              <a:tr h="370840">
                <a:tc>
                  <a:txBody>
                    <a:bodyPr/>
                    <a:lstStyle/>
                    <a:p>
                      <a:pPr algn="ctr"/>
                      <a:endParaRPr lang="en-US" dirty="0"/>
                    </a:p>
                  </a:txBody>
                  <a:tcPr/>
                </a:tc>
                <a:tc>
                  <a:txBody>
                    <a:bodyPr/>
                    <a:lstStyle/>
                    <a:p>
                      <a:pPr algn="ctr"/>
                      <a:r>
                        <a:rPr lang="en-US" dirty="0" smtClean="0"/>
                        <a:t>Yes</a:t>
                      </a:r>
                      <a:endParaRPr lang="en-US" dirty="0"/>
                    </a:p>
                  </a:txBody>
                  <a:tcPr/>
                </a:tc>
                <a:tc>
                  <a:txBody>
                    <a:bodyPr/>
                    <a:lstStyle/>
                    <a:p>
                      <a:pPr algn="ctr"/>
                      <a:r>
                        <a:rPr lang="en-US" dirty="0" smtClean="0"/>
                        <a:t>No</a:t>
                      </a:r>
                      <a:endParaRPr lang="en-US" dirty="0"/>
                    </a:p>
                  </a:txBody>
                  <a:tcPr/>
                </a:tc>
                <a:tc>
                  <a:txBody>
                    <a:bodyPr/>
                    <a:lstStyle/>
                    <a:p>
                      <a:pPr algn="ctr"/>
                      <a:r>
                        <a:rPr lang="en-US" dirty="0" smtClean="0"/>
                        <a:t>No </a:t>
                      </a:r>
                      <a:r>
                        <a:rPr lang="en-US" baseline="0" dirty="0" smtClean="0"/>
                        <a:t> Response</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Did the AES influence you to attend a Wisconsin School rather than an out-of-state school?</a:t>
                      </a:r>
                    </a:p>
                  </a:txBody>
                  <a:tcPr/>
                </a:tc>
                <a:tc>
                  <a:txBody>
                    <a:bodyPr/>
                    <a:lstStyle/>
                    <a:p>
                      <a:pPr algn="r"/>
                      <a:r>
                        <a:rPr lang="en-US" dirty="0" smtClean="0"/>
                        <a:t>364</a:t>
                      </a:r>
                      <a:endParaRPr lang="en-US" dirty="0"/>
                    </a:p>
                  </a:txBody>
                  <a:tcPr/>
                </a:tc>
                <a:tc>
                  <a:txBody>
                    <a:bodyPr/>
                    <a:lstStyle/>
                    <a:p>
                      <a:pPr algn="r"/>
                      <a:r>
                        <a:rPr lang="en-US" dirty="0" smtClean="0"/>
                        <a:t>396</a:t>
                      </a:r>
                      <a:endParaRPr lang="en-US" dirty="0"/>
                    </a:p>
                  </a:txBody>
                  <a:tcPr/>
                </a:tc>
                <a:tc>
                  <a:txBody>
                    <a:bodyPr/>
                    <a:lstStyle/>
                    <a:p>
                      <a:pPr algn="r"/>
                      <a:r>
                        <a:rPr lang="en-US" dirty="0" smtClean="0"/>
                        <a:t>22</a:t>
                      </a:r>
                      <a:endParaRPr lang="en-US" dirty="0"/>
                    </a:p>
                  </a:txBody>
                  <a:tcPr/>
                </a:tc>
              </a:tr>
              <a:tr h="370840">
                <a:tc>
                  <a:txBody>
                    <a:bodyPr/>
                    <a:lstStyle/>
                    <a:p>
                      <a:r>
                        <a:rPr lang="en-US" dirty="0" smtClean="0"/>
                        <a:t>Did the AES influence you to attend a different Wisconsin school than you had first planned?</a:t>
                      </a:r>
                      <a:endParaRPr lang="en-US" dirty="0"/>
                    </a:p>
                  </a:txBody>
                  <a:tcPr/>
                </a:tc>
                <a:tc>
                  <a:txBody>
                    <a:bodyPr/>
                    <a:lstStyle/>
                    <a:p>
                      <a:pPr algn="r"/>
                      <a:r>
                        <a:rPr lang="en-US" dirty="0" smtClean="0"/>
                        <a:t>36</a:t>
                      </a:r>
                      <a:endParaRPr lang="en-US" dirty="0"/>
                    </a:p>
                  </a:txBody>
                  <a:tcPr/>
                </a:tc>
                <a:tc>
                  <a:txBody>
                    <a:bodyPr/>
                    <a:lstStyle/>
                    <a:p>
                      <a:pPr algn="r"/>
                      <a:r>
                        <a:rPr lang="en-US" dirty="0" smtClean="0"/>
                        <a:t>724</a:t>
                      </a:r>
                      <a:endParaRPr lang="en-US" dirty="0"/>
                    </a:p>
                  </a:txBody>
                  <a:tcPr/>
                </a:tc>
                <a:tc>
                  <a:txBody>
                    <a:bodyPr/>
                    <a:lstStyle/>
                    <a:p>
                      <a:pPr algn="r"/>
                      <a:r>
                        <a:rPr lang="en-US" dirty="0" smtClean="0"/>
                        <a:t>22</a:t>
                      </a:r>
                      <a:endParaRPr lang="en-US" dirty="0"/>
                    </a:p>
                  </a:txBody>
                  <a:tcPr/>
                </a:tc>
              </a:tr>
              <a:tr h="370840">
                <a:tc>
                  <a:txBody>
                    <a:bodyPr/>
                    <a:lstStyle/>
                    <a:p>
                      <a:r>
                        <a:rPr lang="en-US" dirty="0" smtClean="0"/>
                        <a:t>Did</a:t>
                      </a:r>
                      <a:r>
                        <a:rPr lang="en-US" baseline="0" dirty="0" smtClean="0"/>
                        <a:t> the AES allow you to attend college when you otherwise may not have?</a:t>
                      </a:r>
                      <a:endParaRPr lang="en-US" dirty="0"/>
                    </a:p>
                  </a:txBody>
                  <a:tcPr/>
                </a:tc>
                <a:tc>
                  <a:txBody>
                    <a:bodyPr/>
                    <a:lstStyle/>
                    <a:p>
                      <a:pPr algn="r"/>
                      <a:r>
                        <a:rPr lang="en-US" dirty="0" smtClean="0"/>
                        <a:t>160</a:t>
                      </a:r>
                      <a:endParaRPr lang="en-US" dirty="0"/>
                    </a:p>
                  </a:txBody>
                  <a:tcPr/>
                </a:tc>
                <a:tc>
                  <a:txBody>
                    <a:bodyPr/>
                    <a:lstStyle/>
                    <a:p>
                      <a:pPr algn="r"/>
                      <a:r>
                        <a:rPr lang="en-US" dirty="0" smtClean="0"/>
                        <a:t>640</a:t>
                      </a:r>
                      <a:endParaRPr lang="en-US" dirty="0"/>
                    </a:p>
                  </a:txBody>
                  <a:tcPr/>
                </a:tc>
                <a:tc>
                  <a:txBody>
                    <a:bodyPr/>
                    <a:lstStyle/>
                    <a:p>
                      <a:pPr algn="r"/>
                      <a:r>
                        <a:rPr lang="en-US" dirty="0" smtClean="0"/>
                        <a:t>22</a:t>
                      </a:r>
                      <a:endParaRPr lang="en-US" dirty="0"/>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AES</a:t>
            </a:r>
            <a:br>
              <a:rPr lang="en-US" dirty="0" smtClean="0"/>
            </a:br>
            <a:r>
              <a:rPr lang="en-US" dirty="0" smtClean="0"/>
              <a:t>2008-2009 Recipient Survey</a:t>
            </a:r>
            <a:endParaRPr lang="en-US"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WISCONSIN/MINNESOTA TUITION RECIPROCITY</a:t>
            </a:r>
            <a:endParaRPr lang="en-US" dirty="0"/>
          </a:p>
        </p:txBody>
      </p:sp>
      <p:sp>
        <p:nvSpPr>
          <p:cNvPr id="3" name="Content Placeholder 2"/>
          <p:cNvSpPr>
            <a:spLocks noGrp="1"/>
          </p:cNvSpPr>
          <p:nvPr>
            <p:ph idx="1"/>
          </p:nvPr>
        </p:nvSpPr>
        <p:spPr/>
        <p:txBody>
          <a:bodyPr>
            <a:normAutofit fontScale="92500" lnSpcReduction="20000"/>
          </a:bodyPr>
          <a:lstStyle/>
          <a:p>
            <a:pPr marL="347472"/>
            <a:r>
              <a:rPr lang="en-US" sz="2800" dirty="0" smtClean="0"/>
              <a:t>Beginning in 2008-2009, students are charged the higher of the tuition rate of ‘the campus attended’ or of a ‘comparable campus in their home state’. </a:t>
            </a:r>
          </a:p>
          <a:p>
            <a:pPr marL="347472"/>
            <a:r>
              <a:rPr lang="en-US" sz="2800" dirty="0" smtClean="0"/>
              <a:t>Wisconsin Reciprocity Supplement Program: The difference between the Minnesota resident rate for the campus attended and the tuition rate at a comparable Wisconsin institution.</a:t>
            </a:r>
          </a:p>
          <a:p>
            <a:pPr marL="347472"/>
            <a:r>
              <a:rPr lang="en-US" sz="2800" dirty="0" smtClean="0"/>
              <a:t>Minnesota campuses apply the Wisconsin Reciprocity Supplement to the student’s account.</a:t>
            </a:r>
          </a:p>
          <a:p>
            <a:pPr marL="347472"/>
            <a:r>
              <a:rPr lang="en-US" sz="2800" dirty="0" smtClean="0"/>
              <a:t>At the end of each semester, Wisconsin reimburses Minnesota campuses for the total supplements disbursed. </a:t>
            </a:r>
          </a:p>
          <a:p>
            <a:pPr marL="347472"/>
            <a:endParaRPr lang="en-US" sz="2400"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WISCONSIN RECIPROCITY SUPPLEMENT</a:t>
            </a:r>
            <a:br>
              <a:rPr lang="en-US" sz="3600" dirty="0" smtClean="0"/>
            </a:br>
            <a:r>
              <a:rPr lang="en-US" sz="3600" dirty="0" smtClean="0"/>
              <a:t>EXAMPLE</a:t>
            </a:r>
            <a:endParaRPr lang="en-US" sz="3600" dirty="0"/>
          </a:p>
        </p:txBody>
      </p:sp>
      <p:sp>
        <p:nvSpPr>
          <p:cNvPr id="3" name="Content Placeholder 2"/>
          <p:cNvSpPr>
            <a:spLocks noGrp="1"/>
          </p:cNvSpPr>
          <p:nvPr>
            <p:ph idx="1"/>
          </p:nvPr>
        </p:nvSpPr>
        <p:spPr/>
        <p:txBody>
          <a:bodyPr>
            <a:normAutofit/>
          </a:bodyPr>
          <a:lstStyle/>
          <a:p>
            <a:pPr>
              <a:buNone/>
            </a:pPr>
            <a:r>
              <a:rPr lang="en-US" sz="2400" dirty="0" smtClean="0"/>
              <a:t>				</a:t>
            </a:r>
            <a:endParaRPr lang="en-US" sz="2400"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graphicFrame>
        <p:nvGraphicFramePr>
          <p:cNvPr id="5" name="Table 4"/>
          <p:cNvGraphicFramePr>
            <a:graphicFrameLocks noGrp="1"/>
          </p:cNvGraphicFramePr>
          <p:nvPr/>
        </p:nvGraphicFramePr>
        <p:xfrm>
          <a:off x="1371600" y="2057400"/>
          <a:ext cx="6096000" cy="2021840"/>
        </p:xfrm>
        <a:graphic>
          <a:graphicData uri="http://schemas.openxmlformats.org/drawingml/2006/table">
            <a:tbl>
              <a:tblPr firstRow="1" bandRow="1">
                <a:tableStyleId>{ED083AE6-46FA-4A59-8FB0-9F97EB10719F}</a:tableStyleId>
              </a:tblPr>
              <a:tblGrid>
                <a:gridCol w="5029200"/>
                <a:gridCol w="1066800"/>
              </a:tblGrid>
              <a:tr h="370840">
                <a:tc>
                  <a:txBody>
                    <a:bodyPr/>
                    <a:lstStyle/>
                    <a:p>
                      <a:pPr>
                        <a:buNone/>
                      </a:pPr>
                      <a:r>
                        <a:rPr lang="en-US" sz="1800" b="1" dirty="0" smtClean="0"/>
                        <a:t>University of Minnesota – Example Campus</a:t>
                      </a:r>
                    </a:p>
                    <a:p>
                      <a:pPr>
                        <a:buNone/>
                      </a:pPr>
                      <a:r>
                        <a:rPr lang="en-US" sz="1800" b="1" dirty="0" smtClean="0"/>
                        <a:t>	Annual Tuition	</a:t>
                      </a:r>
                      <a:endParaRPr lang="en-US" b="1" dirty="0"/>
                    </a:p>
                  </a:txBody>
                  <a:tcPr/>
                </a:tc>
                <a:tc>
                  <a:txBody>
                    <a:bodyPr/>
                    <a:lstStyle/>
                    <a:p>
                      <a:pPr algn="r"/>
                      <a:r>
                        <a:rPr lang="en-US" b="1" dirty="0" smtClean="0"/>
                        <a:t>$10,000</a:t>
                      </a:r>
                      <a:endParaRPr lang="en-US" b="1" dirty="0"/>
                    </a:p>
                  </a:txBody>
                  <a:tcPr/>
                </a:tc>
              </a:tr>
              <a:tr h="370840">
                <a:tc>
                  <a:txBody>
                    <a:bodyPr/>
                    <a:lstStyle/>
                    <a:p>
                      <a:r>
                        <a:rPr lang="en-US" b="1" dirty="0" smtClean="0"/>
                        <a:t>University of Wisconsin – Comparable Campus</a:t>
                      </a:r>
                      <a:endParaRPr lang="en-US" b="1" dirty="0"/>
                    </a:p>
                  </a:txBody>
                  <a:tcPr/>
                </a:tc>
                <a:tc>
                  <a:txBody>
                    <a:bodyPr/>
                    <a:lstStyle/>
                    <a:p>
                      <a:pPr algn="r"/>
                      <a:r>
                        <a:rPr lang="en-US" b="1" dirty="0" smtClean="0"/>
                        <a:t>$7,500</a:t>
                      </a:r>
                      <a:endParaRPr lang="en-US" b="1" dirty="0"/>
                    </a:p>
                  </a:txBody>
                  <a:tcPr/>
                </a:tc>
              </a:tr>
              <a:tr h="370840">
                <a:tc>
                  <a:txBody>
                    <a:bodyPr/>
                    <a:lstStyle/>
                    <a:p>
                      <a:r>
                        <a:rPr lang="en-US" b="1" dirty="0" smtClean="0"/>
                        <a:t>Per-student</a:t>
                      </a:r>
                      <a:r>
                        <a:rPr lang="en-US" b="1" baseline="0" dirty="0" smtClean="0"/>
                        <a:t> Supplement paid by Wisconsin to </a:t>
                      </a:r>
                    </a:p>
                    <a:p>
                      <a:r>
                        <a:rPr lang="en-US" b="1" baseline="0" dirty="0" smtClean="0"/>
                        <a:t>UM Example Campus</a:t>
                      </a:r>
                      <a:endParaRPr lang="en-US" b="1" dirty="0"/>
                    </a:p>
                  </a:txBody>
                  <a:tcPr/>
                </a:tc>
                <a:tc>
                  <a:txBody>
                    <a:bodyPr/>
                    <a:lstStyle/>
                    <a:p>
                      <a:pPr algn="r"/>
                      <a:r>
                        <a:rPr lang="en-US" b="1" dirty="0" smtClean="0"/>
                        <a:t>$2,500</a:t>
                      </a:r>
                    </a:p>
                  </a:txBody>
                  <a:tcPr/>
                </a:tc>
              </a:tr>
              <a:tr h="370840">
                <a:tc>
                  <a:txBody>
                    <a:bodyPr/>
                    <a:lstStyle/>
                    <a:p>
                      <a:endParaRPr lang="en-US" b="1" dirty="0"/>
                    </a:p>
                  </a:txBody>
                  <a:tcPr/>
                </a:tc>
                <a:tc>
                  <a:txBody>
                    <a:bodyPr/>
                    <a:lstStyle/>
                    <a:p>
                      <a:pPr algn="r"/>
                      <a:endParaRPr lang="en-US" b="1" dirty="0"/>
                    </a:p>
                  </a:txBody>
                  <a:tcPr/>
                </a:tc>
              </a:tr>
            </a:tbl>
          </a:graphicData>
        </a:graphic>
      </p:graphicFrame>
      <p:sp>
        <p:nvSpPr>
          <p:cNvPr id="6" name="TextBox 5"/>
          <p:cNvSpPr txBox="1"/>
          <p:nvPr/>
        </p:nvSpPr>
        <p:spPr>
          <a:xfrm>
            <a:off x="685800" y="4419600"/>
            <a:ext cx="7968848" cy="1200329"/>
          </a:xfrm>
          <a:prstGeom prst="rect">
            <a:avLst/>
          </a:prstGeom>
          <a:noFill/>
        </p:spPr>
        <p:txBody>
          <a:bodyPr wrap="none" rtlCol="0">
            <a:spAutoFit/>
          </a:bodyPr>
          <a:lstStyle/>
          <a:p>
            <a:pPr>
              <a:buFont typeface="Arial"/>
              <a:buChar char="•"/>
            </a:pPr>
            <a:r>
              <a:rPr lang="en-US" dirty="0" smtClean="0"/>
              <a:t> A Wisconsin student attending UM Example Campus is charged $10,000 in tuition.</a:t>
            </a:r>
          </a:p>
          <a:p>
            <a:pPr>
              <a:buFont typeface="Arial"/>
              <a:buChar char="•"/>
            </a:pPr>
            <a:r>
              <a:rPr lang="en-US" dirty="0" smtClean="0"/>
              <a:t> UM Example Campus applies the Wisconsin Supplement of $2,500 to the bill.</a:t>
            </a:r>
          </a:p>
          <a:p>
            <a:pPr>
              <a:buFont typeface="Arial"/>
              <a:buChar char="•"/>
            </a:pPr>
            <a:r>
              <a:rPr lang="en-US" dirty="0" smtClean="0"/>
              <a:t> Student pays $7,500 in tuition. </a:t>
            </a:r>
          </a:p>
          <a:p>
            <a:pPr>
              <a:buFont typeface="Arial"/>
              <a:buChar char="•"/>
            </a:pPr>
            <a:r>
              <a:rPr lang="en-US" dirty="0" smtClean="0"/>
              <a:t> Wisconsin Reimburses UM Example Campus $2,500.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smtClean="0"/>
              <a:t>Who May Receive State Aid?</a:t>
            </a:r>
          </a:p>
        </p:txBody>
      </p:sp>
      <p:sp>
        <p:nvSpPr>
          <p:cNvPr id="6147" name="Rectangle 3"/>
          <p:cNvSpPr>
            <a:spLocks noGrp="1" noChangeArrowheads="1"/>
          </p:cNvSpPr>
          <p:nvPr>
            <p:ph idx="1"/>
          </p:nvPr>
        </p:nvSpPr>
        <p:spPr>
          <a:xfrm>
            <a:off x="914400" y="1600200"/>
            <a:ext cx="7620000" cy="4525963"/>
          </a:xfrm>
        </p:spPr>
        <p:txBody>
          <a:bodyPr>
            <a:normAutofit/>
          </a:bodyPr>
          <a:lstStyle/>
          <a:p>
            <a:pPr marL="0" indent="0" eaLnBrk="1" hangingPunct="1">
              <a:lnSpc>
                <a:spcPct val="90000"/>
              </a:lnSpc>
              <a:buFontTx/>
              <a:buNone/>
            </a:pPr>
            <a:r>
              <a:rPr lang="en-US" sz="3600" dirty="0" smtClean="0"/>
              <a:t>State financial aid is available to residents of the State of Wisconsin enrolled at non-profit colleges and universities based in Wisconsin:</a:t>
            </a:r>
            <a:r>
              <a:rPr lang="en-US" sz="3600" dirty="0" smtClean="0">
                <a:solidFill>
                  <a:schemeClr val="hlink"/>
                </a:solidFill>
              </a:rPr>
              <a:t>	</a:t>
            </a:r>
          </a:p>
          <a:p>
            <a:pPr marL="0" indent="0" eaLnBrk="1" hangingPunct="1">
              <a:lnSpc>
                <a:spcPct val="90000"/>
              </a:lnSpc>
            </a:pPr>
            <a:r>
              <a:rPr lang="en-US" dirty="0" smtClean="0">
                <a:solidFill>
                  <a:schemeClr val="accent1">
                    <a:lumMod val="75000"/>
                  </a:schemeClr>
                </a:solidFill>
              </a:rPr>
              <a:t> University of Wisconsin System</a:t>
            </a:r>
          </a:p>
          <a:p>
            <a:pPr marL="0" indent="0" eaLnBrk="1" hangingPunct="1">
              <a:lnSpc>
                <a:spcPct val="90000"/>
              </a:lnSpc>
            </a:pPr>
            <a:r>
              <a:rPr lang="en-US" dirty="0" smtClean="0">
                <a:solidFill>
                  <a:schemeClr val="accent1">
                    <a:lumMod val="75000"/>
                  </a:schemeClr>
                </a:solidFill>
              </a:rPr>
              <a:t> Wisconsin Technical Colleges</a:t>
            </a:r>
          </a:p>
          <a:p>
            <a:pPr marL="0" indent="0" eaLnBrk="1" hangingPunct="1">
              <a:lnSpc>
                <a:spcPct val="90000"/>
              </a:lnSpc>
            </a:pPr>
            <a:r>
              <a:rPr lang="en-US" dirty="0" smtClean="0">
                <a:solidFill>
                  <a:schemeClr val="accent1">
                    <a:lumMod val="75000"/>
                  </a:schemeClr>
                </a:solidFill>
              </a:rPr>
              <a:t> Independent Colleges &amp; Universities</a:t>
            </a:r>
          </a:p>
          <a:p>
            <a:pPr marL="0" indent="0" eaLnBrk="1" hangingPunct="1">
              <a:lnSpc>
                <a:spcPct val="90000"/>
              </a:lnSpc>
            </a:pPr>
            <a:r>
              <a:rPr lang="en-US" dirty="0" smtClean="0">
                <a:solidFill>
                  <a:schemeClr val="accent1">
                    <a:lumMod val="75000"/>
                  </a:schemeClr>
                </a:solidFill>
              </a:rPr>
              <a:t> Tribal Colleges</a:t>
            </a:r>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WISCONSIN RECIPROCITY PAYMENTS </a:t>
            </a:r>
            <a:endParaRPr lang="en-US" dirty="0"/>
          </a:p>
        </p:txBody>
      </p:sp>
      <p:graphicFrame>
        <p:nvGraphicFramePr>
          <p:cNvPr id="5" name="Content Placeholder 4"/>
          <p:cNvGraphicFramePr>
            <a:graphicFrameLocks noGrp="1"/>
          </p:cNvGraphicFramePr>
          <p:nvPr>
            <p:ph idx="1"/>
          </p:nvPr>
        </p:nvGraphicFramePr>
        <p:xfrm>
          <a:off x="457200" y="1600200"/>
          <a:ext cx="8229600" cy="13817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en-US" dirty="0"/>
                    </a:p>
                  </a:txBody>
                  <a:tcPr/>
                </a:tc>
                <a:tc>
                  <a:txBody>
                    <a:bodyPr/>
                    <a:lstStyle/>
                    <a:p>
                      <a:pPr algn="ctr"/>
                      <a:r>
                        <a:rPr lang="en-US" dirty="0" smtClean="0"/>
                        <a:t>STATE</a:t>
                      </a:r>
                      <a:r>
                        <a:rPr lang="en-US" baseline="0" dirty="0" smtClean="0"/>
                        <a:t> PAYMENT</a:t>
                      </a:r>
                      <a:endParaRPr lang="en-US" dirty="0"/>
                    </a:p>
                  </a:txBody>
                  <a:tcPr/>
                </a:tc>
                <a:tc>
                  <a:txBody>
                    <a:bodyPr/>
                    <a:lstStyle/>
                    <a:p>
                      <a:pPr algn="ctr"/>
                      <a:r>
                        <a:rPr lang="en-US" dirty="0" smtClean="0"/>
                        <a:t>U</a:t>
                      </a:r>
                      <a:r>
                        <a:rPr lang="en-US" baseline="0" dirty="0" smtClean="0"/>
                        <a:t>OF MN</a:t>
                      </a:r>
                      <a:endParaRPr lang="en-US" dirty="0"/>
                    </a:p>
                  </a:txBody>
                  <a:tcPr/>
                </a:tc>
                <a:tc>
                  <a:txBody>
                    <a:bodyPr/>
                    <a:lstStyle/>
                    <a:p>
                      <a:pPr algn="ctr"/>
                      <a:r>
                        <a:rPr lang="en-US" dirty="0" smtClean="0"/>
                        <a:t>MSCU</a:t>
                      </a:r>
                      <a:endParaRPr lang="en-US" dirty="0"/>
                    </a:p>
                  </a:txBody>
                  <a:tcPr/>
                </a:tc>
                <a:tc>
                  <a:txBody>
                    <a:bodyPr/>
                    <a:lstStyle/>
                    <a:p>
                      <a:pPr algn="ctr"/>
                      <a:r>
                        <a:rPr lang="en-US" dirty="0" smtClean="0"/>
                        <a:t>TOTAL</a:t>
                      </a:r>
                      <a:endParaRPr lang="en-US" dirty="0"/>
                    </a:p>
                  </a:txBody>
                  <a:tcPr/>
                </a:tc>
              </a:tr>
              <a:tr h="370840">
                <a:tc>
                  <a:txBody>
                    <a:bodyPr/>
                    <a:lstStyle/>
                    <a:p>
                      <a:r>
                        <a:rPr lang="en-US" dirty="0" smtClean="0"/>
                        <a:t>2008-2009</a:t>
                      </a:r>
                      <a:endParaRPr lang="en-US" dirty="0"/>
                    </a:p>
                  </a:txBody>
                  <a:tcPr/>
                </a:tc>
                <a:tc>
                  <a:txBody>
                    <a:bodyPr/>
                    <a:lstStyle/>
                    <a:p>
                      <a:pPr algn="r" fontAlgn="b"/>
                      <a:r>
                        <a:rPr lang="en-US" sz="1600" b="0" i="0" u="none" strike="noStrike" dirty="0" smtClean="0">
                          <a:solidFill>
                            <a:srgbClr val="000000"/>
                          </a:solidFill>
                          <a:latin typeface="Calibri"/>
                        </a:rPr>
                        <a:t>$10,529,953</a:t>
                      </a:r>
                      <a:endParaRPr lang="en-US" sz="1600" b="0" i="0" u="none" strike="noStrike" dirty="0">
                        <a:solidFill>
                          <a:srgbClr val="000000"/>
                        </a:solidFill>
                        <a:latin typeface="Calibri"/>
                      </a:endParaRPr>
                    </a:p>
                  </a:txBody>
                  <a:tcPr marL="9525" marR="9525" marT="9525" marB="0" anchor="b"/>
                </a:tc>
                <a:tc>
                  <a:txBody>
                    <a:bodyPr/>
                    <a:lstStyle/>
                    <a:p>
                      <a:pPr algn="r" fontAlgn="b"/>
                      <a:r>
                        <a:rPr lang="en-US" sz="1600" b="0" i="0" u="none" strike="noStrike" dirty="0" smtClean="0">
                          <a:solidFill>
                            <a:srgbClr val="000000"/>
                          </a:solidFill>
                          <a:latin typeface="Calibri"/>
                        </a:rPr>
                        <a:t>$1,726,195</a:t>
                      </a:r>
                      <a:endParaRPr lang="en-US" sz="1600" b="0" i="0" u="none" strike="noStrike" dirty="0">
                        <a:solidFill>
                          <a:srgbClr val="000000"/>
                        </a:solidFill>
                        <a:latin typeface="Calibri"/>
                      </a:endParaRPr>
                    </a:p>
                  </a:txBody>
                  <a:tcPr marL="9525" marR="9525" marT="9525" marB="0" anchor="b"/>
                </a:tc>
                <a:tc>
                  <a:txBody>
                    <a:bodyPr/>
                    <a:lstStyle/>
                    <a:p>
                      <a:pPr algn="r" fontAlgn="b"/>
                      <a:r>
                        <a:rPr lang="en-US" sz="1800" b="0" i="0" u="none" strike="noStrike" dirty="0" smtClean="0">
                          <a:solidFill>
                            <a:srgbClr val="000000"/>
                          </a:solidFill>
                          <a:latin typeface="Calibri"/>
                        </a:rPr>
                        <a:t>$304,636</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b="1" i="0" u="none" strike="noStrike" dirty="0" smtClean="0">
                          <a:solidFill>
                            <a:srgbClr val="000000"/>
                          </a:solidFill>
                          <a:latin typeface="Calibri"/>
                        </a:rPr>
                        <a:t>$12,560,785</a:t>
                      </a:r>
                      <a:endParaRPr lang="en-US" sz="1800" b="1" i="0" u="none" strike="noStrike" dirty="0">
                        <a:solidFill>
                          <a:srgbClr val="000000"/>
                        </a:solidFill>
                        <a:latin typeface="Calibri"/>
                      </a:endParaRPr>
                    </a:p>
                  </a:txBody>
                  <a:tcPr marL="9525" marR="9525" marT="9525" marB="0" anchor="b"/>
                </a:tc>
              </a:tr>
              <a:tr h="370840">
                <a:tc>
                  <a:txBody>
                    <a:bodyPr/>
                    <a:lstStyle/>
                    <a:p>
                      <a:r>
                        <a:rPr lang="en-US" dirty="0" smtClean="0"/>
                        <a:t>2009-2010</a:t>
                      </a:r>
                      <a:endParaRPr lang="en-US" dirty="0"/>
                    </a:p>
                  </a:txBody>
                  <a:tcPr/>
                </a:tc>
                <a:tc>
                  <a:txBody>
                    <a:bodyPr/>
                    <a:lstStyle/>
                    <a:p>
                      <a:pPr algn="r" fontAlgn="b"/>
                      <a:r>
                        <a:rPr lang="en-US" sz="1800" b="0" i="0" u="none" strike="noStrike" dirty="0" smtClean="0">
                          <a:solidFill>
                            <a:srgbClr val="000000"/>
                          </a:solidFill>
                          <a:latin typeface="Calibri"/>
                        </a:rPr>
                        <a:t>$9,232,407</a:t>
                      </a:r>
                      <a:endParaRPr lang="en-US" sz="1800" b="0" i="0" u="none" strike="noStrike" dirty="0">
                        <a:solidFill>
                          <a:srgbClr val="000000"/>
                        </a:solidFill>
                        <a:latin typeface="Calibri"/>
                      </a:endParaRPr>
                    </a:p>
                  </a:txBody>
                  <a:tcPr marL="0" marR="0" marT="0" marB="0" anchor="b"/>
                </a:tc>
                <a:tc>
                  <a:txBody>
                    <a:bodyPr/>
                    <a:lstStyle/>
                    <a:p>
                      <a:pPr algn="r" fontAlgn="b"/>
                      <a:r>
                        <a:rPr lang="en-US" sz="1800" b="0" i="0" u="none" strike="noStrike" dirty="0" smtClean="0">
                          <a:solidFill>
                            <a:srgbClr val="000000"/>
                          </a:solidFill>
                          <a:latin typeface="Calibri"/>
                        </a:rPr>
                        <a:t>$3,373,400</a:t>
                      </a:r>
                      <a:endParaRPr lang="en-US" sz="1800" b="0" i="0" u="none" strike="noStrike" dirty="0">
                        <a:solidFill>
                          <a:srgbClr val="000000"/>
                        </a:solidFill>
                        <a:latin typeface="Calibri"/>
                      </a:endParaRPr>
                    </a:p>
                  </a:txBody>
                  <a:tcPr marL="0" marR="0" marT="0" marB="0" anchor="b"/>
                </a:tc>
                <a:tc>
                  <a:txBody>
                    <a:bodyPr/>
                    <a:lstStyle/>
                    <a:p>
                      <a:pPr algn="r" fontAlgn="b"/>
                      <a:r>
                        <a:rPr lang="en-US" sz="1800" b="0" i="0" u="none" strike="noStrike" dirty="0" smtClean="0">
                          <a:solidFill>
                            <a:srgbClr val="000000"/>
                          </a:solidFill>
                          <a:latin typeface="Calibri"/>
                        </a:rPr>
                        <a:t>$456,863</a:t>
                      </a:r>
                      <a:endParaRPr lang="en-US" sz="1800" b="0" i="0" u="none" strike="noStrike" dirty="0">
                        <a:solidFill>
                          <a:srgbClr val="000000"/>
                        </a:solidFill>
                        <a:latin typeface="Calibri"/>
                      </a:endParaRPr>
                    </a:p>
                  </a:txBody>
                  <a:tcPr marL="0" marR="0" marT="0" marB="0" anchor="b"/>
                </a:tc>
                <a:tc>
                  <a:txBody>
                    <a:bodyPr/>
                    <a:lstStyle/>
                    <a:p>
                      <a:pPr algn="r" fontAlgn="b"/>
                      <a:r>
                        <a:rPr lang="en-US" sz="1800" b="1" i="0" u="none" strike="noStrike" dirty="0" smtClean="0">
                          <a:solidFill>
                            <a:srgbClr val="000000"/>
                          </a:solidFill>
                          <a:latin typeface="Calibri"/>
                        </a:rPr>
                        <a:t>$13,062,670</a:t>
                      </a:r>
                      <a:endParaRPr lang="en-US" sz="1800" b="1" i="0" u="none" strike="noStrike" dirty="0">
                        <a:solidFill>
                          <a:srgbClr val="000000"/>
                        </a:solidFill>
                        <a:latin typeface="Calibri"/>
                      </a:endParaRPr>
                    </a:p>
                  </a:txBody>
                  <a:tcPr marL="0" marR="0" marT="0" marB="0" anchor="b"/>
                </a:tc>
              </a:tr>
            </a:tbl>
          </a:graphicData>
        </a:graphic>
      </p:graphicFrame>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RECIPROCITY TUITION </a:t>
            </a:r>
            <a:br>
              <a:rPr lang="en-US" dirty="0" smtClean="0"/>
            </a:br>
            <a:r>
              <a:rPr lang="en-US" dirty="0" smtClean="0"/>
              <a:t>REMITTED TO GPR</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Students from Minnesota attending a Wisconsin University also pay the higher of the tuition rate of the campus attended or of a comparable campus in their home state.  Minnesota tuition rates are typically higher than those of Wisconsin universities. Tuition collected by UW campuses for reciprocity students, above the resident rate, is remitted to the Wisconsin General Purpose Revenue.</a:t>
            </a:r>
            <a:endParaRPr lang="en-US" sz="3600" dirty="0" smtClean="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graphicFrame>
        <p:nvGraphicFramePr>
          <p:cNvPr id="5" name="Table 4"/>
          <p:cNvGraphicFramePr>
            <a:graphicFrameLocks noGrp="1"/>
          </p:cNvGraphicFramePr>
          <p:nvPr/>
        </p:nvGraphicFramePr>
        <p:xfrm>
          <a:off x="838200" y="3886200"/>
          <a:ext cx="7467600" cy="2011680"/>
        </p:xfrm>
        <a:graphic>
          <a:graphicData uri="http://schemas.openxmlformats.org/drawingml/2006/table">
            <a:tbl>
              <a:tblPr firstRow="1" bandRow="1">
                <a:tableStyleId>{5C22544A-7EE6-4342-B048-85BDC9FD1C3A}</a:tableStyleId>
              </a:tblPr>
              <a:tblGrid>
                <a:gridCol w="3318933"/>
                <a:gridCol w="4148667"/>
              </a:tblGrid>
              <a:tr h="370840">
                <a:tc>
                  <a:txBody>
                    <a:bodyPr/>
                    <a:lstStyle/>
                    <a:p>
                      <a:pPr algn="ctr"/>
                      <a:r>
                        <a:rPr lang="en-US" sz="2400" dirty="0" smtClean="0"/>
                        <a:t>ACADEMIC</a:t>
                      </a:r>
                      <a:r>
                        <a:rPr lang="en-US" sz="2400" baseline="0" dirty="0" smtClean="0"/>
                        <a:t> YEAR</a:t>
                      </a:r>
                      <a:endParaRPr lang="en-US" sz="2400" dirty="0"/>
                    </a:p>
                  </a:txBody>
                  <a:tcPr/>
                </a:tc>
                <a:tc>
                  <a:txBody>
                    <a:bodyPr/>
                    <a:lstStyle/>
                    <a:p>
                      <a:pPr algn="ctr"/>
                      <a:r>
                        <a:rPr lang="en-US" sz="2400" dirty="0" smtClean="0"/>
                        <a:t>TUITION REMITTED TO GPR</a:t>
                      </a:r>
                      <a:endParaRPr lang="en-US" sz="2400" dirty="0"/>
                    </a:p>
                  </a:txBody>
                  <a:tcPr/>
                </a:tc>
              </a:tr>
              <a:tr h="370840">
                <a:tc>
                  <a:txBody>
                    <a:bodyPr/>
                    <a:lstStyle/>
                    <a:p>
                      <a:r>
                        <a:rPr lang="en-US" sz="2800" dirty="0" smtClean="0"/>
                        <a:t>2009-2010</a:t>
                      </a:r>
                      <a:endParaRPr lang="en-US" sz="2800" dirty="0"/>
                    </a:p>
                  </a:txBody>
                  <a:tcPr/>
                </a:tc>
                <a:tc>
                  <a:txBody>
                    <a:bodyPr/>
                    <a:lstStyle/>
                    <a:p>
                      <a:r>
                        <a:rPr lang="en-US" sz="2800" dirty="0" smtClean="0"/>
                        <a:t>$8,765,739</a:t>
                      </a:r>
                      <a:endParaRPr lang="en-US" sz="2800" dirty="0"/>
                    </a:p>
                  </a:txBody>
                  <a:tcPr/>
                </a:tc>
              </a:tr>
              <a:tr h="370840">
                <a:tc>
                  <a:txBody>
                    <a:bodyPr/>
                    <a:lstStyle/>
                    <a:p>
                      <a:r>
                        <a:rPr lang="en-US" sz="2800" dirty="0" smtClean="0"/>
                        <a:t>2008-2009</a:t>
                      </a:r>
                      <a:endParaRPr lang="en-US" sz="2800" dirty="0"/>
                    </a:p>
                  </a:txBody>
                  <a:tcPr/>
                </a:tc>
                <a:tc>
                  <a:txBody>
                    <a:bodyPr/>
                    <a:lstStyle/>
                    <a:p>
                      <a:r>
                        <a:rPr lang="en-US" sz="2800" dirty="0" smtClean="0"/>
                        <a:t>$8,944,233</a:t>
                      </a:r>
                      <a:endParaRPr lang="en-US" sz="2800" dirty="0"/>
                    </a:p>
                  </a:txBody>
                  <a:tcPr/>
                </a:tc>
              </a:tr>
              <a:tr h="370840">
                <a:tc>
                  <a:txBody>
                    <a:bodyPr/>
                    <a:lstStyle/>
                    <a:p>
                      <a:r>
                        <a:rPr lang="en-US" sz="2800" dirty="0" smtClean="0"/>
                        <a:t>2007-2008</a:t>
                      </a:r>
                      <a:endParaRPr lang="en-US" sz="2800" dirty="0"/>
                    </a:p>
                  </a:txBody>
                  <a:tcPr/>
                </a:tc>
                <a:tc>
                  <a:txBody>
                    <a:bodyPr/>
                    <a:lstStyle/>
                    <a:p>
                      <a:r>
                        <a:rPr lang="en-US" sz="2800" dirty="0" smtClean="0"/>
                        <a:t>$9,063,320</a:t>
                      </a:r>
                      <a:endParaRPr lang="en-US" sz="2800" dirty="0"/>
                    </a:p>
                  </a:txBody>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HIGHER EDUCATIONAL AIDS BOARD </a:t>
            </a:r>
            <a:br>
              <a:rPr lang="en-US" dirty="0" smtClean="0"/>
            </a:br>
            <a:r>
              <a:rPr lang="en-US" dirty="0" smtClean="0"/>
              <a:t>STAFF</a:t>
            </a:r>
            <a:endParaRPr lang="en-US"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pic>
        <p:nvPicPr>
          <p:cNvPr id="6" name="Picture 5"/>
          <p:cNvPicPr>
            <a:picLocks noChangeAspect="1"/>
          </p:cNvPicPr>
          <p:nvPr/>
        </p:nvPicPr>
        <p:blipFill>
          <a:blip r:embed="rId3" cstate="print"/>
          <a:stretch>
            <a:fillRect/>
          </a:stretch>
        </p:blipFill>
        <p:spPr>
          <a:xfrm>
            <a:off x="685800" y="1676400"/>
            <a:ext cx="7620000" cy="508000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PROGRAM RESPONSIBILITIES</a:t>
            </a:r>
            <a:endParaRPr lang="en-US" dirty="0"/>
          </a:p>
        </p:txBody>
      </p:sp>
      <p:sp>
        <p:nvSpPr>
          <p:cNvPr id="3" name="Content Placeholder 2"/>
          <p:cNvSpPr>
            <a:spLocks noGrp="1"/>
          </p:cNvSpPr>
          <p:nvPr>
            <p:ph idx="1"/>
          </p:nvPr>
        </p:nvSpPr>
        <p:spPr/>
        <p:txBody>
          <a:bodyPr/>
          <a:lstStyle/>
          <a:p>
            <a:r>
              <a:rPr lang="en-US" dirty="0" smtClean="0"/>
              <a:t>2010</a:t>
            </a:r>
          </a:p>
          <a:p>
            <a:pPr lvl="1">
              <a:buNone/>
            </a:pPr>
            <a:r>
              <a:rPr lang="en-US" dirty="0" smtClean="0"/>
              <a:t>John R. Justice Federal Loan Forgiveness</a:t>
            </a:r>
          </a:p>
          <a:p>
            <a:pPr lvl="1">
              <a:buNone/>
            </a:pPr>
            <a:endParaRPr lang="en-US" dirty="0" smtClean="0"/>
          </a:p>
          <a:p>
            <a:pPr marL="0" lvl="1" indent="0">
              <a:buFont typeface="Arial"/>
              <a:buChar char="•"/>
            </a:pPr>
            <a:r>
              <a:rPr lang="en-US" dirty="0" smtClean="0"/>
              <a:t>   2011</a:t>
            </a:r>
          </a:p>
          <a:p>
            <a:pPr marL="400050" lvl="2" indent="0">
              <a:buNone/>
            </a:pPr>
            <a:r>
              <a:rPr lang="en-US" dirty="0" smtClean="0"/>
              <a:t>  Wisconsin Covenant Grants</a:t>
            </a:r>
          </a:p>
          <a:p>
            <a:pPr marL="400050" lvl="2" indent="0">
              <a:buNone/>
            </a:pPr>
            <a:endParaRPr lang="en-US" dirty="0" smtClean="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For additional information contact</a:t>
            </a:r>
          </a:p>
          <a:p>
            <a:pPr lvl="1">
              <a:buNone/>
            </a:pPr>
            <a:r>
              <a:rPr lang="en-US" dirty="0" smtClean="0"/>
              <a:t>Connie Hutchison, PhD</a:t>
            </a:r>
          </a:p>
          <a:p>
            <a:pPr lvl="1">
              <a:buNone/>
            </a:pPr>
            <a:r>
              <a:rPr lang="en-US" dirty="0" smtClean="0"/>
              <a:t>Executive Secretary</a:t>
            </a:r>
          </a:p>
          <a:p>
            <a:pPr lvl="1">
              <a:buNone/>
            </a:pPr>
            <a:r>
              <a:rPr lang="en-US" dirty="0" smtClean="0"/>
              <a:t>Higher Educational Aids Board</a:t>
            </a:r>
          </a:p>
          <a:p>
            <a:pPr lvl="1">
              <a:buNone/>
            </a:pPr>
            <a:r>
              <a:rPr lang="en-US" dirty="0" smtClean="0">
                <a:hlinkClick r:id="rId2"/>
              </a:rPr>
              <a:t>Connie.hutchison@wi.gov</a:t>
            </a:r>
            <a:endParaRPr lang="en-US" dirty="0" smtClean="0"/>
          </a:p>
          <a:p>
            <a:pPr lvl="1">
              <a:buNone/>
            </a:pPr>
            <a:r>
              <a:rPr lang="en-US" dirty="0" smtClean="0"/>
              <a:t>(608)264-6181</a:t>
            </a:r>
            <a:endParaRPr lang="en-US" dirty="0"/>
          </a:p>
        </p:txBody>
      </p:sp>
      <p:sp>
        <p:nvSpPr>
          <p:cNvPr id="4" name="Footer Placeholder 3"/>
          <p:cNvSpPr>
            <a:spLocks noGrp="1"/>
          </p:cNvSpPr>
          <p:nvPr>
            <p:ph type="ftr" sz="quarter" idx="11"/>
          </p:nvPr>
        </p:nvSpPr>
        <p:spPr/>
        <p:txBody>
          <a:bodyPr/>
          <a:lstStyle/>
          <a:p>
            <a:r>
              <a:rPr lang="en-US" dirty="0" smtClean="0"/>
              <a:t>HIGHER EDCUATIONAL AIDS BOARD</a:t>
            </a:r>
          </a:p>
          <a:p>
            <a:r>
              <a:rPr lang="en-US" dirty="0" smtClean="0"/>
              <a:t>August 17, 2010</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277813"/>
            <a:ext cx="8610600" cy="1139825"/>
          </a:xfrm>
        </p:spPr>
        <p:txBody>
          <a:bodyPr>
            <a:normAutofit fontScale="90000"/>
          </a:bodyPr>
          <a:lstStyle/>
          <a:p>
            <a:pPr eaLnBrk="1" hangingPunct="1"/>
            <a:r>
              <a:rPr lang="en-US" dirty="0" smtClean="0"/>
              <a:t>Other Requirements for </a:t>
            </a:r>
            <a:br>
              <a:rPr lang="en-US" dirty="0" smtClean="0"/>
            </a:br>
            <a:r>
              <a:rPr lang="en-US" dirty="0" smtClean="0"/>
              <a:t>State Aid Eligibility</a:t>
            </a:r>
          </a:p>
        </p:txBody>
      </p:sp>
      <p:sp>
        <p:nvSpPr>
          <p:cNvPr id="7171" name="Rectangle 4"/>
          <p:cNvSpPr>
            <a:spLocks noGrp="1" noChangeArrowheads="1"/>
          </p:cNvSpPr>
          <p:nvPr>
            <p:ph idx="1"/>
          </p:nvPr>
        </p:nvSpPr>
        <p:spPr>
          <a:xfrm>
            <a:off x="762000" y="1600200"/>
            <a:ext cx="7696200" cy="4525963"/>
          </a:xfrm>
        </p:spPr>
        <p:txBody>
          <a:bodyPr/>
          <a:lstStyle/>
          <a:p>
            <a:pPr marL="0" indent="0" eaLnBrk="1" hangingPunct="1">
              <a:buFontTx/>
              <a:buNone/>
              <a:tabLst>
                <a:tab pos="463550" algn="l"/>
              </a:tabLst>
            </a:pPr>
            <a:r>
              <a:rPr lang="en-US" sz="3600" dirty="0" smtClean="0"/>
              <a:t>State statutes require that students receiving state financial aid must be:</a:t>
            </a:r>
          </a:p>
          <a:p>
            <a:pPr marL="0" indent="0" eaLnBrk="1" hangingPunct="1">
              <a:tabLst>
                <a:tab pos="463550" algn="l"/>
              </a:tabLst>
            </a:pPr>
            <a:r>
              <a:rPr lang="en-US" dirty="0" smtClean="0">
                <a:solidFill>
                  <a:schemeClr val="accent4">
                    <a:lumMod val="75000"/>
                  </a:schemeClr>
                </a:solidFill>
              </a:rPr>
              <a:t> Wisconsin Residents</a:t>
            </a:r>
          </a:p>
          <a:p>
            <a:pPr marL="0" indent="0" eaLnBrk="1" hangingPunct="1">
              <a:tabLst>
                <a:tab pos="463550" algn="l"/>
              </a:tabLst>
            </a:pPr>
            <a:r>
              <a:rPr lang="en-US" dirty="0" smtClean="0">
                <a:solidFill>
                  <a:schemeClr val="accent4">
                    <a:lumMod val="75000"/>
                  </a:schemeClr>
                </a:solidFill>
              </a:rPr>
              <a:t> Citizens or Permanent Non-Citizens</a:t>
            </a:r>
          </a:p>
          <a:p>
            <a:pPr marL="0" indent="0" eaLnBrk="1" hangingPunct="1">
              <a:tabLst>
                <a:tab pos="463550" algn="l"/>
              </a:tabLst>
            </a:pPr>
            <a:r>
              <a:rPr lang="en-US" dirty="0" smtClean="0">
                <a:solidFill>
                  <a:schemeClr val="accent4">
                    <a:lumMod val="75000"/>
                  </a:schemeClr>
                </a:solidFill>
              </a:rPr>
              <a:t> Registered with Selective Service (males)</a:t>
            </a:r>
          </a:p>
          <a:p>
            <a:pPr marL="0" indent="0" eaLnBrk="1" hangingPunct="1">
              <a:tabLst>
                <a:tab pos="463550" algn="l"/>
              </a:tabLst>
            </a:pPr>
            <a:r>
              <a:rPr lang="en-US" dirty="0" smtClean="0">
                <a:solidFill>
                  <a:schemeClr val="accent4">
                    <a:lumMod val="75000"/>
                  </a:schemeClr>
                </a:solidFill>
              </a:rPr>
              <a:t> Up to Date on Child Support</a:t>
            </a:r>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Applying for State Aid</a:t>
            </a:r>
          </a:p>
        </p:txBody>
      </p:sp>
      <p:sp>
        <p:nvSpPr>
          <p:cNvPr id="8195" name="Rectangle 3"/>
          <p:cNvSpPr>
            <a:spLocks noGrp="1" noChangeArrowheads="1"/>
          </p:cNvSpPr>
          <p:nvPr>
            <p:ph idx="1"/>
          </p:nvPr>
        </p:nvSpPr>
        <p:spPr>
          <a:xfrm>
            <a:off x="304800" y="1371600"/>
            <a:ext cx="8610600" cy="4953000"/>
          </a:xfrm>
        </p:spPr>
        <p:txBody>
          <a:bodyPr/>
          <a:lstStyle/>
          <a:p>
            <a:pPr marL="688975" indent="-688975" algn="ctr" eaLnBrk="1" hangingPunct="1">
              <a:buFontTx/>
              <a:buNone/>
            </a:pPr>
            <a:r>
              <a:rPr lang="en-US" sz="3400" b="1" i="1" u="sng" dirty="0">
                <a:solidFill>
                  <a:schemeClr val="accent2"/>
                </a:solidFill>
              </a:rPr>
              <a:t>Free Application for Federal Student Aid</a:t>
            </a:r>
          </a:p>
          <a:p>
            <a:pPr marL="688975" indent="-688975" eaLnBrk="1" hangingPunct="1"/>
            <a:r>
              <a:rPr lang="en-US" dirty="0"/>
              <a:t>HEAB receives FAFSA data for all Wisconsin residents.</a:t>
            </a:r>
          </a:p>
          <a:p>
            <a:pPr marL="688975" indent="-688975" eaLnBrk="1" hangingPunct="1"/>
            <a:r>
              <a:rPr lang="en-US" dirty="0"/>
              <a:t>The FAFSA is the only application for Wisconsin's 2 major grant programs:</a:t>
            </a:r>
          </a:p>
          <a:p>
            <a:pPr marL="1144588" lvl="1" eaLnBrk="1" hangingPunct="1"/>
            <a:r>
              <a:rPr lang="en-US" b="1" dirty="0">
                <a:solidFill>
                  <a:schemeClr val="accent2"/>
                </a:solidFill>
              </a:rPr>
              <a:t>Wisconsin Higher Education Grant</a:t>
            </a:r>
          </a:p>
          <a:p>
            <a:pPr marL="1144588" lvl="1" eaLnBrk="1" hangingPunct="1">
              <a:buFontTx/>
              <a:buNone/>
            </a:pPr>
            <a:r>
              <a:rPr lang="en-US" dirty="0"/>
              <a:t>	(UW, Technical Colleges, Tribal Colleges)</a:t>
            </a:r>
          </a:p>
          <a:p>
            <a:pPr marL="1144588" lvl="1" eaLnBrk="1" hangingPunct="1"/>
            <a:r>
              <a:rPr lang="en-US" b="1" dirty="0">
                <a:solidFill>
                  <a:schemeClr val="accent2"/>
                </a:solidFill>
              </a:rPr>
              <a:t>Wisconsin Tuition Grant</a:t>
            </a:r>
          </a:p>
          <a:p>
            <a:pPr marL="1144588" lvl="1" eaLnBrk="1" hangingPunct="1">
              <a:buFontTx/>
              <a:buNone/>
            </a:pPr>
            <a:r>
              <a:rPr lang="en-US" dirty="0"/>
              <a:t>	(Independent Colleges  &amp; Universities)</a:t>
            </a:r>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5"/>
          <p:cNvPicPr>
            <a:picLocks noChangeAspect="1" noChangeArrowheads="1"/>
          </p:cNvPicPr>
          <p:nvPr/>
        </p:nvPicPr>
        <p:blipFill>
          <a:blip r:embed="rId2" cstate="print"/>
          <a:srcRect/>
          <a:stretch>
            <a:fillRect/>
          </a:stretch>
        </p:blipFill>
        <p:spPr bwMode="auto">
          <a:xfrm>
            <a:off x="457200" y="1981200"/>
            <a:ext cx="4114800" cy="3103563"/>
          </a:xfrm>
          <a:prstGeom prst="rect">
            <a:avLst/>
          </a:prstGeom>
          <a:noFill/>
          <a:ln w="38100">
            <a:solidFill>
              <a:schemeClr val="tx1"/>
            </a:solidFill>
            <a:miter lim="800000"/>
            <a:headEnd/>
            <a:tailEnd/>
          </a:ln>
        </p:spPr>
      </p:pic>
      <p:pic>
        <p:nvPicPr>
          <p:cNvPr id="7" name="Picture 9" descr="2009-2010 FOTW Worksheet"/>
          <p:cNvPicPr>
            <a:picLocks noChangeAspect="1" noChangeArrowheads="1"/>
          </p:cNvPicPr>
          <p:nvPr/>
        </p:nvPicPr>
        <p:blipFill>
          <a:blip r:embed="rId3" cstate="print"/>
          <a:srcRect/>
          <a:stretch>
            <a:fillRect/>
          </a:stretch>
        </p:blipFill>
        <p:spPr bwMode="auto">
          <a:xfrm>
            <a:off x="5943600" y="1981200"/>
            <a:ext cx="2400300" cy="3124200"/>
          </a:xfrm>
          <a:prstGeom prst="rect">
            <a:avLst/>
          </a:prstGeom>
          <a:noFill/>
          <a:ln w="38100">
            <a:solidFill>
              <a:schemeClr val="tx1"/>
            </a:solidFill>
            <a:miter lim="800000"/>
            <a:headEnd/>
            <a:tailEnd/>
          </a:ln>
        </p:spPr>
      </p:pic>
      <p:sp>
        <p:nvSpPr>
          <p:cNvPr id="6" name="TextBox 5"/>
          <p:cNvSpPr txBox="1"/>
          <p:nvPr/>
        </p:nvSpPr>
        <p:spPr>
          <a:xfrm>
            <a:off x="871985" y="454910"/>
            <a:ext cx="6622952" cy="646331"/>
          </a:xfrm>
          <a:prstGeom prst="rect">
            <a:avLst/>
          </a:prstGeom>
          <a:noFill/>
        </p:spPr>
        <p:txBody>
          <a:bodyPr wrap="none" rtlCol="0">
            <a:spAutoFit/>
          </a:bodyPr>
          <a:lstStyle/>
          <a:p>
            <a:pPr algn="ctr"/>
            <a:r>
              <a:rPr lang="en-US" dirty="0" smtClean="0"/>
              <a:t>The State uses the Estimated Family Contribution (EFC) in Calculating</a:t>
            </a:r>
          </a:p>
          <a:p>
            <a:pPr algn="ctr"/>
            <a:r>
              <a:rPr lang="en-US" dirty="0" smtClean="0"/>
              <a:t>State Aid Amounts for Students</a:t>
            </a:r>
            <a:endParaRPr lang="en-US" dirty="0"/>
          </a:p>
        </p:txBody>
      </p:sp>
      <p:sp>
        <p:nvSpPr>
          <p:cNvPr id="8" name="Footer Placeholder 7"/>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12"/>
          <p:cNvSpPr>
            <a:spLocks noGrp="1" noChangeArrowheads="1"/>
          </p:cNvSpPr>
          <p:nvPr>
            <p:ph type="title"/>
          </p:nvPr>
        </p:nvSpPr>
        <p:spPr/>
        <p:txBody>
          <a:bodyPr/>
          <a:lstStyle/>
          <a:p>
            <a:pPr eaLnBrk="1" hangingPunct="1"/>
            <a:r>
              <a:rPr lang="en-US" sz="3600" dirty="0"/>
              <a:t>Main Determinants of the EFC</a:t>
            </a:r>
          </a:p>
        </p:txBody>
      </p:sp>
      <p:sp>
        <p:nvSpPr>
          <p:cNvPr id="19460" name="Rectangle 13"/>
          <p:cNvSpPr>
            <a:spLocks noGrp="1" noChangeArrowheads="1"/>
          </p:cNvSpPr>
          <p:nvPr>
            <p:ph idx="1"/>
          </p:nvPr>
        </p:nvSpPr>
        <p:spPr/>
        <p:txBody>
          <a:bodyPr/>
          <a:lstStyle/>
          <a:p>
            <a:pPr eaLnBrk="1" hangingPunct="1"/>
            <a:r>
              <a:rPr lang="en-US" dirty="0"/>
              <a:t>Income of both student and parents</a:t>
            </a:r>
          </a:p>
          <a:p>
            <a:pPr eaLnBrk="1" hangingPunct="1"/>
            <a:r>
              <a:rPr lang="en-US" dirty="0"/>
              <a:t>Assets of both student and parents</a:t>
            </a:r>
          </a:p>
          <a:p>
            <a:pPr eaLnBrk="1" hangingPunct="1"/>
            <a:r>
              <a:rPr lang="en-US" dirty="0"/>
              <a:t>Family size</a:t>
            </a:r>
          </a:p>
          <a:p>
            <a:pPr eaLnBrk="1" hangingPunct="1"/>
            <a:r>
              <a:rPr lang="en-US" dirty="0"/>
              <a:t>Number in College</a:t>
            </a:r>
          </a:p>
          <a:p>
            <a:pPr eaLnBrk="1" hangingPunct="1"/>
            <a:r>
              <a:rPr lang="en-US" dirty="0"/>
              <a:t>Age of the older parent</a:t>
            </a:r>
          </a:p>
        </p:txBody>
      </p:sp>
      <p:sp>
        <p:nvSpPr>
          <p:cNvPr id="7" name="Footer Placeholder 6"/>
          <p:cNvSpPr>
            <a:spLocks noGrp="1"/>
          </p:cNvSpPr>
          <p:nvPr>
            <p:ph type="ftr" sz="quarter" idx="11"/>
          </p:nvPr>
        </p:nvSpPr>
        <p:spPr/>
        <p:txBody>
          <a:bodyPr/>
          <a:lstStyle/>
          <a:p>
            <a:r>
              <a:rPr lang="en-US" dirty="0" smtClean="0"/>
              <a:t>HIGHER EDCUATIONAL AIDS BOARD</a:t>
            </a:r>
            <a:endParaRPr lang="en-US" dirty="0"/>
          </a:p>
        </p:txBody>
      </p:sp>
      <p:sp>
        <p:nvSpPr>
          <p:cNvPr id="19461" name="Text Box 9"/>
          <p:cNvSpPr txBox="1">
            <a:spLocks noChangeArrowheads="1"/>
          </p:cNvSpPr>
          <p:nvPr/>
        </p:nvSpPr>
        <p:spPr bwMode="auto">
          <a:xfrm>
            <a:off x="457200" y="4876800"/>
            <a:ext cx="5181600" cy="1311275"/>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sz="2000" b="0" i="1" dirty="0"/>
              <a:t>Adjustments to EFC may be made by the Financial Aid Office due to Verification and/or Special Circumstances that limit ability to pay</a:t>
            </a:r>
          </a:p>
        </p:txBody>
      </p:sp>
      <p:pic>
        <p:nvPicPr>
          <p:cNvPr id="19462" name="Picture 9"/>
          <p:cNvPicPr>
            <a:picLocks noChangeAspect="1" noChangeArrowheads="1"/>
          </p:cNvPicPr>
          <p:nvPr/>
        </p:nvPicPr>
        <p:blipFill>
          <a:blip r:embed="rId3" cstate="print"/>
          <a:srcRect/>
          <a:stretch>
            <a:fillRect/>
          </a:stretch>
        </p:blipFill>
        <p:spPr bwMode="auto">
          <a:xfrm>
            <a:off x="5486400" y="2819400"/>
            <a:ext cx="2897187" cy="3482975"/>
          </a:xfrm>
          <a:prstGeom prst="rect">
            <a:avLst/>
          </a:prstGeom>
          <a:noFill/>
          <a:ln w="38100">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solidFill>
                  <a:schemeClr val="accent2"/>
                </a:solidFill>
              </a:rPr>
              <a:t>Receiving State Financial Aid</a:t>
            </a:r>
          </a:p>
        </p:txBody>
      </p:sp>
      <p:sp>
        <p:nvSpPr>
          <p:cNvPr id="13315" name="Rectangle 3"/>
          <p:cNvSpPr>
            <a:spLocks noGrp="1" noChangeArrowheads="1"/>
          </p:cNvSpPr>
          <p:nvPr>
            <p:ph idx="1"/>
          </p:nvPr>
        </p:nvSpPr>
        <p:spPr>
          <a:xfrm>
            <a:off x="304800" y="1600200"/>
            <a:ext cx="8458200" cy="4525963"/>
          </a:xfrm>
        </p:spPr>
        <p:txBody>
          <a:bodyPr/>
          <a:lstStyle/>
          <a:p>
            <a:pPr marL="463550" indent="-463550" eaLnBrk="1" hangingPunct="1"/>
            <a:r>
              <a:rPr lang="en-US" sz="3600" dirty="0"/>
              <a:t>HEAB notifies the college or university financial aid offices of each student’s eligibility for state financial aid.</a:t>
            </a:r>
          </a:p>
          <a:p>
            <a:pPr marL="463550" indent="-463550" eaLnBrk="1" hangingPunct="1"/>
            <a:r>
              <a:rPr lang="en-US" sz="3600" dirty="0"/>
              <a:t>The financial aid offices include the state aid in the student’s financial aid package</a:t>
            </a:r>
            <a:r>
              <a:rPr lang="en-US" sz="3600" dirty="0" smtClean="0"/>
              <a:t>.</a:t>
            </a:r>
          </a:p>
          <a:p>
            <a:pPr marL="463550" indent="-463550" eaLnBrk="1" hangingPunct="1"/>
            <a:r>
              <a:rPr lang="en-US" sz="3600" dirty="0" smtClean="0"/>
              <a:t>HEAB does not disburse money to individual students</a:t>
            </a:r>
            <a:endParaRPr lang="en-U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WISCONSIN HIGHER EDUCATION GRANT</a:t>
            </a:r>
            <a:endParaRPr lang="en-US" dirty="0"/>
          </a:p>
        </p:txBody>
      </p:sp>
      <p:sp>
        <p:nvSpPr>
          <p:cNvPr id="3" name="Content Placeholder 2"/>
          <p:cNvSpPr>
            <a:spLocks noGrp="1"/>
          </p:cNvSpPr>
          <p:nvPr>
            <p:ph idx="1"/>
          </p:nvPr>
        </p:nvSpPr>
        <p:spPr/>
        <p:txBody>
          <a:bodyPr>
            <a:normAutofit lnSpcReduction="10000"/>
          </a:bodyPr>
          <a:lstStyle/>
          <a:p>
            <a:r>
              <a:rPr lang="en-US" dirty="0" smtClean="0"/>
              <a:t>One State Statute</a:t>
            </a:r>
          </a:p>
          <a:p>
            <a:pPr lvl="2">
              <a:buNone/>
            </a:pPr>
            <a:r>
              <a:rPr lang="en-US" dirty="0" smtClean="0"/>
              <a:t>Maximum Grant - $3,000</a:t>
            </a:r>
          </a:p>
          <a:p>
            <a:pPr lvl="2">
              <a:buNone/>
            </a:pPr>
            <a:r>
              <a:rPr lang="en-US" dirty="0" smtClean="0"/>
              <a:t>Minimum Grant - $250</a:t>
            </a:r>
          </a:p>
          <a:p>
            <a:r>
              <a:rPr lang="en-US" dirty="0" smtClean="0"/>
              <a:t>Three (3) Sectors</a:t>
            </a:r>
          </a:p>
          <a:p>
            <a:pPr marL="982980" lvl="2">
              <a:buNone/>
            </a:pPr>
            <a:r>
              <a:rPr lang="en-US" dirty="0" smtClean="0"/>
              <a:t> University of Wisconsin System (UWS)</a:t>
            </a:r>
          </a:p>
          <a:p>
            <a:pPr marL="982980" lvl="2">
              <a:buNone/>
            </a:pPr>
            <a:r>
              <a:rPr lang="en-US" dirty="0" smtClean="0"/>
              <a:t>Wisconsin Technical College System (WTCS)</a:t>
            </a:r>
          </a:p>
          <a:p>
            <a:pPr marL="982980" lvl="2">
              <a:buNone/>
            </a:pPr>
            <a:r>
              <a:rPr lang="en-US" dirty="0" smtClean="0"/>
              <a:t>Wisconsin Tribal Colleges</a:t>
            </a:r>
          </a:p>
          <a:p>
            <a:pPr marL="182880"/>
            <a:r>
              <a:rPr lang="en-US" dirty="0" smtClean="0"/>
              <a:t>Three (3) Formulas</a:t>
            </a:r>
          </a:p>
          <a:p>
            <a:pPr marL="182880"/>
            <a:r>
              <a:rPr lang="en-US" dirty="0" smtClean="0"/>
              <a:t>Three (3) Appropriations</a:t>
            </a:r>
          </a:p>
          <a:p>
            <a:pPr marL="582930" lvl="1">
              <a:buNone/>
            </a:pPr>
            <a:endParaRPr lang="en-US" dirty="0" smtClean="0"/>
          </a:p>
          <a:p>
            <a:pPr marL="582930" lvl="1">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HIGHER EDCUATIONAL AIDS BOARD</a:t>
            </a:r>
            <a:endParaRPr lang="en-US" dirty="0"/>
          </a:p>
        </p:txBody>
      </p:sp>
    </p:spTree>
  </p:cSld>
  <p:clrMapOvr>
    <a:masterClrMapping/>
  </p:clrMapOvr>
</p:sld>
</file>

<file path=ppt/theme/theme1.xml><?xml version="1.0" encoding="utf-8"?>
<a:theme xmlns:a="http://schemas.openxmlformats.org/drawingml/2006/main" name="Office Theme">
  <a:themeElements>
    <a:clrScheme name="Custom 1">
      <a:dk1>
        <a:srgbClr val="000000"/>
      </a:dk1>
      <a:lt1>
        <a:sysClr val="window" lastClr="FFFFFF"/>
      </a:lt1>
      <a:dk2>
        <a:srgbClr val="1F497D"/>
      </a:dk2>
      <a:lt2>
        <a:srgbClr val="EEECE1"/>
      </a:lt2>
      <a:accent1>
        <a:srgbClr val="4F81BD"/>
      </a:accent1>
      <a:accent2>
        <a:srgbClr val="10288F"/>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624</TotalTime>
  <Words>1616</Words>
  <Application>Microsoft Office PowerPoint</Application>
  <PresentationFormat>On-screen Show (4:3)</PresentationFormat>
  <Paragraphs>354</Paragraphs>
  <Slides>34</Slides>
  <Notes>7</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STATE OF WISCONSIN HIGHER EDUCATIONAL AIDS BOARD</vt:lpstr>
      <vt:lpstr>State Financial Aid Programs</vt:lpstr>
      <vt:lpstr>Who May Receive State Aid?</vt:lpstr>
      <vt:lpstr>Other Requirements for  State Aid Eligibility</vt:lpstr>
      <vt:lpstr>Applying for State Aid</vt:lpstr>
      <vt:lpstr>Slide 6</vt:lpstr>
      <vt:lpstr>Main Determinants of the EFC</vt:lpstr>
      <vt:lpstr>Receiving State Financial Aid</vt:lpstr>
      <vt:lpstr>WISCONSIN HIGHER EDUCATION GRANT</vt:lpstr>
      <vt:lpstr>WISCONSIN HIGHER EDUCATION GRANT 2010-2011 FORUMLAS</vt:lpstr>
      <vt:lpstr>Wisconsin Tuition Grant</vt:lpstr>
      <vt:lpstr>Wisconsin Tuition Grant 2010-2011 Formula</vt:lpstr>
      <vt:lpstr>DETERMINING INDIVIDUAL STUDENT GRANTS FOR WHEG AND WTG </vt:lpstr>
      <vt:lpstr>Slide 14</vt:lpstr>
      <vt:lpstr>MANAGING THE APPROPRIATED FUNDS</vt:lpstr>
      <vt:lpstr>Slide 16</vt:lpstr>
      <vt:lpstr>Slide 17</vt:lpstr>
      <vt:lpstr>TIP EXPENDITURES 2008-2009</vt:lpstr>
      <vt:lpstr>GRANTS</vt:lpstr>
      <vt:lpstr>MINORITY UNDERGRADUATE RETENTION GRANT</vt:lpstr>
      <vt:lpstr>Loans</vt:lpstr>
      <vt:lpstr>LOANS</vt:lpstr>
      <vt:lpstr>LOANS</vt:lpstr>
      <vt:lpstr>LOANS</vt:lpstr>
      <vt:lpstr>Academic Excellence Scholarship (AES)</vt:lpstr>
      <vt:lpstr>ACADEMIC EXCELLENCE SCHOLARSHIP</vt:lpstr>
      <vt:lpstr>AES 2008-2009 Recipient Survey</vt:lpstr>
      <vt:lpstr>WISCONSIN/MINNESOTA TUITION RECIPROCITY</vt:lpstr>
      <vt:lpstr>WISCONSIN RECIPROCITY SUPPLEMENT EXAMPLE</vt:lpstr>
      <vt:lpstr>WISCONSIN RECIPROCITY PAYMENTS </vt:lpstr>
      <vt:lpstr>RECIPROCITY TUITION  REMITTED TO GPR</vt:lpstr>
      <vt:lpstr>HIGHER EDUCATIONAL AIDS BOARD  STAFF</vt:lpstr>
      <vt:lpstr>NEW PROGRAM RESPONSIBILITIES</vt:lpstr>
      <vt:lpstr>THANK YOU</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34</cp:revision>
  <cp:lastPrinted>2010-08-15T21:09:56Z</cp:lastPrinted>
  <dcterms:created xsi:type="dcterms:W3CDTF">2010-08-17T12:07:11Z</dcterms:created>
  <dcterms:modified xsi:type="dcterms:W3CDTF">2010-08-17T13:10:21Z</dcterms:modified>
</cp:coreProperties>
</file>