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2"/>
  </p:notesMasterIdLst>
  <p:handoutMasterIdLst>
    <p:handoutMasterId r:id="rId23"/>
  </p:handoutMasterIdLst>
  <p:sldIdLst>
    <p:sldId id="289" r:id="rId2"/>
    <p:sldId id="257" r:id="rId3"/>
    <p:sldId id="259" r:id="rId4"/>
    <p:sldId id="261" r:id="rId5"/>
    <p:sldId id="262" r:id="rId6"/>
    <p:sldId id="266" r:id="rId7"/>
    <p:sldId id="269" r:id="rId8"/>
    <p:sldId id="270" r:id="rId9"/>
    <p:sldId id="271" r:id="rId10"/>
    <p:sldId id="272" r:id="rId11"/>
    <p:sldId id="273" r:id="rId12"/>
    <p:sldId id="291" r:id="rId13"/>
    <p:sldId id="292" r:id="rId14"/>
    <p:sldId id="293" r:id="rId15"/>
    <p:sldId id="295" r:id="rId16"/>
    <p:sldId id="296" r:id="rId17"/>
    <p:sldId id="297" r:id="rId18"/>
    <p:sldId id="298" r:id="rId19"/>
    <p:sldId id="299" r:id="rId20"/>
    <p:sldId id="290"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5DB"/>
    <a:srgbClr val="F5F7D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E622AD3-728E-43E8-A1E7-C46C9F10F0E1}" type="datetimeFigureOut">
              <a:rPr lang="en-US"/>
              <a:pPr>
                <a:defRPr/>
              </a:pPr>
              <a:t>9/30/2010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67141D4-949D-4A59-8709-00BF7B73D6B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16B17A-7CA8-444D-A5F1-65B570460959}" type="datetimeFigureOut">
              <a:rPr lang="en-US"/>
              <a:pPr>
                <a:defRPr/>
              </a:pPr>
              <a:t>9/30/2010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5629BBB-E438-401E-A705-543AEC38454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3C9A13-1288-4B44-932D-5E89109DBEF3}"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64A0C3-621E-4351-9D6A-4BEE84A8B3DD}"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F63586-2F11-4AEC-B766-864D62D49981}"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70A67C-18D8-45D4-B502-A9CA5DF228E0}"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6D70D9-E199-4615-ACB1-D192FB4BACEB}"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BC2F1A-2DCF-4620-BF32-7DEA719CAE0F}"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BD2D10-0408-4822-8897-E4236F40A0D7}"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FD03DF-F6E1-476F-B458-B7B66BFFE5BE}"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D15C20-EAC3-458C-B1F7-D43CBF6E281F}"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B423C8-C2A0-42DD-9C26-A763FE853E5B}"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646F90-4087-49AE-938B-E285A2636124}"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57D7A45-17F5-43AA-8E31-46878B89B047}" type="datetimeFigureOut">
              <a:rPr lang="en-US"/>
              <a:pPr>
                <a:defRPr/>
              </a:pPr>
              <a:t>9/30/2010</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10B1D03F-D7BF-49C6-B026-D92AB6F2655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24EEE14-039E-4CA1-81DD-9BF830D694ED}" type="datetimeFigureOut">
              <a:rPr lang="en-US"/>
              <a:pPr>
                <a:defRPr/>
              </a:pPr>
              <a:t>9/30/2010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0F15EBD-1147-43D1-9CDF-5FEDF70CDC8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124F749-63AF-42E3-AF6D-94CC2617ED7D}" type="datetimeFigureOut">
              <a:rPr lang="en-US"/>
              <a:pPr>
                <a:defRPr/>
              </a:pPr>
              <a:t>9/30/2010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62B64CA-5F1E-49F0-9860-0FCA65A9B4F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B2B14289-1A06-454B-8661-D3072C717935}" type="datetimeFigureOut">
              <a:rPr lang="en-US"/>
              <a:pPr>
                <a:defRPr/>
              </a:pPr>
              <a:t>9/30/2010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861A24E-3BC8-4707-BA31-4A0CE8276EA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2CD0D67E-8BFA-40B8-9C50-31D3009DD2BD}" type="datetimeFigureOut">
              <a:rPr lang="en-US"/>
              <a:pPr>
                <a:defRPr/>
              </a:pPr>
              <a:t>9/30/2010</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D832875D-9A97-4D8D-8A2D-D19BDA78D3C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0BCD79A-F82D-4EE4-BA1B-4CDCAA850B17}" type="datetimeFigureOut">
              <a:rPr lang="en-US"/>
              <a:pPr>
                <a:defRPr/>
              </a:pPr>
              <a:t>9/30/2010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7E4FC22-551E-484A-9E48-040FF2BC980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D68B5FEF-D292-4DA3-9B2B-7B581FA55F64}" type="datetimeFigureOut">
              <a:rPr lang="en-US"/>
              <a:pPr>
                <a:defRPr/>
              </a:pPr>
              <a:t>9/30/2010</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261F28B0-DF17-462E-9260-5BDB84BC56A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FA8CD646-7948-45ED-BA29-91647252C782}" type="datetimeFigureOut">
              <a:rPr lang="en-US"/>
              <a:pPr>
                <a:defRPr/>
              </a:pPr>
              <a:t>9/30/2010</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F375CE71-0E78-4BB7-AF3A-2E7D8336AC9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B244AB6-1221-4674-9D5B-44A194455559}" type="datetimeFigureOut">
              <a:rPr lang="en-US"/>
              <a:pPr>
                <a:defRPr/>
              </a:pPr>
              <a:t>9/30/2010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321B1BA-E486-493D-B64C-A6B1AC2C9EA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39DC95F-6982-49D4-AAF1-E5E072C0E046}" type="datetimeFigureOut">
              <a:rPr lang="en-US"/>
              <a:pPr>
                <a:defRPr/>
              </a:pPr>
              <a:t>9/30/2010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C376940-ED01-44EB-95EE-C5609A4607A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CC58715A-3EEC-49CB-8C10-B8418E1EE2E0}" type="datetimeFigureOut">
              <a:rPr lang="en-US"/>
              <a:pPr>
                <a:defRPr/>
              </a:pPr>
              <a:t>9/30/2010</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BD53F8E-EBEB-43A0-B48C-7661EFAA675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4105"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112461A7-CD63-4724-9BAE-5E0A5A404499}" type="datetimeFigureOut">
              <a:rPr lang="en-US"/>
              <a:pPr>
                <a:defRPr/>
              </a:pPr>
              <a:t>9/30/2010</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86946A88-2FAA-4600-A959-EE9AE6E18BC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1" r:id="rId1"/>
    <p:sldLayoutId id="2147483877" r:id="rId2"/>
    <p:sldLayoutId id="2147483882" r:id="rId3"/>
    <p:sldLayoutId id="2147483883" r:id="rId4"/>
    <p:sldLayoutId id="2147483884" r:id="rId5"/>
    <p:sldLayoutId id="2147483885" r:id="rId6"/>
    <p:sldLayoutId id="2147483878" r:id="rId7"/>
    <p:sldLayoutId id="2147483886" r:id="rId8"/>
    <p:sldLayoutId id="2147483887" r:id="rId9"/>
    <p:sldLayoutId id="2147483879" r:id="rId10"/>
    <p:sldLayoutId id="214748388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F5DB"/>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09600" y="457200"/>
            <a:ext cx="7772400" cy="838199"/>
          </a:xfrm>
        </p:spPr>
        <p:txBody>
          <a:bodyPr/>
          <a:lstStyle/>
          <a:p>
            <a:pPr algn="ctr" eaLnBrk="1" fontAlgn="auto" hangingPunct="1">
              <a:spcAft>
                <a:spcPts val="0"/>
              </a:spcAft>
              <a:defRPr/>
            </a:pPr>
            <a:r>
              <a:rPr lang="en-US" sz="2400" dirty="0" smtClean="0">
                <a:cs typeface="Tahoma" pitchFamily="34" charset="0"/>
              </a:rPr>
              <a:t>Transforming the Adult Mental Health Care Delivery System in Milwaukee County</a:t>
            </a:r>
            <a:endParaRPr lang="en-US" sz="2400" dirty="0"/>
          </a:p>
        </p:txBody>
      </p:sp>
      <p:sp>
        <p:nvSpPr>
          <p:cNvPr id="12291" name="Subtitle 4"/>
          <p:cNvSpPr>
            <a:spLocks noGrp="1"/>
          </p:cNvSpPr>
          <p:nvPr>
            <p:ph type="subTitle" idx="1"/>
          </p:nvPr>
        </p:nvSpPr>
        <p:spPr>
          <a:xfrm>
            <a:off x="381000" y="2057400"/>
            <a:ext cx="7239000" cy="1200150"/>
          </a:xfrm>
        </p:spPr>
        <p:txBody>
          <a:bodyPr/>
          <a:lstStyle/>
          <a:p>
            <a:pPr marR="0" algn="l" eaLnBrk="1" hangingPunct="1"/>
            <a:r>
              <a:rPr lang="en-US" sz="3200" b="1" smtClean="0"/>
              <a:t>Project Update – October 4, 2010</a:t>
            </a:r>
          </a:p>
          <a:p>
            <a:pPr marR="0" algn="l" eaLnBrk="1" hangingPunct="1"/>
            <a:endParaRPr lang="en-US" sz="2800" smtClean="0"/>
          </a:p>
          <a:p>
            <a:pPr marR="0" algn="l" eaLnBrk="1" hangingPunct="1"/>
            <a:r>
              <a:rPr lang="en-US" sz="2800" smtClean="0"/>
              <a:t>Rob Henken, Public Policy Forum</a:t>
            </a:r>
          </a:p>
          <a:p>
            <a:pPr marR="0" eaLnBrk="1" hangingPunct="1"/>
            <a:endParaRPr lang="en-US" smtClean="0"/>
          </a:p>
        </p:txBody>
      </p:sp>
      <p:pic>
        <p:nvPicPr>
          <p:cNvPr id="12292" name="Picture 6" descr="PPF_Logo_Color_HighRes"/>
          <p:cNvPicPr>
            <a:picLocks noChangeAspect="1" noChangeArrowheads="1"/>
          </p:cNvPicPr>
          <p:nvPr/>
        </p:nvPicPr>
        <p:blipFill>
          <a:blip r:embed="rId3" cstate="print"/>
          <a:srcRect/>
          <a:stretch>
            <a:fillRect/>
          </a:stretch>
        </p:blipFill>
        <p:spPr bwMode="auto">
          <a:xfrm>
            <a:off x="4953000" y="4114800"/>
            <a:ext cx="3983038" cy="7064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300"/>
          </a:xfrm>
        </p:spPr>
        <p:txBody>
          <a:bodyPr>
            <a:normAutofit/>
          </a:bodyPr>
          <a:lstStyle/>
          <a:p>
            <a:pPr marL="365760" lvl="1" indent="-256032" eaLnBrk="1" fontAlgn="auto" hangingPunct="1">
              <a:spcBef>
                <a:spcPts val="400"/>
              </a:spcBef>
              <a:spcAft>
                <a:spcPts val="0"/>
              </a:spcAft>
              <a:buSzPct val="68000"/>
              <a:buFont typeface="Wingdings 3"/>
              <a:buChar char=""/>
              <a:defRPr/>
            </a:pPr>
            <a:r>
              <a:rPr lang="en-US" sz="2600" dirty="0" smtClean="0"/>
              <a:t>Focus on non-elderly adults. However, transitions into and out of the adult system by children and older adults considered</a:t>
            </a:r>
          </a:p>
          <a:p>
            <a:pPr marL="365760" lvl="1" indent="-256032" eaLnBrk="1" fontAlgn="auto" hangingPunct="1">
              <a:spcBef>
                <a:spcPts val="400"/>
              </a:spcBef>
              <a:spcAft>
                <a:spcPts val="0"/>
              </a:spcAft>
              <a:buSzPct val="68000"/>
              <a:buFont typeface="Verdana"/>
              <a:buNone/>
              <a:defRPr/>
            </a:pPr>
            <a:endParaRPr lang="en-US" sz="2600" dirty="0" smtClean="0"/>
          </a:p>
          <a:p>
            <a:pPr marL="365760" lvl="1" indent="-256032" eaLnBrk="1" fontAlgn="auto" hangingPunct="1">
              <a:spcBef>
                <a:spcPts val="400"/>
              </a:spcBef>
              <a:spcAft>
                <a:spcPts val="0"/>
              </a:spcAft>
              <a:buSzPct val="68000"/>
              <a:buFont typeface="Wingdings 3"/>
              <a:buChar char=""/>
              <a:defRPr/>
            </a:pPr>
            <a:r>
              <a:rPr lang="en-US" sz="2600" dirty="0" smtClean="0"/>
              <a:t>Milwaukee County service area</a:t>
            </a:r>
          </a:p>
          <a:p>
            <a:pPr marL="365760" indent="-256032" eaLnBrk="1" fontAlgn="auto" hangingPunct="1">
              <a:spcAft>
                <a:spcPts val="0"/>
              </a:spcAft>
              <a:buFont typeface="Wingdings 3" pitchFamily="18" charset="2"/>
              <a:buNone/>
              <a:defRPr/>
            </a:pPr>
            <a:endParaRPr lang="en-US" sz="2600" dirty="0" smtClean="0"/>
          </a:p>
          <a:p>
            <a:pPr marL="365760" indent="-256032" eaLnBrk="1" fontAlgn="auto" hangingPunct="1">
              <a:spcAft>
                <a:spcPts val="0"/>
              </a:spcAft>
              <a:buFont typeface="Wingdings 3"/>
              <a:buChar char=""/>
              <a:defRPr/>
            </a:pPr>
            <a:r>
              <a:rPr lang="en-US" sz="2600" dirty="0" smtClean="0"/>
              <a:t>Scope includes all populations, with focus on low-income uninsured and those served by government programs</a:t>
            </a:r>
          </a:p>
          <a:p>
            <a:pPr marL="621792" lvl="1" eaLnBrk="1" fontAlgn="auto" hangingPunct="1">
              <a:spcBef>
                <a:spcPts val="324"/>
              </a:spcBef>
              <a:spcAft>
                <a:spcPts val="0"/>
              </a:spcAft>
              <a:buFont typeface="Verdana"/>
              <a:buChar char="◦"/>
              <a:defRPr/>
            </a:pPr>
            <a:endParaRPr lang="en-US" dirty="0" smtClean="0"/>
          </a:p>
        </p:txBody>
      </p:sp>
      <p:sp>
        <p:nvSpPr>
          <p:cNvPr id="3" name="Title 2"/>
          <p:cNvSpPr>
            <a:spLocks noGrp="1"/>
          </p:cNvSpPr>
          <p:nvPr>
            <p:ph type="title"/>
          </p:nvPr>
        </p:nvSpPr>
        <p:spPr/>
        <p:txBody>
          <a:bodyPr/>
          <a:lstStyle/>
          <a:p>
            <a:pPr eaLnBrk="1" fontAlgn="auto" hangingPunct="1">
              <a:spcAft>
                <a:spcPts val="0"/>
              </a:spcAft>
              <a:defRPr/>
            </a:pPr>
            <a:r>
              <a:rPr lang="en-US" dirty="0" smtClean="0"/>
              <a:t>Scope, continued… </a:t>
            </a:r>
            <a:endParaRPr lang="en-US" dirty="0"/>
          </a:p>
        </p:txBody>
      </p:sp>
      <p:pic>
        <p:nvPicPr>
          <p:cNvPr id="21508" name="Picture 3" descr="Bull's eye dart.jpg"/>
          <p:cNvPicPr>
            <a:picLocks noChangeAspect="1"/>
          </p:cNvPicPr>
          <p:nvPr/>
        </p:nvPicPr>
        <p:blipFill>
          <a:blip r:embed="rId3" cstate="print"/>
          <a:srcRect/>
          <a:stretch>
            <a:fillRect/>
          </a:stretch>
        </p:blipFill>
        <p:spPr bwMode="auto">
          <a:xfrm>
            <a:off x="7543800" y="152400"/>
            <a:ext cx="1085850" cy="120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lstStyle/>
          <a:p>
            <a:pPr eaLnBrk="1" hangingPunct="1"/>
            <a:r>
              <a:rPr lang="en-US" smtClean="0"/>
              <a:t>The consulting team’s final work product will include:</a:t>
            </a:r>
          </a:p>
          <a:p>
            <a:pPr lvl="1" eaLnBrk="1" hangingPunct="1"/>
            <a:r>
              <a:rPr lang="en-US" smtClean="0"/>
              <a:t>System overview</a:t>
            </a:r>
          </a:p>
          <a:p>
            <a:pPr lvl="1" eaLnBrk="1" hangingPunct="1"/>
            <a:r>
              <a:rPr lang="en-US" smtClean="0"/>
              <a:t>Strengths and weaknesses analysis</a:t>
            </a:r>
          </a:p>
          <a:p>
            <a:pPr lvl="1" eaLnBrk="1" hangingPunct="1"/>
            <a:r>
              <a:rPr lang="en-US" smtClean="0"/>
              <a:t>Funding considerations</a:t>
            </a:r>
          </a:p>
          <a:p>
            <a:pPr lvl="1" eaLnBrk="1" hangingPunct="1"/>
            <a:r>
              <a:rPr lang="en-US" smtClean="0"/>
              <a:t>Key data-driven themes  </a:t>
            </a:r>
          </a:p>
          <a:p>
            <a:pPr lvl="1" eaLnBrk="1" hangingPunct="1"/>
            <a:r>
              <a:rPr lang="en-US" smtClean="0"/>
              <a:t>Recommendations for system improvements</a:t>
            </a:r>
          </a:p>
          <a:p>
            <a:pPr lvl="1" eaLnBrk="1" hangingPunct="1">
              <a:buFont typeface="Verdana" pitchFamily="34" charset="0"/>
              <a:buNone/>
            </a:pPr>
            <a:endParaRPr lang="en-US" smtClean="0"/>
          </a:p>
        </p:txBody>
      </p:sp>
      <p:sp>
        <p:nvSpPr>
          <p:cNvPr id="3" name="Title 2"/>
          <p:cNvSpPr>
            <a:spLocks noGrp="1"/>
          </p:cNvSpPr>
          <p:nvPr>
            <p:ph type="title"/>
          </p:nvPr>
        </p:nvSpPr>
        <p:spPr/>
        <p:txBody>
          <a:bodyPr/>
          <a:lstStyle/>
          <a:p>
            <a:pPr eaLnBrk="1" fontAlgn="auto" hangingPunct="1">
              <a:spcAft>
                <a:spcPts val="0"/>
              </a:spcAft>
              <a:defRPr/>
            </a:pPr>
            <a:r>
              <a:rPr lang="en-US" dirty="0" smtClean="0"/>
              <a:t>Deliverables</a:t>
            </a:r>
            <a:endParaRPr lang="en-US" dirty="0"/>
          </a:p>
        </p:txBody>
      </p:sp>
      <p:pic>
        <p:nvPicPr>
          <p:cNvPr id="4" name="Picture 3" descr="puzzle.jpg"/>
          <p:cNvPicPr>
            <a:picLocks noChangeAspect="1"/>
          </p:cNvPicPr>
          <p:nvPr/>
        </p:nvPicPr>
        <p:blipFill>
          <a:blip r:embed="rId3" cstate="print"/>
          <a:stretch>
            <a:fillRect/>
          </a:stretch>
        </p:blipFill>
        <p:spPr>
          <a:xfrm>
            <a:off x="5486400" y="4114800"/>
            <a:ext cx="3657600" cy="2743200"/>
          </a:xfrm>
          <a:prstGeom prst="rect">
            <a:avLst/>
          </a:prstGeom>
          <a:effectLst>
            <a:softEdge rad="1270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28600"/>
            <a:ext cx="7086600" cy="792163"/>
          </a:xfrm>
        </p:spPr>
        <p:txBody>
          <a:bodyPr/>
          <a:lstStyle/>
          <a:p>
            <a:pPr algn="r" eaLnBrk="1" hangingPunct="1">
              <a:defRPr/>
            </a:pPr>
            <a:r>
              <a:rPr lang="en-US" sz="3600" smtClean="0"/>
              <a:t>	Data collection </a:t>
            </a:r>
          </a:p>
        </p:txBody>
      </p:sp>
      <p:sp>
        <p:nvSpPr>
          <p:cNvPr id="23555" name="Content Placeholder 2"/>
          <p:cNvSpPr>
            <a:spLocks noGrp="1"/>
          </p:cNvSpPr>
          <p:nvPr>
            <p:ph sz="quarter" idx="1"/>
          </p:nvPr>
        </p:nvSpPr>
        <p:spPr>
          <a:xfrm>
            <a:off x="609600" y="1295400"/>
            <a:ext cx="8305800" cy="4343400"/>
          </a:xfrm>
        </p:spPr>
        <p:txBody>
          <a:bodyPr/>
          <a:lstStyle/>
          <a:p>
            <a:pPr eaLnBrk="1" hangingPunct="1"/>
            <a:r>
              <a:rPr lang="en-US" sz="2400" smtClean="0"/>
              <a:t>Community Meetings</a:t>
            </a:r>
          </a:p>
          <a:p>
            <a:pPr eaLnBrk="1" hangingPunct="1"/>
            <a:r>
              <a:rPr lang="en-US" sz="2400" smtClean="0"/>
              <a:t>Key Informant Interviews</a:t>
            </a:r>
          </a:p>
          <a:p>
            <a:pPr eaLnBrk="1" hangingPunct="1"/>
            <a:r>
              <a:rPr lang="en-US" sz="2400" smtClean="0"/>
              <a:t>Provider Survey</a:t>
            </a:r>
          </a:p>
          <a:p>
            <a:pPr eaLnBrk="1" hangingPunct="1"/>
            <a:r>
              <a:rPr lang="en-US" sz="2400" smtClean="0"/>
              <a:t>Case Manager Survey</a:t>
            </a:r>
          </a:p>
          <a:p>
            <a:pPr eaLnBrk="1" hangingPunct="1"/>
            <a:r>
              <a:rPr lang="en-US" sz="2400" smtClean="0"/>
              <a:t>Consumer Survey</a:t>
            </a:r>
          </a:p>
          <a:p>
            <a:pPr eaLnBrk="1" hangingPunct="1"/>
            <a:r>
              <a:rPr lang="en-US" sz="2400" smtClean="0"/>
              <a:t>Public Inpatient Discharge Case Manager Survey</a:t>
            </a:r>
          </a:p>
          <a:p>
            <a:pPr eaLnBrk="1" hangingPunct="1"/>
            <a:r>
              <a:rPr lang="en-US" sz="2400" smtClean="0"/>
              <a:t>Private Inpatient Discharge Case Manager Survey</a:t>
            </a:r>
          </a:p>
          <a:p>
            <a:pPr eaLnBrk="1" hangingPunct="1"/>
            <a:r>
              <a:rPr lang="en-US" sz="2400" smtClean="0"/>
              <a:t>Service Utilization Data (State and County)</a:t>
            </a:r>
          </a:p>
          <a:p>
            <a:pPr eaLnBrk="1" hangingPunct="1"/>
            <a:r>
              <a:rPr lang="en-US" sz="2400" smtClean="0"/>
              <a:t>Outcome data (County)</a:t>
            </a:r>
          </a:p>
          <a:p>
            <a:pPr eaLnBrk="1" hangingPunct="1"/>
            <a:r>
              <a:rPr lang="en-US" sz="2400" smtClean="0"/>
              <a:t>Inpatient capacity survey (private and County)</a:t>
            </a:r>
          </a:p>
          <a:p>
            <a:pPr eaLnBrk="1" hangingPunct="1">
              <a:buFont typeface="Wingdings 2" pitchFamily="18" charset="2"/>
              <a:buNone/>
            </a:pPr>
            <a:endParaRPr lang="en-US" sz="2800" smtClean="0"/>
          </a:p>
          <a:p>
            <a:pPr eaLnBrk="1" hangingPunct="1"/>
            <a:endParaRPr lang="en-US" sz="2800" smtClean="0"/>
          </a:p>
        </p:txBody>
      </p:sp>
      <p:pic>
        <p:nvPicPr>
          <p:cNvPr id="23556" name="Picture 3"/>
          <p:cNvPicPr>
            <a:picLocks noChangeAspect="1" noChangeArrowheads="1"/>
          </p:cNvPicPr>
          <p:nvPr/>
        </p:nvPicPr>
        <p:blipFill>
          <a:blip r:embed="rId2" cstate="print"/>
          <a:srcRect/>
          <a:stretch>
            <a:fillRect/>
          </a:stretch>
        </p:blipFill>
        <p:spPr bwMode="auto">
          <a:xfrm>
            <a:off x="152400" y="152400"/>
            <a:ext cx="16764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pPr algn="r" eaLnBrk="1" hangingPunct="1">
              <a:defRPr/>
            </a:pPr>
            <a:r>
              <a:rPr lang="en-US" sz="2400" dirty="0" smtClean="0"/>
              <a:t>Case Manager Survey: Average Contacts Per Month</a:t>
            </a:r>
          </a:p>
        </p:txBody>
      </p:sp>
      <p:graphicFrame>
        <p:nvGraphicFramePr>
          <p:cNvPr id="1026" name="Content Placeholder 3"/>
          <p:cNvGraphicFramePr>
            <a:graphicFrameLocks noGrp="1"/>
          </p:cNvGraphicFramePr>
          <p:nvPr>
            <p:ph sz="quarter" idx="1"/>
          </p:nvPr>
        </p:nvGraphicFramePr>
        <p:xfrm>
          <a:off x="914400" y="1447800"/>
          <a:ext cx="7772400" cy="4572000"/>
        </p:xfrm>
        <a:graphic>
          <a:graphicData uri="http://schemas.openxmlformats.org/presentationml/2006/ole">
            <p:oleObj spid="_x0000_s1026" r:id="rId3" imgW="7773074" imgH="4572396" progId="Excel.Sheet.8">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Autofit/>
          </a:bodyPr>
          <a:lstStyle/>
          <a:p>
            <a:pPr eaLnBrk="1" fontAlgn="auto" hangingPunct="1">
              <a:spcAft>
                <a:spcPts val="0"/>
              </a:spcAft>
              <a:defRPr/>
            </a:pPr>
            <a:r>
              <a:rPr lang="en-US" sz="2400" dirty="0" smtClean="0"/>
              <a:t>Case Manager Survey:</a:t>
            </a:r>
            <a:br>
              <a:rPr lang="en-US" sz="2400" dirty="0" smtClean="0"/>
            </a:br>
            <a:r>
              <a:rPr lang="en-US" sz="2400" dirty="0" smtClean="0"/>
              <a:t>Differences Between Current &amp; Ideal Service Amounts</a:t>
            </a:r>
          </a:p>
        </p:txBody>
      </p:sp>
      <p:graphicFrame>
        <p:nvGraphicFramePr>
          <p:cNvPr id="4" name="Content Placeholder 3"/>
          <p:cNvGraphicFramePr>
            <a:graphicFrameLocks noGrp="1"/>
          </p:cNvGraphicFramePr>
          <p:nvPr>
            <p:ph sz="quarter" idx="1"/>
          </p:nvPr>
        </p:nvGraphicFramePr>
        <p:xfrm>
          <a:off x="1066800" y="1371600"/>
          <a:ext cx="7696199" cy="4654272"/>
        </p:xfrm>
        <a:graphic>
          <a:graphicData uri="http://schemas.openxmlformats.org/drawingml/2006/table">
            <a:tbl>
              <a:tblPr firstRow="1" bandRow="1">
                <a:tableStyleId>{5C22544A-7EE6-4342-B048-85BDC9FD1C3A}</a:tableStyleId>
              </a:tblPr>
              <a:tblGrid>
                <a:gridCol w="2859934"/>
                <a:gridCol w="827759"/>
                <a:gridCol w="2292603"/>
                <a:gridCol w="1715903"/>
              </a:tblGrid>
              <a:tr h="359682">
                <a:tc>
                  <a:txBody>
                    <a:bodyPr/>
                    <a:lstStyle/>
                    <a:p>
                      <a:r>
                        <a:rPr lang="en-US" dirty="0" smtClean="0"/>
                        <a:t>Service Type</a:t>
                      </a:r>
                      <a:endParaRPr lang="en-US" dirty="0"/>
                    </a:p>
                  </a:txBody>
                  <a:tcPr/>
                </a:tc>
                <a:tc>
                  <a:txBody>
                    <a:bodyPr/>
                    <a:lstStyle/>
                    <a:p>
                      <a:r>
                        <a:rPr lang="en-US" dirty="0" smtClean="0"/>
                        <a:t>Unit</a:t>
                      </a:r>
                      <a:endParaRPr lang="en-US" dirty="0"/>
                    </a:p>
                  </a:txBody>
                  <a:tcPr/>
                </a:tc>
                <a:tc>
                  <a:txBody>
                    <a:bodyPr/>
                    <a:lstStyle/>
                    <a:p>
                      <a:r>
                        <a:rPr lang="en-US" dirty="0" smtClean="0"/>
                        <a:t>Difference</a:t>
                      </a:r>
                      <a:r>
                        <a:rPr lang="en-US" baseline="0" dirty="0" smtClean="0"/>
                        <a:t> in Units</a:t>
                      </a:r>
                      <a:endParaRPr lang="en-US" dirty="0"/>
                    </a:p>
                  </a:txBody>
                  <a:tcPr/>
                </a:tc>
                <a:tc>
                  <a:txBody>
                    <a:bodyPr/>
                    <a:lstStyle/>
                    <a:p>
                      <a:r>
                        <a:rPr lang="en-US" dirty="0" smtClean="0"/>
                        <a:t>% Needs Met</a:t>
                      </a:r>
                      <a:endParaRPr lang="en-US" dirty="0"/>
                    </a:p>
                  </a:txBody>
                  <a:tcPr/>
                </a:tc>
              </a:tr>
              <a:tr h="357376">
                <a:tc>
                  <a:txBody>
                    <a:bodyPr/>
                    <a:lstStyle/>
                    <a:p>
                      <a:pPr algn="l" fontAlgn="b"/>
                      <a:r>
                        <a:rPr lang="en-US" sz="1600" b="0" i="0" u="none" strike="noStrike" dirty="0">
                          <a:solidFill>
                            <a:srgbClr val="000000"/>
                          </a:solidFill>
                          <a:latin typeface="Calibri"/>
                        </a:rPr>
                        <a:t>24 Hour </a:t>
                      </a:r>
                      <a:r>
                        <a:rPr lang="en-US" sz="1600" b="0" i="0" u="none" strike="noStrike" dirty="0" smtClean="0">
                          <a:solidFill>
                            <a:srgbClr val="000000"/>
                          </a:solidFill>
                          <a:latin typeface="Calibri"/>
                        </a:rPr>
                        <a:t>CBRF</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b="0" i="0" u="none" strike="noStrike">
                          <a:solidFill>
                            <a:srgbClr val="000000"/>
                          </a:solidFill>
                          <a:latin typeface="Calibri"/>
                        </a:rPr>
                        <a:t>Day</a:t>
                      </a:r>
                    </a:p>
                  </a:txBody>
                  <a:tcPr marL="9525" marR="9525" marT="9525" marB="0" anchor="b"/>
                </a:tc>
                <a:tc>
                  <a:txBody>
                    <a:bodyPr/>
                    <a:lstStyle/>
                    <a:p>
                      <a:pPr algn="ctr" fontAlgn="b"/>
                      <a:r>
                        <a:rPr lang="en-US" sz="1600" b="0" i="0" u="none" strike="noStrike" dirty="0">
                          <a:solidFill>
                            <a:srgbClr val="000000"/>
                          </a:solidFill>
                          <a:latin typeface="Calibri"/>
                        </a:rPr>
                        <a:t>-</a:t>
                      </a:r>
                      <a:r>
                        <a:rPr lang="en-US" sz="1600" b="0" i="0" u="none" strike="noStrike" dirty="0" smtClean="0">
                          <a:solidFill>
                            <a:srgbClr val="000000"/>
                          </a:solidFill>
                          <a:latin typeface="Calibri"/>
                        </a:rPr>
                        <a:t>709</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b="0" i="0" u="none" strike="noStrike" dirty="0">
                          <a:solidFill>
                            <a:srgbClr val="000000"/>
                          </a:solidFill>
                          <a:latin typeface="Calibri"/>
                        </a:rPr>
                        <a:t>72%</a:t>
                      </a:r>
                    </a:p>
                  </a:txBody>
                  <a:tcPr marL="9525" marR="9525" marT="9525" marB="0" anchor="b"/>
                </a:tc>
              </a:tr>
              <a:tr h="357376">
                <a:tc>
                  <a:txBody>
                    <a:bodyPr/>
                    <a:lstStyle/>
                    <a:p>
                      <a:pPr algn="l" fontAlgn="b"/>
                      <a:r>
                        <a:rPr lang="en-US" sz="1600" b="0" i="0" u="none" strike="noStrike" dirty="0">
                          <a:solidFill>
                            <a:srgbClr val="000000"/>
                          </a:solidFill>
                          <a:latin typeface="Calibri"/>
                        </a:rPr>
                        <a:t>Activities of Daily Living</a:t>
                      </a:r>
                    </a:p>
                  </a:txBody>
                  <a:tcPr marL="9525" marR="9525" marT="9525" marB="0" anchor="b"/>
                </a:tc>
                <a:tc>
                  <a:txBody>
                    <a:bodyPr/>
                    <a:lstStyle/>
                    <a:p>
                      <a:pPr algn="ctr" fontAlgn="b"/>
                      <a:r>
                        <a:rPr lang="en-US" sz="1600" b="0" i="0" u="none" strike="noStrike" dirty="0">
                          <a:solidFill>
                            <a:srgbClr val="000000"/>
                          </a:solidFill>
                          <a:latin typeface="Calibri"/>
                        </a:rPr>
                        <a:t>Hour</a:t>
                      </a:r>
                    </a:p>
                  </a:txBody>
                  <a:tcPr marL="9525" marR="9525" marT="9525" marB="0" anchor="b"/>
                </a:tc>
                <a:tc>
                  <a:txBody>
                    <a:bodyPr/>
                    <a:lstStyle/>
                    <a:p>
                      <a:pPr algn="ctr" fontAlgn="b"/>
                      <a:r>
                        <a:rPr lang="en-US" sz="1600" b="0" i="0" u="none" strike="noStrike" dirty="0">
                          <a:solidFill>
                            <a:srgbClr val="000000"/>
                          </a:solidFill>
                          <a:latin typeface="Calibri"/>
                        </a:rPr>
                        <a:t>-</a:t>
                      </a:r>
                      <a:r>
                        <a:rPr lang="en-US" sz="1600" b="0" i="0" u="none" strike="noStrike" dirty="0" smtClean="0">
                          <a:solidFill>
                            <a:srgbClr val="000000"/>
                          </a:solidFill>
                          <a:latin typeface="Calibri"/>
                        </a:rPr>
                        <a:t>1762</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b="0" i="0" u="none" strike="noStrike" dirty="0">
                          <a:solidFill>
                            <a:srgbClr val="000000"/>
                          </a:solidFill>
                          <a:latin typeface="Calibri"/>
                        </a:rPr>
                        <a:t>65%</a:t>
                      </a:r>
                    </a:p>
                  </a:txBody>
                  <a:tcPr marL="9525" marR="9525" marT="9525" marB="0" anchor="b"/>
                </a:tc>
              </a:tr>
              <a:tr h="357376">
                <a:tc>
                  <a:txBody>
                    <a:bodyPr/>
                    <a:lstStyle/>
                    <a:p>
                      <a:pPr algn="l" fontAlgn="b"/>
                      <a:r>
                        <a:rPr lang="en-US" sz="1600" b="0" i="0" u="none" strike="noStrike" dirty="0">
                          <a:solidFill>
                            <a:srgbClr val="000000"/>
                          </a:solidFill>
                          <a:latin typeface="Calibri"/>
                        </a:rPr>
                        <a:t>Supported Apartments</a:t>
                      </a:r>
                    </a:p>
                  </a:txBody>
                  <a:tcPr marL="9525" marR="9525" marT="9525" marB="0" anchor="b"/>
                </a:tc>
                <a:tc>
                  <a:txBody>
                    <a:bodyPr/>
                    <a:lstStyle/>
                    <a:p>
                      <a:pPr algn="ctr" fontAlgn="b"/>
                      <a:r>
                        <a:rPr lang="en-US" sz="1600" b="0" i="0" u="none" strike="noStrike" dirty="0">
                          <a:solidFill>
                            <a:srgbClr val="000000"/>
                          </a:solidFill>
                          <a:latin typeface="Calibri"/>
                        </a:rPr>
                        <a:t>Day</a:t>
                      </a:r>
                    </a:p>
                  </a:txBody>
                  <a:tcPr marL="9525" marR="9525" marT="9525" marB="0" anchor="b"/>
                </a:tc>
                <a:tc>
                  <a:txBody>
                    <a:bodyPr/>
                    <a:lstStyle/>
                    <a:p>
                      <a:pPr algn="ctr" fontAlgn="b"/>
                      <a:r>
                        <a:rPr lang="en-US" sz="1600" b="0" i="0" u="none" strike="noStrike" dirty="0">
                          <a:solidFill>
                            <a:srgbClr val="000000"/>
                          </a:solidFill>
                          <a:latin typeface="Calibri"/>
                        </a:rPr>
                        <a:t>-</a:t>
                      </a:r>
                      <a:r>
                        <a:rPr lang="en-US" sz="1600" b="0" i="0" u="none" strike="noStrike" dirty="0" smtClean="0">
                          <a:solidFill>
                            <a:srgbClr val="000000"/>
                          </a:solidFill>
                          <a:latin typeface="Calibri"/>
                        </a:rPr>
                        <a:t>1900</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b="0" i="0" u="none" strike="noStrike" dirty="0">
                          <a:solidFill>
                            <a:srgbClr val="000000"/>
                          </a:solidFill>
                          <a:latin typeface="Calibri"/>
                        </a:rPr>
                        <a:t>57%</a:t>
                      </a:r>
                    </a:p>
                  </a:txBody>
                  <a:tcPr marL="9525" marR="9525" marT="9525" marB="0" anchor="b"/>
                </a:tc>
              </a:tr>
              <a:tr h="357376">
                <a:tc>
                  <a:txBody>
                    <a:bodyPr/>
                    <a:lstStyle/>
                    <a:p>
                      <a:pPr algn="l" fontAlgn="b"/>
                      <a:r>
                        <a:rPr lang="en-US" sz="1600" b="0" i="0" u="none" strike="noStrike" dirty="0">
                          <a:solidFill>
                            <a:srgbClr val="000000"/>
                          </a:solidFill>
                          <a:latin typeface="Calibri"/>
                        </a:rPr>
                        <a:t>Social &amp; Recreational Skills</a:t>
                      </a:r>
                    </a:p>
                  </a:txBody>
                  <a:tcPr marL="9525" marR="9525" marT="9525" marB="0" anchor="b"/>
                </a:tc>
                <a:tc>
                  <a:txBody>
                    <a:bodyPr/>
                    <a:lstStyle/>
                    <a:p>
                      <a:pPr algn="ctr" fontAlgn="b"/>
                      <a:r>
                        <a:rPr lang="en-US" sz="1600" b="0" i="0" u="none" strike="noStrike">
                          <a:solidFill>
                            <a:srgbClr val="000000"/>
                          </a:solidFill>
                          <a:latin typeface="Calibri"/>
                        </a:rPr>
                        <a:t>Hour</a:t>
                      </a:r>
                    </a:p>
                  </a:txBody>
                  <a:tcPr marL="9525" marR="9525" marT="9525" marB="0" anchor="b"/>
                </a:tc>
                <a:tc>
                  <a:txBody>
                    <a:bodyPr/>
                    <a:lstStyle/>
                    <a:p>
                      <a:pPr algn="ctr" fontAlgn="b"/>
                      <a:r>
                        <a:rPr lang="en-US" sz="1600" b="0" i="0" u="none" strike="noStrike" dirty="0">
                          <a:solidFill>
                            <a:srgbClr val="000000"/>
                          </a:solidFill>
                          <a:latin typeface="Calibri"/>
                        </a:rPr>
                        <a:t>-</a:t>
                      </a:r>
                      <a:r>
                        <a:rPr lang="en-US" sz="1600" b="0" i="0" u="none" strike="noStrike" dirty="0" smtClean="0">
                          <a:solidFill>
                            <a:srgbClr val="000000"/>
                          </a:solidFill>
                          <a:latin typeface="Calibri"/>
                        </a:rPr>
                        <a:t>2065</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b="0" i="0" u="none" strike="noStrike" dirty="0">
                          <a:solidFill>
                            <a:srgbClr val="000000"/>
                          </a:solidFill>
                          <a:latin typeface="Calibri"/>
                        </a:rPr>
                        <a:t>56%</a:t>
                      </a:r>
                    </a:p>
                  </a:txBody>
                  <a:tcPr marL="9525" marR="9525" marT="9525" marB="0" anchor="b"/>
                </a:tc>
              </a:tr>
              <a:tr h="357376">
                <a:tc>
                  <a:txBody>
                    <a:bodyPr/>
                    <a:lstStyle/>
                    <a:p>
                      <a:pPr algn="l" fontAlgn="b"/>
                      <a:r>
                        <a:rPr lang="en-US" sz="1600" b="0" i="0" u="none" strike="noStrike" dirty="0">
                          <a:solidFill>
                            <a:srgbClr val="000000"/>
                          </a:solidFill>
                          <a:latin typeface="Calibri"/>
                        </a:rPr>
                        <a:t>Group Therapy</a:t>
                      </a:r>
                    </a:p>
                  </a:txBody>
                  <a:tcPr marL="9525" marR="9525" marT="9525" marB="0" anchor="b"/>
                </a:tc>
                <a:tc>
                  <a:txBody>
                    <a:bodyPr/>
                    <a:lstStyle/>
                    <a:p>
                      <a:pPr algn="ctr" fontAlgn="b"/>
                      <a:r>
                        <a:rPr lang="en-US" sz="1600" b="0" i="0" u="none" strike="noStrike">
                          <a:solidFill>
                            <a:srgbClr val="000000"/>
                          </a:solidFill>
                          <a:latin typeface="Calibri"/>
                        </a:rPr>
                        <a:t>Hour</a:t>
                      </a:r>
                    </a:p>
                  </a:txBody>
                  <a:tcPr marL="9525" marR="9525" marT="9525" marB="0" anchor="b"/>
                </a:tc>
                <a:tc>
                  <a:txBody>
                    <a:bodyPr/>
                    <a:lstStyle/>
                    <a:p>
                      <a:pPr algn="ctr" fontAlgn="b"/>
                      <a:r>
                        <a:rPr lang="en-US" sz="1600" b="0" i="0" u="none" strike="noStrike" dirty="0">
                          <a:solidFill>
                            <a:srgbClr val="000000"/>
                          </a:solidFill>
                          <a:latin typeface="Calibri"/>
                        </a:rPr>
                        <a:t>-</a:t>
                      </a:r>
                      <a:r>
                        <a:rPr lang="en-US" sz="1600" b="0" i="0" u="none" strike="noStrike" dirty="0" smtClean="0">
                          <a:solidFill>
                            <a:srgbClr val="000000"/>
                          </a:solidFill>
                          <a:latin typeface="Calibri"/>
                        </a:rPr>
                        <a:t>710</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b="0" i="0" u="none" strike="noStrike">
                          <a:solidFill>
                            <a:srgbClr val="000000"/>
                          </a:solidFill>
                          <a:latin typeface="Calibri"/>
                        </a:rPr>
                        <a:t>46%</a:t>
                      </a:r>
                    </a:p>
                  </a:txBody>
                  <a:tcPr marL="9525" marR="9525" marT="9525" marB="0" anchor="b"/>
                </a:tc>
              </a:tr>
              <a:tr h="357376">
                <a:tc>
                  <a:txBody>
                    <a:bodyPr/>
                    <a:lstStyle/>
                    <a:p>
                      <a:pPr algn="l" fontAlgn="b"/>
                      <a:r>
                        <a:rPr lang="en-US" sz="1600" b="0" i="0" u="none" strike="noStrike" dirty="0">
                          <a:solidFill>
                            <a:srgbClr val="000000"/>
                          </a:solidFill>
                          <a:latin typeface="Calibri"/>
                        </a:rPr>
                        <a:t>Individual Therapy</a:t>
                      </a:r>
                    </a:p>
                  </a:txBody>
                  <a:tcPr marL="9525" marR="9525" marT="9525" marB="0" anchor="b"/>
                </a:tc>
                <a:tc>
                  <a:txBody>
                    <a:bodyPr/>
                    <a:lstStyle/>
                    <a:p>
                      <a:pPr algn="ctr" fontAlgn="b"/>
                      <a:r>
                        <a:rPr lang="en-US" sz="1600" b="0" i="0" u="none" strike="noStrike">
                          <a:solidFill>
                            <a:srgbClr val="000000"/>
                          </a:solidFill>
                          <a:latin typeface="Calibri"/>
                        </a:rPr>
                        <a:t>Hour</a:t>
                      </a:r>
                    </a:p>
                  </a:txBody>
                  <a:tcPr marL="9525" marR="9525" marT="9525" marB="0" anchor="b"/>
                </a:tc>
                <a:tc>
                  <a:txBody>
                    <a:bodyPr/>
                    <a:lstStyle/>
                    <a:p>
                      <a:pPr algn="ctr" fontAlgn="b"/>
                      <a:r>
                        <a:rPr lang="en-US" sz="1600" b="0" i="0" u="none" strike="noStrike" dirty="0">
                          <a:solidFill>
                            <a:srgbClr val="000000"/>
                          </a:solidFill>
                          <a:latin typeface="Calibri"/>
                        </a:rPr>
                        <a:t>-</a:t>
                      </a:r>
                      <a:r>
                        <a:rPr lang="en-US" sz="1600" b="0" i="0" u="none" strike="noStrike" dirty="0" smtClean="0">
                          <a:solidFill>
                            <a:srgbClr val="000000"/>
                          </a:solidFill>
                          <a:latin typeface="Calibri"/>
                        </a:rPr>
                        <a:t>987</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b="0" i="0" u="none" strike="noStrike" dirty="0">
                          <a:solidFill>
                            <a:srgbClr val="000000"/>
                          </a:solidFill>
                          <a:latin typeface="Calibri"/>
                        </a:rPr>
                        <a:t>44%</a:t>
                      </a:r>
                    </a:p>
                  </a:txBody>
                  <a:tcPr marL="9525" marR="9525" marT="9525" marB="0" anchor="b"/>
                </a:tc>
              </a:tr>
              <a:tr h="357376">
                <a:tc>
                  <a:txBody>
                    <a:bodyPr/>
                    <a:lstStyle/>
                    <a:p>
                      <a:pPr algn="l" fontAlgn="b"/>
                      <a:r>
                        <a:rPr lang="en-US" sz="1600" b="0" i="0" u="none" strike="noStrike" dirty="0">
                          <a:solidFill>
                            <a:srgbClr val="000000"/>
                          </a:solidFill>
                          <a:latin typeface="Calibri"/>
                        </a:rPr>
                        <a:t>Drop-in Social Club</a:t>
                      </a:r>
                    </a:p>
                  </a:txBody>
                  <a:tcPr marL="9525" marR="9525" marT="9525" marB="0" anchor="b"/>
                </a:tc>
                <a:tc>
                  <a:txBody>
                    <a:bodyPr/>
                    <a:lstStyle/>
                    <a:p>
                      <a:pPr algn="ctr" fontAlgn="b"/>
                      <a:r>
                        <a:rPr lang="en-US" sz="1600" b="0" i="0" u="none" strike="noStrike" dirty="0">
                          <a:solidFill>
                            <a:srgbClr val="000000"/>
                          </a:solidFill>
                          <a:latin typeface="Calibri"/>
                        </a:rPr>
                        <a:t>Hour</a:t>
                      </a:r>
                    </a:p>
                  </a:txBody>
                  <a:tcPr marL="9525" marR="9525" marT="9525" marB="0" anchor="b"/>
                </a:tc>
                <a:tc>
                  <a:txBody>
                    <a:bodyPr/>
                    <a:lstStyle/>
                    <a:p>
                      <a:pPr algn="ctr" fontAlgn="b"/>
                      <a:r>
                        <a:rPr lang="en-US" sz="1600" b="0" i="0" u="none" strike="noStrike" dirty="0">
                          <a:solidFill>
                            <a:srgbClr val="000000"/>
                          </a:solidFill>
                          <a:latin typeface="Calibri"/>
                        </a:rPr>
                        <a:t>-</a:t>
                      </a:r>
                      <a:r>
                        <a:rPr lang="en-US" sz="1600" b="0" i="0" u="none" strike="noStrike" dirty="0" smtClean="0">
                          <a:solidFill>
                            <a:srgbClr val="000000"/>
                          </a:solidFill>
                          <a:latin typeface="Calibri"/>
                        </a:rPr>
                        <a:t>5428</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b="0" i="0" u="none" strike="noStrike" dirty="0">
                          <a:solidFill>
                            <a:srgbClr val="000000"/>
                          </a:solidFill>
                          <a:latin typeface="Calibri"/>
                        </a:rPr>
                        <a:t>28%</a:t>
                      </a:r>
                    </a:p>
                  </a:txBody>
                  <a:tcPr marL="9525" marR="9525" marT="9525" marB="0" anchor="b"/>
                </a:tc>
              </a:tr>
              <a:tr h="357376">
                <a:tc>
                  <a:txBody>
                    <a:bodyPr/>
                    <a:lstStyle/>
                    <a:p>
                      <a:pPr algn="l" fontAlgn="b"/>
                      <a:r>
                        <a:rPr lang="en-US" sz="1600" b="0" i="0" u="none" strike="noStrike" dirty="0">
                          <a:solidFill>
                            <a:srgbClr val="000000"/>
                          </a:solidFill>
                          <a:latin typeface="Calibri"/>
                        </a:rPr>
                        <a:t>Supported Employment</a:t>
                      </a:r>
                    </a:p>
                  </a:txBody>
                  <a:tcPr marL="9525" marR="9525" marT="9525" marB="0" anchor="b"/>
                </a:tc>
                <a:tc>
                  <a:txBody>
                    <a:bodyPr/>
                    <a:lstStyle/>
                    <a:p>
                      <a:pPr algn="ctr" fontAlgn="b"/>
                      <a:r>
                        <a:rPr lang="en-US" sz="1600" b="0" i="0" u="none" strike="noStrike" dirty="0">
                          <a:solidFill>
                            <a:srgbClr val="000000"/>
                          </a:solidFill>
                          <a:latin typeface="Calibri"/>
                        </a:rPr>
                        <a:t>Hour</a:t>
                      </a:r>
                    </a:p>
                  </a:txBody>
                  <a:tcPr marL="9525" marR="9525" marT="9525" marB="0" anchor="b"/>
                </a:tc>
                <a:tc>
                  <a:txBody>
                    <a:bodyPr/>
                    <a:lstStyle/>
                    <a:p>
                      <a:pPr algn="ctr" fontAlgn="b"/>
                      <a:r>
                        <a:rPr lang="en-US" sz="1600" b="0" i="0" u="none" strike="noStrike" dirty="0">
                          <a:solidFill>
                            <a:srgbClr val="000000"/>
                          </a:solidFill>
                          <a:latin typeface="Calibri"/>
                        </a:rPr>
                        <a:t>-</a:t>
                      </a:r>
                      <a:r>
                        <a:rPr lang="en-US" sz="1600" b="0" i="0" u="none" strike="noStrike" dirty="0" smtClean="0">
                          <a:solidFill>
                            <a:srgbClr val="000000"/>
                          </a:solidFill>
                          <a:latin typeface="Calibri"/>
                        </a:rPr>
                        <a:t>1816</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b="0" i="0" u="none" strike="noStrike" dirty="0">
                          <a:solidFill>
                            <a:srgbClr val="000000"/>
                          </a:solidFill>
                          <a:latin typeface="Calibri"/>
                        </a:rPr>
                        <a:t>26%</a:t>
                      </a:r>
                    </a:p>
                  </a:txBody>
                  <a:tcPr marL="9525" marR="9525" marT="9525" marB="0" anchor="b"/>
                </a:tc>
              </a:tr>
              <a:tr h="357376">
                <a:tc>
                  <a:txBody>
                    <a:bodyPr/>
                    <a:lstStyle/>
                    <a:p>
                      <a:pPr algn="l" fontAlgn="b"/>
                      <a:r>
                        <a:rPr lang="en-US" sz="1600" b="0" i="0" u="none" strike="noStrike">
                          <a:solidFill>
                            <a:srgbClr val="000000"/>
                          </a:solidFill>
                          <a:latin typeface="Calibri"/>
                        </a:rPr>
                        <a:t>Employment-Related Services</a:t>
                      </a:r>
                    </a:p>
                  </a:txBody>
                  <a:tcPr marL="9525" marR="9525" marT="9525" marB="0" anchor="b"/>
                </a:tc>
                <a:tc>
                  <a:txBody>
                    <a:bodyPr/>
                    <a:lstStyle/>
                    <a:p>
                      <a:pPr algn="ctr" fontAlgn="b"/>
                      <a:r>
                        <a:rPr lang="en-US" sz="1600" b="0" i="0" u="none" strike="noStrike" dirty="0">
                          <a:solidFill>
                            <a:srgbClr val="000000"/>
                          </a:solidFill>
                          <a:latin typeface="Calibri"/>
                        </a:rPr>
                        <a:t>Hour</a:t>
                      </a:r>
                    </a:p>
                  </a:txBody>
                  <a:tcPr marL="9525" marR="9525" marT="9525" marB="0" anchor="b"/>
                </a:tc>
                <a:tc>
                  <a:txBody>
                    <a:bodyPr/>
                    <a:lstStyle/>
                    <a:p>
                      <a:pPr algn="ctr" fontAlgn="b"/>
                      <a:r>
                        <a:rPr lang="en-US" sz="1600" b="0" i="0" u="none" strike="noStrike" dirty="0">
                          <a:solidFill>
                            <a:srgbClr val="000000"/>
                          </a:solidFill>
                          <a:latin typeface="Calibri"/>
                        </a:rPr>
                        <a:t>-</a:t>
                      </a:r>
                      <a:r>
                        <a:rPr lang="en-US" sz="1600" b="0" i="0" u="none" strike="noStrike" dirty="0" smtClean="0">
                          <a:solidFill>
                            <a:srgbClr val="000000"/>
                          </a:solidFill>
                          <a:latin typeface="Calibri"/>
                        </a:rPr>
                        <a:t>1820</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b="0" i="0" u="none" strike="noStrike" dirty="0">
                          <a:solidFill>
                            <a:srgbClr val="000000"/>
                          </a:solidFill>
                          <a:latin typeface="Calibri"/>
                        </a:rPr>
                        <a:t>19%</a:t>
                      </a:r>
                    </a:p>
                  </a:txBody>
                  <a:tcPr marL="9525" marR="9525" marT="9525" marB="0" anchor="b"/>
                </a:tc>
              </a:tr>
              <a:tr h="357376">
                <a:tc>
                  <a:txBody>
                    <a:bodyPr/>
                    <a:lstStyle/>
                    <a:p>
                      <a:pPr algn="l" fontAlgn="b"/>
                      <a:r>
                        <a:rPr lang="en-US" sz="1600" b="0" i="0" u="none" strike="noStrike" dirty="0">
                          <a:solidFill>
                            <a:srgbClr val="000000"/>
                          </a:solidFill>
                          <a:latin typeface="Calibri"/>
                        </a:rPr>
                        <a:t>Day Treatment</a:t>
                      </a:r>
                    </a:p>
                  </a:txBody>
                  <a:tcPr marL="9525" marR="9525" marT="9525" marB="0" anchor="b"/>
                </a:tc>
                <a:tc>
                  <a:txBody>
                    <a:bodyPr/>
                    <a:lstStyle/>
                    <a:p>
                      <a:pPr algn="ctr" fontAlgn="b"/>
                      <a:r>
                        <a:rPr lang="en-US" sz="1600" b="0" i="0" u="none" strike="noStrike" dirty="0">
                          <a:solidFill>
                            <a:srgbClr val="000000"/>
                          </a:solidFill>
                          <a:latin typeface="Calibri"/>
                        </a:rPr>
                        <a:t>Day</a:t>
                      </a:r>
                    </a:p>
                  </a:txBody>
                  <a:tcPr marL="9525" marR="9525" marT="9525" marB="0" anchor="b"/>
                </a:tc>
                <a:tc>
                  <a:txBody>
                    <a:bodyPr/>
                    <a:lstStyle/>
                    <a:p>
                      <a:pPr algn="ctr" fontAlgn="b"/>
                      <a:r>
                        <a:rPr lang="en-US" sz="1600" b="0" i="0" u="none" strike="noStrike" dirty="0">
                          <a:solidFill>
                            <a:srgbClr val="000000"/>
                          </a:solidFill>
                          <a:latin typeface="Calibri"/>
                        </a:rPr>
                        <a:t>-</a:t>
                      </a:r>
                      <a:r>
                        <a:rPr lang="en-US" sz="1600" b="0" i="0" u="none" strike="noStrike" dirty="0" smtClean="0">
                          <a:solidFill>
                            <a:srgbClr val="000000"/>
                          </a:solidFill>
                          <a:latin typeface="Calibri"/>
                        </a:rPr>
                        <a:t>1796</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b="0" i="0" u="none" strike="noStrike" dirty="0">
                          <a:solidFill>
                            <a:srgbClr val="000000"/>
                          </a:solidFill>
                          <a:latin typeface="Calibri"/>
                        </a:rPr>
                        <a:t>17%</a:t>
                      </a:r>
                    </a:p>
                  </a:txBody>
                  <a:tcPr marL="9525" marR="9525" marT="9525" marB="0" anchor="b"/>
                </a:tc>
              </a:tr>
              <a:tr h="357376">
                <a:tc>
                  <a:txBody>
                    <a:bodyPr/>
                    <a:lstStyle/>
                    <a:p>
                      <a:pPr algn="l" fontAlgn="b"/>
                      <a:r>
                        <a:rPr lang="en-US" sz="1600" b="0" i="0" u="none" strike="noStrike" dirty="0">
                          <a:solidFill>
                            <a:srgbClr val="000000"/>
                          </a:solidFill>
                          <a:latin typeface="Calibri"/>
                        </a:rPr>
                        <a:t>Substance Abuse Counseling</a:t>
                      </a:r>
                    </a:p>
                  </a:txBody>
                  <a:tcPr marL="9525" marR="9525" marT="9525" marB="0" anchor="b"/>
                </a:tc>
                <a:tc>
                  <a:txBody>
                    <a:bodyPr/>
                    <a:lstStyle/>
                    <a:p>
                      <a:pPr algn="ctr" fontAlgn="b"/>
                      <a:r>
                        <a:rPr lang="en-US" sz="1600" b="0" i="0" u="none" strike="noStrike">
                          <a:solidFill>
                            <a:srgbClr val="000000"/>
                          </a:solidFill>
                          <a:latin typeface="Calibri"/>
                        </a:rPr>
                        <a:t>Hour</a:t>
                      </a:r>
                    </a:p>
                  </a:txBody>
                  <a:tcPr marL="9525" marR="9525" marT="9525" marB="0" anchor="b"/>
                </a:tc>
                <a:tc>
                  <a:txBody>
                    <a:bodyPr/>
                    <a:lstStyle/>
                    <a:p>
                      <a:pPr algn="ctr" fontAlgn="b"/>
                      <a:r>
                        <a:rPr lang="en-US" sz="1600" b="0" i="0" u="none" strike="noStrike" dirty="0">
                          <a:solidFill>
                            <a:srgbClr val="000000"/>
                          </a:solidFill>
                          <a:latin typeface="Calibri"/>
                        </a:rPr>
                        <a:t>-</a:t>
                      </a:r>
                      <a:r>
                        <a:rPr lang="en-US" sz="1600" b="0" i="0" u="none" strike="noStrike" dirty="0" smtClean="0">
                          <a:solidFill>
                            <a:srgbClr val="000000"/>
                          </a:solidFill>
                          <a:latin typeface="Calibri"/>
                        </a:rPr>
                        <a:t>2749</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b="0" i="0" u="none" strike="noStrike" dirty="0">
                          <a:solidFill>
                            <a:srgbClr val="000000"/>
                          </a:solidFill>
                          <a:latin typeface="Calibri"/>
                        </a:rPr>
                        <a:t>13%</a:t>
                      </a:r>
                    </a:p>
                  </a:txBody>
                  <a:tcPr marL="9525" marR="9525" marT="9525" marB="0" anchor="b"/>
                </a:tc>
              </a:tr>
              <a:tr h="357376">
                <a:tc>
                  <a:txBody>
                    <a:bodyPr/>
                    <a:lstStyle/>
                    <a:p>
                      <a:pPr algn="l" fontAlgn="b"/>
                      <a:r>
                        <a:rPr lang="en-US" sz="1600" b="0" i="0" u="none" strike="noStrike" dirty="0">
                          <a:solidFill>
                            <a:srgbClr val="000000"/>
                          </a:solidFill>
                          <a:latin typeface="Calibri"/>
                        </a:rPr>
                        <a:t>Detoxification Program</a:t>
                      </a:r>
                    </a:p>
                  </a:txBody>
                  <a:tcPr marL="9525" marR="9525" marT="9525" marB="0" anchor="b"/>
                </a:tc>
                <a:tc>
                  <a:txBody>
                    <a:bodyPr/>
                    <a:lstStyle/>
                    <a:p>
                      <a:pPr algn="ctr" fontAlgn="b"/>
                      <a:r>
                        <a:rPr lang="en-US" sz="1600" b="0" i="0" u="none" strike="noStrike" dirty="0">
                          <a:solidFill>
                            <a:srgbClr val="000000"/>
                          </a:solidFill>
                          <a:latin typeface="Calibri"/>
                        </a:rPr>
                        <a:t>Day</a:t>
                      </a:r>
                    </a:p>
                  </a:txBody>
                  <a:tcPr marL="9525" marR="9525" marT="9525" marB="0" anchor="b"/>
                </a:tc>
                <a:tc>
                  <a:txBody>
                    <a:bodyPr/>
                    <a:lstStyle/>
                    <a:p>
                      <a:pPr algn="ctr" fontAlgn="b"/>
                      <a:r>
                        <a:rPr lang="en-US" sz="1600" b="0" i="0" u="none" strike="noStrike" dirty="0">
                          <a:solidFill>
                            <a:srgbClr val="000000"/>
                          </a:solidFill>
                          <a:latin typeface="Calibri"/>
                        </a:rPr>
                        <a:t>-</a:t>
                      </a:r>
                      <a:r>
                        <a:rPr lang="en-US" sz="1600" b="0" i="0" u="none" strike="noStrike" dirty="0" smtClean="0">
                          <a:solidFill>
                            <a:srgbClr val="000000"/>
                          </a:solidFill>
                          <a:latin typeface="Calibri"/>
                        </a:rPr>
                        <a:t>633</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b="0" i="0" u="none" strike="noStrike" dirty="0">
                          <a:solidFill>
                            <a:srgbClr val="000000"/>
                          </a:solidFill>
                          <a:latin typeface="Calibri"/>
                        </a:rPr>
                        <a:t>7%</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pPr algn="r" eaLnBrk="1" hangingPunct="1">
              <a:defRPr/>
            </a:pPr>
            <a:r>
              <a:rPr lang="en-US" sz="2800" dirty="0" smtClean="0"/>
              <a:t>Provider Survey: Quality of Services</a:t>
            </a:r>
          </a:p>
        </p:txBody>
      </p:sp>
      <p:graphicFrame>
        <p:nvGraphicFramePr>
          <p:cNvPr id="2050" name="Content Placeholder 3"/>
          <p:cNvGraphicFramePr>
            <a:graphicFrameLocks noGrp="1"/>
          </p:cNvGraphicFramePr>
          <p:nvPr>
            <p:ph idx="1"/>
          </p:nvPr>
        </p:nvGraphicFramePr>
        <p:xfrm>
          <a:off x="457200" y="1600200"/>
          <a:ext cx="8229600" cy="4525963"/>
        </p:xfrm>
        <a:graphic>
          <a:graphicData uri="http://schemas.openxmlformats.org/presentationml/2006/ole">
            <p:oleObj spid="_x0000_s2050" r:id="rId3" imgW="8230313" imgH="4523624" progId="Excel.Sheet.8">
              <p:embed/>
            </p:oleObj>
          </a:graphicData>
        </a:graphic>
      </p:graphicFrame>
      <p:pic>
        <p:nvPicPr>
          <p:cNvPr id="2052" name="Picture 3"/>
          <p:cNvPicPr>
            <a:picLocks noChangeAspect="1" noChangeArrowheads="1"/>
          </p:cNvPicPr>
          <p:nvPr/>
        </p:nvPicPr>
        <p:blipFill>
          <a:blip r:embed="rId4" cstate="print"/>
          <a:srcRect/>
          <a:stretch>
            <a:fillRect/>
          </a:stretch>
        </p:blipFill>
        <p:spPr bwMode="auto">
          <a:xfrm>
            <a:off x="152400" y="152400"/>
            <a:ext cx="16764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457200" y="304800"/>
            <a:ext cx="8229600" cy="1143000"/>
          </a:xfrm>
        </p:spPr>
        <p:txBody>
          <a:bodyPr/>
          <a:lstStyle/>
          <a:p>
            <a:pPr algn="r" eaLnBrk="1" hangingPunct="1">
              <a:defRPr/>
            </a:pPr>
            <a:r>
              <a:rPr lang="en-US" sz="2800" dirty="0" smtClean="0"/>
              <a:t>Consumer Survey: Service Needs</a:t>
            </a:r>
          </a:p>
        </p:txBody>
      </p:sp>
      <p:graphicFrame>
        <p:nvGraphicFramePr>
          <p:cNvPr id="3074" name="Content Placeholder 3"/>
          <p:cNvGraphicFramePr>
            <a:graphicFrameLocks noGrp="1"/>
          </p:cNvGraphicFramePr>
          <p:nvPr>
            <p:ph idx="1"/>
          </p:nvPr>
        </p:nvGraphicFramePr>
        <p:xfrm>
          <a:off x="457200" y="1600200"/>
          <a:ext cx="8229600" cy="4525963"/>
        </p:xfrm>
        <a:graphic>
          <a:graphicData uri="http://schemas.openxmlformats.org/presentationml/2006/ole">
            <p:oleObj spid="_x0000_s3074" r:id="rId3" imgW="8230313" imgH="4523624" progId="Excel.Sheet.8">
              <p:embed/>
            </p:oleObj>
          </a:graphicData>
        </a:graphic>
      </p:graphicFrame>
      <p:pic>
        <p:nvPicPr>
          <p:cNvPr id="3076" name="Picture 3"/>
          <p:cNvPicPr>
            <a:picLocks noChangeAspect="1" noChangeArrowheads="1"/>
          </p:cNvPicPr>
          <p:nvPr/>
        </p:nvPicPr>
        <p:blipFill>
          <a:blip r:embed="rId4" cstate="print"/>
          <a:srcRect/>
          <a:stretch>
            <a:fillRect/>
          </a:stretch>
        </p:blipFill>
        <p:spPr bwMode="auto">
          <a:xfrm>
            <a:off x="152400" y="152400"/>
            <a:ext cx="16764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defRPr/>
            </a:pPr>
            <a:r>
              <a:rPr lang="en-US" sz="2800" dirty="0" smtClean="0"/>
              <a:t>Inpatient Discharge Specialist Survey: </a:t>
            </a:r>
            <a:br>
              <a:rPr lang="en-US" sz="2800" dirty="0" smtClean="0"/>
            </a:br>
            <a:r>
              <a:rPr lang="en-US" sz="2800" dirty="0" smtClean="0"/>
              <a:t>Service Gaps</a:t>
            </a:r>
          </a:p>
        </p:txBody>
      </p:sp>
      <p:graphicFrame>
        <p:nvGraphicFramePr>
          <p:cNvPr id="5" name="Table 4"/>
          <p:cNvGraphicFramePr>
            <a:graphicFrameLocks noGrp="1"/>
          </p:cNvGraphicFramePr>
          <p:nvPr/>
        </p:nvGraphicFramePr>
        <p:xfrm>
          <a:off x="914400" y="1828800"/>
          <a:ext cx="7696200" cy="741680"/>
        </p:xfrm>
        <a:graphic>
          <a:graphicData uri="http://schemas.openxmlformats.org/drawingml/2006/table">
            <a:tbl>
              <a:tblPr firstRow="1" bandRow="1">
                <a:tableStyleId>{5C22544A-7EE6-4342-B048-85BDC9FD1C3A}</a:tableStyleId>
              </a:tblPr>
              <a:tblGrid>
                <a:gridCol w="3848100"/>
                <a:gridCol w="1924050"/>
                <a:gridCol w="1924050"/>
              </a:tblGrid>
              <a:tr h="370840">
                <a:tc>
                  <a:txBody>
                    <a:bodyPr/>
                    <a:lstStyle/>
                    <a:p>
                      <a:pPr marL="0" marR="0">
                        <a:lnSpc>
                          <a:spcPct val="115000"/>
                        </a:lnSpc>
                        <a:spcBef>
                          <a:spcPts val="0"/>
                        </a:spcBef>
                        <a:spcAft>
                          <a:spcPts val="0"/>
                        </a:spcAft>
                      </a:pPr>
                      <a:r>
                        <a:rPr lang="en-US" sz="1800" b="1" dirty="0">
                          <a:solidFill>
                            <a:schemeClr val="bg1"/>
                          </a:solidFill>
                          <a:latin typeface="Calibri"/>
                          <a:ea typeface="Times New Roman"/>
                          <a:cs typeface="Times New Roman"/>
                        </a:rPr>
                        <a:t>Locked (Inpatient) Facilities</a:t>
                      </a:r>
                      <a:endParaRPr lang="en-US" sz="1800" dirty="0">
                        <a:solidFill>
                          <a:schemeClr val="bg1"/>
                        </a:solidFill>
                        <a:latin typeface="Times New Roman"/>
                        <a:ea typeface="Calibri"/>
                        <a:cs typeface="Times New Roman"/>
                      </a:endParaRPr>
                    </a:p>
                  </a:txBody>
                  <a:tcPr marL="68580" marR="68580" marT="0" marB="0" anchor="b"/>
                </a:tc>
                <a:tc>
                  <a:txBody>
                    <a:bodyPr/>
                    <a:lstStyle/>
                    <a:p>
                      <a:pPr>
                        <a:lnSpc>
                          <a:spcPct val="115000"/>
                        </a:lnSpc>
                      </a:pPr>
                      <a:r>
                        <a:rPr lang="en-US" sz="1800" dirty="0" smtClean="0">
                          <a:solidFill>
                            <a:schemeClr val="bg1"/>
                          </a:solidFill>
                          <a:latin typeface="Calibri"/>
                          <a:ea typeface="Times New Roman"/>
                        </a:rPr>
                        <a:t>Units</a:t>
                      </a:r>
                      <a:endParaRPr lang="en-US" sz="1800" dirty="0">
                        <a:solidFill>
                          <a:schemeClr val="bg1"/>
                        </a:solidFill>
                        <a:latin typeface="Calibri"/>
                        <a:ea typeface="Times New Roman"/>
                      </a:endParaRPr>
                    </a:p>
                  </a:txBody>
                  <a:tcPr marL="68580" marR="68580" marT="0" marB="0" anchor="b"/>
                </a:tc>
                <a:tc>
                  <a:txBody>
                    <a:bodyPr/>
                    <a:lstStyle/>
                    <a:p>
                      <a:pPr marL="0" marR="0" algn="ctr">
                        <a:lnSpc>
                          <a:spcPct val="115000"/>
                        </a:lnSpc>
                        <a:spcBef>
                          <a:spcPts val="0"/>
                        </a:spcBef>
                        <a:spcAft>
                          <a:spcPts val="0"/>
                        </a:spcAft>
                      </a:pPr>
                      <a:r>
                        <a:rPr lang="en-US" sz="1800" b="1" dirty="0">
                          <a:solidFill>
                            <a:schemeClr val="bg1"/>
                          </a:solidFill>
                          <a:latin typeface="Calibri"/>
                          <a:ea typeface="Times New Roman"/>
                          <a:cs typeface="Times New Roman"/>
                        </a:rPr>
                        <a:t>GAP in Units</a:t>
                      </a:r>
                      <a:endParaRPr lang="en-US" sz="1800" dirty="0">
                        <a:solidFill>
                          <a:schemeClr val="bg1"/>
                        </a:solidFill>
                        <a:latin typeface="Times New Roman"/>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en-US" sz="1800" dirty="0">
                          <a:solidFill>
                            <a:srgbClr val="000000"/>
                          </a:solidFill>
                          <a:latin typeface="Calibri"/>
                          <a:ea typeface="Times New Roman"/>
                          <a:cs typeface="Times New Roman"/>
                        </a:rPr>
                        <a:t>Long-Term Care</a:t>
                      </a:r>
                      <a:endParaRPr lang="en-US" sz="1800" dirty="0">
                        <a:latin typeface="Times New Roman"/>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Day</a:t>
                      </a:r>
                      <a:endParaRPr lang="en-US" sz="1800" dirty="0">
                        <a:latin typeface="Times New Roman"/>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dirty="0" smtClean="0">
                          <a:solidFill>
                            <a:srgbClr val="000000"/>
                          </a:solidFill>
                          <a:latin typeface="Calibri"/>
                          <a:ea typeface="Times New Roman"/>
                          <a:cs typeface="Times New Roman"/>
                        </a:rPr>
                        <a:t>0</a:t>
                      </a:r>
                      <a:endParaRPr lang="en-US" sz="1800" dirty="0">
                        <a:latin typeface="Times New Roman"/>
                        <a:ea typeface="Calibri"/>
                        <a:cs typeface="Times New Roman"/>
                      </a:endParaRPr>
                    </a:p>
                  </a:txBody>
                  <a:tcPr marL="68580" marR="68580" marT="0" marB="0" anchor="b"/>
                </a:tc>
              </a:tr>
            </a:tbl>
          </a:graphicData>
        </a:graphic>
      </p:graphicFrame>
      <p:graphicFrame>
        <p:nvGraphicFramePr>
          <p:cNvPr id="6" name="Table 5"/>
          <p:cNvGraphicFramePr>
            <a:graphicFrameLocks noGrp="1"/>
          </p:cNvGraphicFramePr>
          <p:nvPr/>
        </p:nvGraphicFramePr>
        <p:xfrm>
          <a:off x="914400" y="2971800"/>
          <a:ext cx="7696200" cy="2966720"/>
        </p:xfrm>
        <a:graphic>
          <a:graphicData uri="http://schemas.openxmlformats.org/drawingml/2006/table">
            <a:tbl>
              <a:tblPr firstRow="1" bandRow="1">
                <a:tableStyleId>{5C22544A-7EE6-4342-B048-85BDC9FD1C3A}</a:tableStyleId>
              </a:tblPr>
              <a:tblGrid>
                <a:gridCol w="3848100"/>
                <a:gridCol w="1924050"/>
                <a:gridCol w="1924050"/>
              </a:tblGrid>
              <a:tr h="370840">
                <a:tc>
                  <a:txBody>
                    <a:bodyPr/>
                    <a:lstStyle/>
                    <a:p>
                      <a:pPr marL="0" marR="0">
                        <a:lnSpc>
                          <a:spcPct val="115000"/>
                        </a:lnSpc>
                        <a:spcBef>
                          <a:spcPts val="0"/>
                        </a:spcBef>
                        <a:spcAft>
                          <a:spcPts val="0"/>
                        </a:spcAft>
                      </a:pPr>
                      <a:r>
                        <a:rPr lang="en-US" sz="1800" b="1" dirty="0">
                          <a:solidFill>
                            <a:schemeClr val="bg1"/>
                          </a:solidFill>
                          <a:latin typeface="Calibri"/>
                          <a:ea typeface="Times New Roman"/>
                          <a:cs typeface="Times New Roman"/>
                        </a:rPr>
                        <a:t>Outpatient Treatment</a:t>
                      </a:r>
                      <a:endParaRPr lang="en-US" sz="1800" dirty="0">
                        <a:solidFill>
                          <a:schemeClr val="bg1"/>
                        </a:solidFill>
                        <a:latin typeface="Times New Roman"/>
                        <a:ea typeface="Calibri"/>
                        <a:cs typeface="Times New Roman"/>
                      </a:endParaRPr>
                    </a:p>
                  </a:txBody>
                  <a:tcPr marL="68580" marR="68580" marT="0" marB="0" anchor="b"/>
                </a:tc>
                <a:tc>
                  <a:txBody>
                    <a:bodyPr/>
                    <a:lstStyle/>
                    <a:p>
                      <a:pPr>
                        <a:lnSpc>
                          <a:spcPct val="115000"/>
                        </a:lnSpc>
                      </a:pPr>
                      <a:r>
                        <a:rPr lang="en-US" sz="1800" dirty="0" smtClean="0">
                          <a:solidFill>
                            <a:schemeClr val="bg1"/>
                          </a:solidFill>
                          <a:latin typeface="Calibri"/>
                          <a:ea typeface="Times New Roman"/>
                        </a:rPr>
                        <a:t>Units</a:t>
                      </a:r>
                      <a:endParaRPr lang="en-US" sz="1800" dirty="0">
                        <a:solidFill>
                          <a:schemeClr val="bg1"/>
                        </a:solidFill>
                        <a:latin typeface="Calibri"/>
                        <a:ea typeface="Times New Roman"/>
                      </a:endParaRPr>
                    </a:p>
                  </a:txBody>
                  <a:tcPr marL="68580" marR="68580" marT="0" marB="0" anchor="b"/>
                </a:tc>
                <a:tc>
                  <a:txBody>
                    <a:bodyPr/>
                    <a:lstStyle/>
                    <a:p>
                      <a:pPr marL="0" marR="0" algn="ctr">
                        <a:lnSpc>
                          <a:spcPct val="115000"/>
                        </a:lnSpc>
                        <a:spcBef>
                          <a:spcPts val="0"/>
                        </a:spcBef>
                        <a:spcAft>
                          <a:spcPts val="0"/>
                        </a:spcAft>
                      </a:pPr>
                      <a:r>
                        <a:rPr lang="en-US" sz="1800" b="1" dirty="0">
                          <a:solidFill>
                            <a:schemeClr val="bg1"/>
                          </a:solidFill>
                          <a:latin typeface="Calibri"/>
                          <a:ea typeface="Times New Roman"/>
                          <a:cs typeface="Times New Roman"/>
                        </a:rPr>
                        <a:t>GAP in Units</a:t>
                      </a:r>
                      <a:endParaRPr lang="en-US" sz="1800" dirty="0">
                        <a:solidFill>
                          <a:schemeClr val="bg1"/>
                        </a:solidFill>
                        <a:latin typeface="Times New Roman"/>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en-US" sz="1800" dirty="0" smtClean="0">
                          <a:latin typeface="Calibri" pitchFamily="34" charset="0"/>
                          <a:ea typeface="Calibri"/>
                          <a:cs typeface="Times New Roman"/>
                        </a:rPr>
                        <a:t>Intensive outpatient</a:t>
                      </a:r>
                      <a:endParaRPr lang="en-US" sz="1800" dirty="0">
                        <a:latin typeface="Calibri"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dirty="0" smtClean="0">
                          <a:latin typeface="Calibri" pitchFamily="34" charset="0"/>
                          <a:ea typeface="Calibri"/>
                          <a:cs typeface="Times New Roman"/>
                        </a:rPr>
                        <a:t>Hour</a:t>
                      </a:r>
                      <a:endParaRPr lang="en-US" sz="1800" dirty="0">
                        <a:latin typeface="Calibri" pitchFamily="34"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-18</a:t>
                      </a:r>
                      <a:endParaRPr lang="en-US" sz="1800">
                        <a:latin typeface="Times New Roman"/>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en-US" sz="1800" dirty="0">
                          <a:solidFill>
                            <a:srgbClr val="000000"/>
                          </a:solidFill>
                          <a:latin typeface="Calibri"/>
                          <a:ea typeface="Times New Roman"/>
                          <a:cs typeface="Times New Roman"/>
                        </a:rPr>
                        <a:t>Psychiatric Follow-up</a:t>
                      </a:r>
                      <a:endParaRPr lang="en-US" sz="1800" dirty="0">
                        <a:latin typeface="Times New Roman"/>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Hour</a:t>
                      </a:r>
                      <a:endParaRPr lang="en-US" sz="1800">
                        <a:latin typeface="Times New Roman"/>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-3</a:t>
                      </a:r>
                      <a:endParaRPr lang="en-US" sz="1800">
                        <a:latin typeface="Times New Roman"/>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en-US" sz="1800" dirty="0">
                          <a:solidFill>
                            <a:srgbClr val="000000"/>
                          </a:solidFill>
                          <a:latin typeface="Calibri"/>
                          <a:ea typeface="Times New Roman"/>
                          <a:cs typeface="Times New Roman"/>
                        </a:rPr>
                        <a:t>Medication Management</a:t>
                      </a:r>
                      <a:endParaRPr lang="en-US" sz="1800" dirty="0">
                        <a:latin typeface="Times New Roman"/>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Hour</a:t>
                      </a:r>
                      <a:endParaRPr lang="en-US" sz="1800">
                        <a:latin typeface="Times New Roman"/>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-12</a:t>
                      </a:r>
                      <a:endParaRPr lang="en-US" sz="1800">
                        <a:latin typeface="Times New Roman"/>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en-US" sz="1800" dirty="0">
                          <a:solidFill>
                            <a:srgbClr val="000000"/>
                          </a:solidFill>
                          <a:latin typeface="Calibri"/>
                          <a:ea typeface="Times New Roman"/>
                          <a:cs typeface="Times New Roman"/>
                        </a:rPr>
                        <a:t>Individual Therapy</a:t>
                      </a:r>
                      <a:endParaRPr lang="en-US" sz="1800" dirty="0">
                        <a:latin typeface="Times New Roman"/>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Hour</a:t>
                      </a:r>
                      <a:endParaRPr lang="en-US" sz="1800">
                        <a:latin typeface="Times New Roman"/>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6</a:t>
                      </a:r>
                      <a:endParaRPr lang="en-US" sz="1800">
                        <a:latin typeface="Times New Roman"/>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en-US" sz="1800" dirty="0">
                          <a:solidFill>
                            <a:srgbClr val="000000"/>
                          </a:solidFill>
                          <a:latin typeface="Calibri"/>
                          <a:ea typeface="Times New Roman"/>
                          <a:cs typeface="Times New Roman"/>
                        </a:rPr>
                        <a:t>Group Therapy</a:t>
                      </a:r>
                      <a:endParaRPr lang="en-US" sz="1800" dirty="0">
                        <a:latin typeface="Times New Roman"/>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Hour</a:t>
                      </a:r>
                      <a:endParaRPr lang="en-US" sz="1800" dirty="0">
                        <a:latin typeface="Times New Roman"/>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0</a:t>
                      </a:r>
                      <a:endParaRPr lang="en-US" sz="1800">
                        <a:latin typeface="Times New Roman"/>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en-US" sz="1800" dirty="0">
                          <a:solidFill>
                            <a:srgbClr val="000000"/>
                          </a:solidFill>
                          <a:latin typeface="Calibri"/>
                          <a:ea typeface="Times New Roman"/>
                          <a:cs typeface="Times New Roman"/>
                        </a:rPr>
                        <a:t>Substance Abuse Counseling</a:t>
                      </a:r>
                      <a:endParaRPr lang="en-US" sz="1800" dirty="0">
                        <a:latin typeface="Times New Roman"/>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Hour</a:t>
                      </a:r>
                      <a:endParaRPr lang="en-US" sz="1800" dirty="0">
                        <a:latin typeface="Times New Roman"/>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a:solidFill>
                            <a:srgbClr val="000000"/>
                          </a:solidFill>
                          <a:latin typeface="Calibri"/>
                          <a:ea typeface="Times New Roman"/>
                          <a:cs typeface="Times New Roman"/>
                        </a:rPr>
                        <a:t>-8</a:t>
                      </a:r>
                      <a:endParaRPr lang="en-US" sz="1800">
                        <a:latin typeface="Times New Roman"/>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en-US" sz="1800" dirty="0">
                          <a:solidFill>
                            <a:srgbClr val="000000"/>
                          </a:solidFill>
                          <a:latin typeface="Calibri"/>
                          <a:ea typeface="Times New Roman"/>
                          <a:cs typeface="Times New Roman"/>
                        </a:rPr>
                        <a:t>Day Treatment</a:t>
                      </a:r>
                      <a:endParaRPr lang="en-US" sz="1800" dirty="0">
                        <a:latin typeface="Times New Roman"/>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Day</a:t>
                      </a:r>
                      <a:endParaRPr lang="en-US" sz="1800" dirty="0">
                        <a:latin typeface="Times New Roman"/>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dirty="0">
                          <a:solidFill>
                            <a:srgbClr val="000000"/>
                          </a:solidFill>
                          <a:latin typeface="Calibri"/>
                          <a:ea typeface="Times New Roman"/>
                          <a:cs typeface="Times New Roman"/>
                        </a:rPr>
                        <a:t>-38</a:t>
                      </a:r>
                      <a:endParaRPr lang="en-US" sz="1800" dirty="0">
                        <a:latin typeface="Times New Roman"/>
                        <a:ea typeface="Calibri"/>
                        <a:cs typeface="Times New Roman"/>
                      </a:endParaRPr>
                    </a:p>
                  </a:txBody>
                  <a:tcPr marL="68580" marR="68580" marT="0" marB="0" anchor="b"/>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28800" y="228600"/>
            <a:ext cx="7086600" cy="792163"/>
          </a:xfrm>
        </p:spPr>
        <p:txBody>
          <a:bodyPr>
            <a:normAutofit fontScale="90000"/>
          </a:bodyPr>
          <a:lstStyle/>
          <a:p>
            <a:pPr algn="r" eaLnBrk="1" fontAlgn="auto" hangingPunct="1">
              <a:spcAft>
                <a:spcPts val="0"/>
              </a:spcAft>
              <a:defRPr/>
            </a:pPr>
            <a:r>
              <a:rPr lang="en-US" sz="3600" dirty="0" smtClean="0"/>
              <a:t/>
            </a:r>
            <a:br>
              <a:rPr lang="en-US" sz="3600" dirty="0" smtClean="0"/>
            </a:br>
            <a:r>
              <a:rPr lang="en-US" sz="3600" dirty="0" smtClean="0"/>
              <a:t>Findings relevant to EDs</a:t>
            </a:r>
          </a:p>
        </p:txBody>
      </p:sp>
      <p:sp>
        <p:nvSpPr>
          <p:cNvPr id="26627" name="Content Placeholder 2"/>
          <p:cNvSpPr>
            <a:spLocks noGrp="1"/>
          </p:cNvSpPr>
          <p:nvPr>
            <p:ph sz="quarter" idx="1"/>
          </p:nvPr>
        </p:nvSpPr>
        <p:spPr>
          <a:xfrm>
            <a:off x="609600" y="1393825"/>
            <a:ext cx="8305800" cy="4930775"/>
          </a:xfrm>
        </p:spPr>
        <p:txBody>
          <a:bodyPr/>
          <a:lstStyle/>
          <a:p>
            <a:pPr eaLnBrk="1" hangingPunct="1"/>
            <a:r>
              <a:rPr lang="en-US" sz="2400" dirty="0" smtClean="0"/>
              <a:t>2,300 admissions to county inpatient in 2009; about 80% already on ED status when presented for admission.</a:t>
            </a:r>
          </a:p>
          <a:p>
            <a:pPr eaLnBrk="1" hangingPunct="1"/>
            <a:r>
              <a:rPr lang="en-US" sz="2400" dirty="0" smtClean="0"/>
              <a:t>EDs have more than doubled in the past 10 years; one interviewee reported that in 2000 there were 2,657 EDs, and in 2009 there were 6,058.</a:t>
            </a:r>
          </a:p>
          <a:p>
            <a:pPr eaLnBrk="1" hangingPunct="1"/>
            <a:r>
              <a:rPr lang="en-US" sz="2400" dirty="0" smtClean="0"/>
              <a:t>Nearly 13,000 PCS admissions in 2009, up from 10,000 in 2000.</a:t>
            </a:r>
          </a:p>
          <a:p>
            <a:pPr eaLnBrk="1" hangingPunct="1"/>
            <a:r>
              <a:rPr lang="en-US" sz="2400" dirty="0" smtClean="0"/>
              <a:t>Data suggests other states and counties have much lower ED rates – two examples from other states show half as many inpatient admissions resulting from </a:t>
            </a:r>
            <a:r>
              <a:rPr lang="en-US" sz="2400" dirty="0" err="1" smtClean="0"/>
              <a:t>EDs.</a:t>
            </a:r>
            <a:endParaRPr lang="en-US" sz="2400" dirty="0" smtClean="0"/>
          </a:p>
          <a:p>
            <a:pPr eaLnBrk="1" hangingPunct="1">
              <a:buNone/>
            </a:pPr>
            <a:endParaRPr lang="en-US" sz="2800" dirty="0" smtClean="0"/>
          </a:p>
        </p:txBody>
      </p:sp>
      <p:pic>
        <p:nvPicPr>
          <p:cNvPr id="26628" name="Picture 3"/>
          <p:cNvPicPr>
            <a:picLocks noChangeAspect="1" noChangeArrowheads="1"/>
          </p:cNvPicPr>
          <p:nvPr/>
        </p:nvPicPr>
        <p:blipFill>
          <a:blip r:embed="rId2" cstate="print"/>
          <a:srcRect/>
          <a:stretch>
            <a:fillRect/>
          </a:stretch>
        </p:blipFill>
        <p:spPr bwMode="auto">
          <a:xfrm>
            <a:off x="152400" y="152400"/>
            <a:ext cx="16764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28800" y="228600"/>
            <a:ext cx="7086600" cy="792163"/>
          </a:xfrm>
        </p:spPr>
        <p:txBody>
          <a:bodyPr>
            <a:normAutofit fontScale="90000"/>
          </a:bodyPr>
          <a:lstStyle/>
          <a:p>
            <a:pPr algn="r" eaLnBrk="1" fontAlgn="auto" hangingPunct="1">
              <a:spcAft>
                <a:spcPts val="0"/>
              </a:spcAft>
              <a:defRPr/>
            </a:pPr>
            <a:r>
              <a:rPr lang="en-US" sz="3600" dirty="0" smtClean="0"/>
              <a:t/>
            </a:r>
            <a:br>
              <a:rPr lang="en-US" sz="3600" dirty="0" smtClean="0"/>
            </a:br>
            <a:r>
              <a:rPr lang="en-US" sz="3600" dirty="0" smtClean="0"/>
              <a:t>Findings relevant to EDs</a:t>
            </a:r>
          </a:p>
        </p:txBody>
      </p:sp>
      <p:sp>
        <p:nvSpPr>
          <p:cNvPr id="26627" name="Content Placeholder 2"/>
          <p:cNvSpPr>
            <a:spLocks noGrp="1"/>
          </p:cNvSpPr>
          <p:nvPr>
            <p:ph sz="quarter" idx="1"/>
          </p:nvPr>
        </p:nvSpPr>
        <p:spPr>
          <a:xfrm>
            <a:off x="609600" y="1393825"/>
            <a:ext cx="8305800" cy="4930775"/>
          </a:xfrm>
        </p:spPr>
        <p:txBody>
          <a:bodyPr/>
          <a:lstStyle/>
          <a:p>
            <a:pPr eaLnBrk="1" hangingPunct="1"/>
            <a:r>
              <a:rPr lang="en-US" sz="2400" dirty="0" smtClean="0"/>
              <a:t>Service utilization data suggests that Milwaukee County consumers are receiving crisis services more often than any other services. </a:t>
            </a:r>
          </a:p>
          <a:p>
            <a:pPr eaLnBrk="1" hangingPunct="1"/>
            <a:r>
              <a:rPr lang="en-US" sz="2400" dirty="0" smtClean="0"/>
              <a:t>Across all functional levels, between 42% and 61% of all county services fell into the emergency services category. This is true even for those at higher levels of functioning that generally do not rely on emergency services at this frequency. </a:t>
            </a:r>
          </a:p>
          <a:p>
            <a:pPr eaLnBrk="1" hangingPunct="1"/>
            <a:r>
              <a:rPr lang="en-US" sz="2400" dirty="0" smtClean="0"/>
              <a:t>Need for enhanced </a:t>
            </a:r>
            <a:r>
              <a:rPr lang="en-US" sz="2400" dirty="0" smtClean="0"/>
              <a:t>use of </a:t>
            </a:r>
            <a:r>
              <a:rPr lang="en-US" sz="2400" dirty="0" smtClean="0"/>
              <a:t>alternatives </a:t>
            </a:r>
            <a:r>
              <a:rPr lang="en-US" sz="2400" dirty="0" smtClean="0"/>
              <a:t>to inpatient emergency treatment such as the Crisis Resource Center and crisis respite services, crisis prevention services </a:t>
            </a:r>
            <a:r>
              <a:rPr lang="en-US" sz="2400" dirty="0" smtClean="0"/>
              <a:t>(e.g. </a:t>
            </a:r>
            <a:r>
              <a:rPr lang="en-US" sz="2400" dirty="0" err="1" smtClean="0"/>
              <a:t>Warmline</a:t>
            </a:r>
            <a:r>
              <a:rPr lang="en-US" sz="2400" dirty="0" smtClean="0"/>
              <a:t>) </a:t>
            </a:r>
            <a:r>
              <a:rPr lang="en-US" sz="2400" dirty="0" smtClean="0"/>
              <a:t>and mobile crisis services.</a:t>
            </a:r>
          </a:p>
          <a:p>
            <a:pPr eaLnBrk="1" hangingPunct="1"/>
            <a:endParaRPr lang="en-US" sz="2800" dirty="0" smtClean="0"/>
          </a:p>
        </p:txBody>
      </p:sp>
      <p:pic>
        <p:nvPicPr>
          <p:cNvPr id="26628" name="Picture 3"/>
          <p:cNvPicPr>
            <a:picLocks noChangeAspect="1" noChangeArrowheads="1"/>
          </p:cNvPicPr>
          <p:nvPr/>
        </p:nvPicPr>
        <p:blipFill>
          <a:blip r:embed="rId2" cstate="print"/>
          <a:srcRect/>
          <a:stretch>
            <a:fillRect/>
          </a:stretch>
        </p:blipFill>
        <p:spPr bwMode="auto">
          <a:xfrm>
            <a:off x="152400" y="152400"/>
            <a:ext cx="16764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3949700"/>
          </a:xfrm>
        </p:spPr>
        <p:txBody>
          <a:bodyPr>
            <a:normAutofit lnSpcReduction="10000"/>
          </a:bodyPr>
          <a:lstStyle/>
          <a:p>
            <a:pPr marL="365760" indent="-256032" eaLnBrk="1" fontAlgn="auto" hangingPunct="1">
              <a:spcAft>
                <a:spcPts val="0"/>
              </a:spcAft>
              <a:buFont typeface="Wingdings 3"/>
              <a:buChar char=""/>
              <a:defRPr/>
            </a:pPr>
            <a:r>
              <a:rPr lang="en-US" dirty="0" smtClean="0"/>
              <a:t>Challenges in each sector: county, private and community services</a:t>
            </a:r>
          </a:p>
          <a:p>
            <a:pPr marL="365760" indent="-256032" eaLnBrk="1" fontAlgn="auto" hangingPunct="1">
              <a:spcAft>
                <a:spcPts val="0"/>
              </a:spcAft>
              <a:buFont typeface="Wingdings 3"/>
              <a:buNone/>
              <a:defRPr/>
            </a:pPr>
            <a:endParaRPr lang="en-US" sz="800" dirty="0" smtClean="0"/>
          </a:p>
          <a:p>
            <a:pPr marL="365760" indent="-256032" eaLnBrk="1" fontAlgn="auto" hangingPunct="1">
              <a:spcAft>
                <a:spcPts val="0"/>
              </a:spcAft>
              <a:buFont typeface="Wingdings 3"/>
              <a:buChar char=""/>
              <a:defRPr/>
            </a:pPr>
            <a:r>
              <a:rPr lang="en-US" dirty="0" smtClean="0"/>
              <a:t>Growing demand and community need</a:t>
            </a:r>
          </a:p>
          <a:p>
            <a:pPr marL="365760" indent="-256032" eaLnBrk="1" fontAlgn="auto" hangingPunct="1">
              <a:spcAft>
                <a:spcPts val="0"/>
              </a:spcAft>
              <a:buFont typeface="Wingdings 3"/>
              <a:buNone/>
              <a:defRPr/>
            </a:pPr>
            <a:endParaRPr lang="en-US" sz="800" dirty="0" smtClean="0"/>
          </a:p>
          <a:p>
            <a:pPr marL="365760" indent="-256032" eaLnBrk="1" fontAlgn="auto" hangingPunct="1">
              <a:spcAft>
                <a:spcPts val="0"/>
              </a:spcAft>
              <a:buFont typeface="Wingdings 3"/>
              <a:buChar char=""/>
              <a:defRPr/>
            </a:pPr>
            <a:r>
              <a:rPr lang="en-US" dirty="0" smtClean="0"/>
              <a:t>Limitations in public and private insurance coverage</a:t>
            </a:r>
          </a:p>
          <a:p>
            <a:pPr marL="365760" indent="-256032" eaLnBrk="1" fontAlgn="auto" hangingPunct="1">
              <a:spcAft>
                <a:spcPts val="0"/>
              </a:spcAft>
              <a:buFont typeface="Wingdings 3"/>
              <a:buNone/>
              <a:defRPr/>
            </a:pPr>
            <a:endParaRPr lang="en-US" sz="800" dirty="0" smtClean="0"/>
          </a:p>
          <a:p>
            <a:pPr marL="365760" indent="-256032" eaLnBrk="1" fontAlgn="auto" hangingPunct="1">
              <a:spcAft>
                <a:spcPts val="0"/>
              </a:spcAft>
              <a:buFont typeface="Wingdings 3"/>
              <a:buChar char=""/>
              <a:defRPr/>
            </a:pPr>
            <a:r>
              <a:rPr lang="en-US" dirty="0" smtClean="0"/>
              <a:t>Inadequate care coordination across network</a:t>
            </a:r>
          </a:p>
          <a:p>
            <a:pPr marL="365760" indent="-256032" eaLnBrk="1" fontAlgn="auto" hangingPunct="1">
              <a:spcAft>
                <a:spcPts val="0"/>
              </a:spcAft>
              <a:buFont typeface="Wingdings 3"/>
              <a:buNone/>
              <a:defRPr/>
            </a:pPr>
            <a:endParaRPr lang="en-US" sz="800" dirty="0" smtClean="0"/>
          </a:p>
          <a:p>
            <a:pPr marL="365760" indent="-256032" eaLnBrk="1" fontAlgn="auto" hangingPunct="1">
              <a:spcAft>
                <a:spcPts val="0"/>
              </a:spcAft>
              <a:buFont typeface="Wingdings 3"/>
              <a:buChar char=""/>
              <a:defRPr/>
            </a:pPr>
            <a:r>
              <a:rPr lang="en-US" dirty="0" smtClean="0"/>
              <a:t>Problematic funding mechanisms and regulatory policies</a:t>
            </a:r>
          </a:p>
          <a:p>
            <a:pPr marL="365760" indent="-256032" eaLnBrk="1" fontAlgn="auto" hangingPunct="1">
              <a:spcAft>
                <a:spcPts val="0"/>
              </a:spcAft>
              <a:buFont typeface="Wingdings 3"/>
              <a:buChar char=""/>
              <a:defRPr/>
            </a:pPr>
            <a:endParaRPr lang="en-US" dirty="0"/>
          </a:p>
        </p:txBody>
      </p:sp>
      <p:sp>
        <p:nvSpPr>
          <p:cNvPr id="2" name="Title 1"/>
          <p:cNvSpPr>
            <a:spLocks noGrp="1"/>
          </p:cNvSpPr>
          <p:nvPr>
            <p:ph type="title"/>
          </p:nvPr>
        </p:nvSpPr>
        <p:spPr>
          <a:xfrm>
            <a:off x="457200" y="274638"/>
            <a:ext cx="8229600" cy="1477962"/>
          </a:xfrm>
        </p:spPr>
        <p:txBody>
          <a:bodyPr>
            <a:noAutofit/>
          </a:bodyPr>
          <a:lstStyle/>
          <a:p>
            <a:pPr eaLnBrk="1" fontAlgn="auto" hangingPunct="1">
              <a:spcAft>
                <a:spcPts val="0"/>
              </a:spcAft>
              <a:defRPr/>
            </a:pPr>
            <a:r>
              <a:rPr lang="en-US" sz="3200" dirty="0" smtClean="0"/>
              <a:t>Milwaukee County </a:t>
            </a:r>
            <a:br>
              <a:rPr lang="en-US" sz="3200" dirty="0" smtClean="0"/>
            </a:br>
            <a:r>
              <a:rPr lang="en-US" sz="3200" dirty="0" smtClean="0"/>
              <a:t>Mental Health Care </a:t>
            </a:r>
            <a:br>
              <a:rPr lang="en-US" sz="3200" dirty="0" smtClean="0"/>
            </a:br>
            <a:r>
              <a:rPr lang="en-US" sz="3200" dirty="0" smtClean="0"/>
              <a:t>Delivery System</a:t>
            </a:r>
            <a:endParaRPr lang="en-US" sz="3200" dirty="0"/>
          </a:p>
        </p:txBody>
      </p:sp>
      <p:pic>
        <p:nvPicPr>
          <p:cNvPr id="4" name="Picture 3" descr="Complicated_Glass.JPG"/>
          <p:cNvPicPr>
            <a:picLocks noChangeAspect="1"/>
          </p:cNvPicPr>
          <p:nvPr/>
        </p:nvPicPr>
        <p:blipFill>
          <a:blip r:embed="rId3" cstate="print"/>
          <a:stretch>
            <a:fillRect/>
          </a:stretch>
        </p:blipFill>
        <p:spPr>
          <a:xfrm>
            <a:off x="5791200" y="152400"/>
            <a:ext cx="3132219" cy="1524000"/>
          </a:xfrm>
          <a:prstGeom prst="rect">
            <a:avLst/>
          </a:prstGeom>
          <a:effectLst>
            <a:softEdge rad="6350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28800" y="228600"/>
            <a:ext cx="7086600" cy="792163"/>
          </a:xfrm>
        </p:spPr>
        <p:txBody>
          <a:bodyPr>
            <a:normAutofit fontScale="90000"/>
          </a:bodyPr>
          <a:lstStyle/>
          <a:p>
            <a:pPr algn="r" eaLnBrk="1" fontAlgn="auto" hangingPunct="1">
              <a:spcAft>
                <a:spcPts val="0"/>
              </a:spcAft>
              <a:defRPr/>
            </a:pPr>
            <a:r>
              <a:rPr lang="en-US" sz="3600" dirty="0" smtClean="0"/>
              <a:t/>
            </a:r>
            <a:br>
              <a:rPr lang="en-US" sz="3600" dirty="0" smtClean="0"/>
            </a:br>
            <a:r>
              <a:rPr lang="en-US" sz="3600" dirty="0" smtClean="0"/>
              <a:t>Project Status</a:t>
            </a:r>
          </a:p>
        </p:txBody>
      </p:sp>
      <p:sp>
        <p:nvSpPr>
          <p:cNvPr id="27651" name="Content Placeholder 2"/>
          <p:cNvSpPr>
            <a:spLocks noGrp="1"/>
          </p:cNvSpPr>
          <p:nvPr>
            <p:ph sz="quarter" idx="1"/>
          </p:nvPr>
        </p:nvSpPr>
        <p:spPr>
          <a:xfrm>
            <a:off x="609600" y="1393825"/>
            <a:ext cx="8305800" cy="4930775"/>
          </a:xfrm>
        </p:spPr>
        <p:txBody>
          <a:bodyPr/>
          <a:lstStyle/>
          <a:p>
            <a:pPr eaLnBrk="1" hangingPunct="1"/>
            <a:r>
              <a:rPr lang="en-US" sz="2800" smtClean="0"/>
              <a:t>HSRI presented results of key study interviews, surveys and services data analysis to various stakeholders &amp; key informants in June for purpose of gathering feedback on data results</a:t>
            </a:r>
          </a:p>
          <a:p>
            <a:pPr eaLnBrk="1" hangingPunct="1"/>
            <a:r>
              <a:rPr lang="en-US" sz="2800" smtClean="0"/>
              <a:t>Draft report shared with project stakeholders in mid-September</a:t>
            </a:r>
          </a:p>
          <a:p>
            <a:pPr eaLnBrk="1" hangingPunct="1"/>
            <a:r>
              <a:rPr lang="en-US" sz="2800" smtClean="0"/>
              <a:t>Final report released to County’s Long Range Strategic Plan Steering Committee on October 6 @9:30 AM</a:t>
            </a:r>
          </a:p>
          <a:p>
            <a:pPr eaLnBrk="1" hangingPunct="1"/>
            <a:endParaRPr lang="en-US" sz="2800" smtClean="0"/>
          </a:p>
        </p:txBody>
      </p:sp>
      <p:pic>
        <p:nvPicPr>
          <p:cNvPr id="27652" name="Picture 3"/>
          <p:cNvPicPr>
            <a:picLocks noChangeAspect="1" noChangeArrowheads="1"/>
          </p:cNvPicPr>
          <p:nvPr/>
        </p:nvPicPr>
        <p:blipFill>
          <a:blip r:embed="rId2" cstate="print"/>
          <a:srcRect/>
          <a:stretch>
            <a:fillRect/>
          </a:stretch>
        </p:blipFill>
        <p:spPr bwMode="auto">
          <a:xfrm>
            <a:off x="152400" y="152400"/>
            <a:ext cx="16764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7900"/>
          </a:xfrm>
        </p:spPr>
        <p:txBody>
          <a:bodyPr>
            <a:normAutofit lnSpcReduction="10000"/>
          </a:bodyPr>
          <a:lstStyle/>
          <a:p>
            <a:pPr marL="365760" indent="-256032" eaLnBrk="1" fontAlgn="auto" hangingPunct="1">
              <a:spcAft>
                <a:spcPts val="0"/>
              </a:spcAft>
              <a:buFont typeface="Wingdings 3"/>
              <a:buNone/>
              <a:defRPr/>
            </a:pPr>
            <a:r>
              <a:rPr lang="en-US" dirty="0" smtClean="0"/>
              <a:t> </a:t>
            </a:r>
            <a:r>
              <a:rPr lang="en-US" b="1" dirty="0" smtClean="0"/>
              <a:t>Planning process to redesign the mental health care delivery and financing system</a:t>
            </a:r>
          </a:p>
          <a:p>
            <a:pPr marL="365760" indent="-256032" eaLnBrk="1" fontAlgn="auto" hangingPunct="1">
              <a:spcAft>
                <a:spcPts val="0"/>
              </a:spcAft>
              <a:buFont typeface="Wingdings 3"/>
              <a:buNone/>
              <a:defRPr/>
            </a:pPr>
            <a:endParaRPr lang="en-US" sz="900" dirty="0" smtClean="0"/>
          </a:p>
          <a:p>
            <a:pPr marL="365760" indent="-256032" eaLnBrk="1" fontAlgn="auto" hangingPunct="1">
              <a:spcAft>
                <a:spcPts val="0"/>
              </a:spcAft>
              <a:buFont typeface="Wingdings 3"/>
              <a:buChar char=""/>
              <a:defRPr/>
            </a:pPr>
            <a:r>
              <a:rPr lang="en-US" dirty="0" smtClean="0"/>
              <a:t>Oct. ‘08: Milwaukee Health Care Partnership, Medical Society of Milwaukee County, Faye </a:t>
            </a:r>
            <a:r>
              <a:rPr lang="en-US" dirty="0" err="1" smtClean="0"/>
              <a:t>McBeath</a:t>
            </a:r>
            <a:r>
              <a:rPr lang="en-US" dirty="0" smtClean="0"/>
              <a:t> Foundation, and the Greater Milwaukee Foundation funded PPF to conduct Phase 1 planning for this effort. </a:t>
            </a:r>
          </a:p>
          <a:p>
            <a:pPr marL="365760" indent="-256032" eaLnBrk="1" fontAlgn="auto" hangingPunct="1">
              <a:spcAft>
                <a:spcPts val="0"/>
              </a:spcAft>
              <a:buFont typeface="Wingdings 3"/>
              <a:buNone/>
              <a:defRPr/>
            </a:pPr>
            <a:endParaRPr lang="en-US" sz="900" dirty="0" smtClean="0"/>
          </a:p>
          <a:p>
            <a:pPr marL="365760" indent="-256032" eaLnBrk="1" fontAlgn="auto" hangingPunct="1">
              <a:spcAft>
                <a:spcPts val="0"/>
              </a:spcAft>
              <a:buFont typeface="Wingdings 3"/>
              <a:buChar char=""/>
              <a:defRPr/>
            </a:pPr>
            <a:r>
              <a:rPr lang="en-US" dirty="0" smtClean="0"/>
              <a:t>Phase 1 explored other states’ reform processes and developed a detailed proposal for a Milwaukee County </a:t>
            </a:r>
          </a:p>
          <a:p>
            <a:pPr marL="365760" indent="-256032" eaLnBrk="1" fontAlgn="auto" hangingPunct="1">
              <a:spcAft>
                <a:spcPts val="0"/>
              </a:spcAft>
              <a:buFont typeface="Wingdings 3"/>
              <a:buNone/>
              <a:defRPr/>
            </a:pPr>
            <a:r>
              <a:rPr lang="en-US" dirty="0" smtClean="0"/>
              <a:t>  planning effort. </a:t>
            </a:r>
          </a:p>
          <a:p>
            <a:pPr marL="365760" indent="-256032" eaLnBrk="1" fontAlgn="auto" hangingPunct="1">
              <a:spcAft>
                <a:spcPts val="0"/>
              </a:spcAft>
              <a:buFont typeface="Wingdings 3"/>
              <a:buNone/>
              <a:defRPr/>
            </a:pP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smtClean="0"/>
              <a:t>To address these challenges…</a:t>
            </a:r>
            <a:endParaRPr lang="en-US" dirty="0"/>
          </a:p>
        </p:txBody>
      </p:sp>
      <p:pic>
        <p:nvPicPr>
          <p:cNvPr id="14340" name="Picture 3" descr="infrastructure.jpg"/>
          <p:cNvPicPr>
            <a:picLocks noChangeAspect="1"/>
          </p:cNvPicPr>
          <p:nvPr/>
        </p:nvPicPr>
        <p:blipFill>
          <a:blip r:embed="rId3" cstate="print"/>
          <a:srcRect b="10667"/>
          <a:stretch>
            <a:fillRect/>
          </a:stretch>
        </p:blipFill>
        <p:spPr bwMode="auto">
          <a:xfrm>
            <a:off x="5562600" y="5105400"/>
            <a:ext cx="32766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365760" indent="-256032" eaLnBrk="1" fontAlgn="auto" hangingPunct="1">
              <a:spcAft>
                <a:spcPts val="0"/>
              </a:spcAft>
              <a:buFont typeface="Wingdings 3"/>
              <a:buChar char=""/>
              <a:defRPr/>
            </a:pPr>
            <a:r>
              <a:rPr lang="en-US" dirty="0" smtClean="0"/>
              <a:t>Milwaukee Health Care Partnership</a:t>
            </a:r>
          </a:p>
          <a:p>
            <a:pPr marL="365760" indent="-256032" eaLnBrk="1" fontAlgn="auto" hangingPunct="1">
              <a:spcAft>
                <a:spcPts val="0"/>
              </a:spcAft>
              <a:buFont typeface="Wingdings 3"/>
              <a:buChar char=""/>
              <a:defRPr/>
            </a:pPr>
            <a:r>
              <a:rPr lang="en-US" dirty="0" smtClean="0"/>
              <a:t>Milwaukee County Behavioral Health Division</a:t>
            </a:r>
          </a:p>
          <a:p>
            <a:pPr marL="365760" indent="-256032" eaLnBrk="1" fontAlgn="auto" hangingPunct="1">
              <a:spcAft>
                <a:spcPts val="0"/>
              </a:spcAft>
              <a:buFont typeface="Wingdings 3"/>
              <a:buChar char=""/>
              <a:defRPr/>
            </a:pPr>
            <a:r>
              <a:rPr lang="en-US" dirty="0" smtClean="0"/>
              <a:t>Medical Society of Milwaukee County</a:t>
            </a:r>
          </a:p>
          <a:p>
            <a:pPr marL="365760" indent="-256032" eaLnBrk="1" fontAlgn="auto" hangingPunct="1">
              <a:spcAft>
                <a:spcPts val="0"/>
              </a:spcAft>
              <a:buFont typeface="Wingdings 3"/>
              <a:buChar char=""/>
              <a:defRPr/>
            </a:pPr>
            <a:r>
              <a:rPr lang="en-US" dirty="0" smtClean="0"/>
              <a:t>Disability Rights Wisconsin</a:t>
            </a:r>
          </a:p>
          <a:p>
            <a:pPr marL="365760" indent="-256032" eaLnBrk="1" fontAlgn="auto" hangingPunct="1">
              <a:spcAft>
                <a:spcPts val="0"/>
              </a:spcAft>
              <a:buFont typeface="Wingdings 3"/>
              <a:buChar char=""/>
              <a:defRPr/>
            </a:pPr>
            <a:r>
              <a:rPr lang="en-US" dirty="0" smtClean="0"/>
              <a:t>Consumer representative</a:t>
            </a:r>
          </a:p>
          <a:p>
            <a:pPr marL="365760" indent="-256032" eaLnBrk="1" fontAlgn="auto" hangingPunct="1">
              <a:spcAft>
                <a:spcPts val="0"/>
              </a:spcAft>
              <a:buFont typeface="Wingdings 3"/>
              <a:buChar char=""/>
              <a:defRPr/>
            </a:pPr>
            <a:endParaRPr lang="en-US" sz="1000" dirty="0" smtClean="0"/>
          </a:p>
          <a:p>
            <a:pPr marL="365760" indent="-256032" eaLnBrk="1" fontAlgn="auto" hangingPunct="1">
              <a:spcAft>
                <a:spcPts val="0"/>
              </a:spcAft>
              <a:buFont typeface="Wingdings 3"/>
              <a:buChar char=""/>
              <a:defRPr/>
            </a:pPr>
            <a:r>
              <a:rPr lang="en-US" dirty="0" smtClean="0"/>
              <a:t>Additional consultation: Medical College of WI, Aurora Psychiatric Hospital, Rogers Behavioral Health, WI Hospital Assoc., Faye </a:t>
            </a:r>
            <a:r>
              <a:rPr lang="en-US" dirty="0" err="1" smtClean="0"/>
              <a:t>McBeath</a:t>
            </a:r>
            <a:r>
              <a:rPr lang="en-US" dirty="0" smtClean="0"/>
              <a:t> </a:t>
            </a:r>
            <a:r>
              <a:rPr lang="en-US" dirty="0" err="1" smtClean="0"/>
              <a:t>Fnd</a:t>
            </a:r>
            <a:r>
              <a:rPr lang="en-US" dirty="0" smtClean="0"/>
              <a:t>, State of WI Mental Health and Substance Abuse Services, Greater Milwaukee Foundation </a:t>
            </a:r>
            <a:endParaRPr lang="en-US" dirty="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Phase I Planning Advisory Group</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691062"/>
          </a:xfrm>
        </p:spPr>
        <p:txBody>
          <a:bodyPr>
            <a:normAutofit lnSpcReduction="10000"/>
          </a:bodyPr>
          <a:lstStyle/>
          <a:p>
            <a:pPr marL="365760" indent="-256032" eaLnBrk="1" fontAlgn="auto" hangingPunct="1">
              <a:spcAft>
                <a:spcPts val="0"/>
              </a:spcAft>
              <a:buFont typeface="Wingdings 3"/>
              <a:buChar char=""/>
              <a:defRPr/>
            </a:pPr>
            <a:r>
              <a:rPr lang="en-US" dirty="0" smtClean="0"/>
              <a:t>Lack of capacity, synchronization, resources and appropriate alignment of provider-based incentives</a:t>
            </a:r>
          </a:p>
          <a:p>
            <a:pPr marL="365760" indent="-256032" eaLnBrk="1" fontAlgn="auto" hangingPunct="1">
              <a:spcAft>
                <a:spcPts val="0"/>
              </a:spcAft>
              <a:buFont typeface="Wingdings 3"/>
              <a:buNone/>
              <a:defRPr/>
            </a:pPr>
            <a:endParaRPr lang="en-US" sz="800" dirty="0" smtClean="0"/>
          </a:p>
          <a:p>
            <a:pPr marL="365760" indent="-256032" eaLnBrk="1" fontAlgn="auto" hangingPunct="1">
              <a:spcAft>
                <a:spcPts val="0"/>
              </a:spcAft>
              <a:buFont typeface="Wingdings 3"/>
              <a:buChar char=""/>
              <a:defRPr/>
            </a:pPr>
            <a:r>
              <a:rPr lang="en-US" dirty="0" smtClean="0"/>
              <a:t>Should be based on principles of access, quality, recovery and accountability</a:t>
            </a:r>
          </a:p>
          <a:p>
            <a:pPr marL="365760" indent="-256032" eaLnBrk="1" fontAlgn="auto" hangingPunct="1">
              <a:spcAft>
                <a:spcPts val="0"/>
              </a:spcAft>
              <a:buFont typeface="Wingdings 3"/>
              <a:buNone/>
              <a:defRPr/>
            </a:pPr>
            <a:endParaRPr lang="en-US" sz="900" dirty="0" smtClean="0"/>
          </a:p>
          <a:p>
            <a:pPr marL="365760" indent="-256032" eaLnBrk="1" fontAlgn="auto" hangingPunct="1">
              <a:spcAft>
                <a:spcPts val="0"/>
              </a:spcAft>
              <a:buFont typeface="Wingdings 3"/>
              <a:buChar char=""/>
              <a:defRPr/>
            </a:pPr>
            <a:r>
              <a:rPr lang="en-US" dirty="0" smtClean="0"/>
              <a:t>In fact, uncoordinated services are based primarily on regulatory obligations</a:t>
            </a:r>
          </a:p>
          <a:p>
            <a:pPr marL="365760" indent="-256032" eaLnBrk="1" fontAlgn="auto" hangingPunct="1">
              <a:spcAft>
                <a:spcPts val="0"/>
              </a:spcAft>
              <a:buFont typeface="Wingdings 3"/>
              <a:buNone/>
              <a:defRPr/>
            </a:pPr>
            <a:endParaRPr lang="en-US" sz="900" dirty="0" smtClean="0"/>
          </a:p>
          <a:p>
            <a:pPr marL="365760" indent="-256032" eaLnBrk="1" fontAlgn="auto" hangingPunct="1">
              <a:spcAft>
                <a:spcPts val="0"/>
              </a:spcAft>
              <a:buFont typeface="Wingdings 3"/>
              <a:buChar char=""/>
              <a:defRPr/>
            </a:pPr>
            <a:r>
              <a:rPr lang="en-US" dirty="0" smtClean="0"/>
              <a:t>Capacity problems caused either by facility issues, inadequate community-based services or both?</a:t>
            </a:r>
            <a:endParaRPr lang="en-US" dirty="0"/>
          </a:p>
        </p:txBody>
      </p:sp>
      <p:sp>
        <p:nvSpPr>
          <p:cNvPr id="3" name="Title 2"/>
          <p:cNvSpPr>
            <a:spLocks noGrp="1"/>
          </p:cNvSpPr>
          <p:nvPr>
            <p:ph type="title"/>
          </p:nvPr>
        </p:nvSpPr>
        <p:spPr/>
        <p:txBody>
          <a:bodyPr/>
          <a:lstStyle/>
          <a:p>
            <a:pPr algn="ctr" eaLnBrk="1" fontAlgn="auto" hangingPunct="1">
              <a:spcAft>
                <a:spcPts val="0"/>
              </a:spcAft>
              <a:defRPr/>
            </a:pPr>
            <a:r>
              <a:rPr lang="en-US" dirty="0" smtClean="0"/>
              <a:t>The Problem</a:t>
            </a:r>
            <a:endParaRPr lang="en-US" dirty="0"/>
          </a:p>
        </p:txBody>
      </p:sp>
      <p:pic>
        <p:nvPicPr>
          <p:cNvPr id="4" name="Picture 3" descr="fragmented.jpg"/>
          <p:cNvPicPr>
            <a:picLocks noChangeAspect="1"/>
          </p:cNvPicPr>
          <p:nvPr/>
        </p:nvPicPr>
        <p:blipFill>
          <a:blip r:embed="rId3" cstate="print"/>
          <a:stretch>
            <a:fillRect/>
          </a:stretch>
        </p:blipFill>
        <p:spPr>
          <a:xfrm>
            <a:off x="7162800" y="228600"/>
            <a:ext cx="1752600" cy="1308608"/>
          </a:xfrm>
          <a:prstGeom prst="rect">
            <a:avLst/>
          </a:prstGeom>
          <a:effectLst>
            <a:softEdge rad="1270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eaLnBrk="1" fontAlgn="auto" hangingPunct="1">
              <a:spcAft>
                <a:spcPts val="0"/>
              </a:spcAft>
              <a:defRPr/>
            </a:pPr>
            <a:r>
              <a:rPr lang="en-US" dirty="0" smtClean="0"/>
              <a:t>National Scan of </a:t>
            </a:r>
            <a:br>
              <a:rPr lang="en-US" dirty="0" smtClean="0"/>
            </a:br>
            <a:r>
              <a:rPr lang="en-US" dirty="0" smtClean="0"/>
              <a:t>Similar Efforts</a:t>
            </a:r>
            <a:endParaRPr lang="en-US" dirty="0"/>
          </a:p>
        </p:txBody>
      </p:sp>
      <p:sp>
        <p:nvSpPr>
          <p:cNvPr id="17411" name="Content Placeholder 9"/>
          <p:cNvSpPr>
            <a:spLocks noGrp="1"/>
          </p:cNvSpPr>
          <p:nvPr>
            <p:ph idx="1"/>
          </p:nvPr>
        </p:nvSpPr>
        <p:spPr/>
        <p:txBody>
          <a:bodyPr/>
          <a:lstStyle/>
          <a:p>
            <a:pPr eaLnBrk="1" hangingPunct="1"/>
            <a:r>
              <a:rPr lang="en-US" smtClean="0"/>
              <a:t>Reviewed 10 plans</a:t>
            </a:r>
          </a:p>
          <a:p>
            <a:pPr eaLnBrk="1" hangingPunct="1"/>
            <a:r>
              <a:rPr lang="en-US" smtClean="0"/>
              <a:t>Communicated with </a:t>
            </a:r>
          </a:p>
          <a:p>
            <a:pPr eaLnBrk="1" hangingPunct="1">
              <a:buFont typeface="Wingdings 3" pitchFamily="18" charset="2"/>
              <a:buNone/>
            </a:pPr>
            <a:r>
              <a:rPr lang="en-US" smtClean="0"/>
              <a:t>	consultants</a:t>
            </a:r>
          </a:p>
          <a:p>
            <a:pPr eaLnBrk="1" hangingPunct="1">
              <a:buFont typeface="Wingdings 3" pitchFamily="18" charset="2"/>
              <a:buNone/>
            </a:pPr>
            <a:endParaRPr lang="en-US" smtClean="0"/>
          </a:p>
          <a:p>
            <a:pPr eaLnBrk="1" hangingPunct="1"/>
            <a:r>
              <a:rPr lang="en-US" smtClean="0"/>
              <a:t>Most plans were driven and funded by a public sector entity, which determined the project’s form and scope</a:t>
            </a:r>
          </a:p>
          <a:p>
            <a:pPr eaLnBrk="1" hangingPunct="1"/>
            <a:r>
              <a:rPr lang="en-US" smtClean="0"/>
              <a:t>Many plans flowed from legislative action or SAMHSA RFPs  </a:t>
            </a:r>
          </a:p>
        </p:txBody>
      </p:sp>
      <p:pic>
        <p:nvPicPr>
          <p:cNvPr id="17412" name="Picture 10" descr="nation2_3000_48.jpg"/>
          <p:cNvPicPr>
            <a:picLocks noChangeAspect="1"/>
          </p:cNvPicPr>
          <p:nvPr/>
        </p:nvPicPr>
        <p:blipFill>
          <a:blip r:embed="rId3" cstate="print"/>
          <a:srcRect/>
          <a:stretch>
            <a:fillRect/>
          </a:stretch>
        </p:blipFill>
        <p:spPr bwMode="auto">
          <a:xfrm>
            <a:off x="5562600" y="228600"/>
            <a:ext cx="3343275" cy="2095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4"/>
          <p:cNvSpPr>
            <a:spLocks noGrp="1"/>
          </p:cNvSpPr>
          <p:nvPr>
            <p:ph idx="1"/>
          </p:nvPr>
        </p:nvSpPr>
        <p:spPr/>
        <p:txBody>
          <a:bodyPr/>
          <a:lstStyle/>
          <a:p>
            <a:pPr eaLnBrk="1" hangingPunct="1">
              <a:buFont typeface="Wingdings 3" pitchFamily="18" charset="2"/>
              <a:buNone/>
            </a:pPr>
            <a:r>
              <a:rPr lang="en-US" b="1" i="1" u="sng" smtClean="0"/>
              <a:t>Large work group vs. expert-driven?</a:t>
            </a:r>
          </a:p>
          <a:p>
            <a:pPr eaLnBrk="1" hangingPunct="1"/>
            <a:r>
              <a:rPr lang="en-US" smtClean="0"/>
              <a:t>We need a condensed 9-12 month timeline</a:t>
            </a:r>
          </a:p>
          <a:p>
            <a:pPr eaLnBrk="1" hangingPunct="1"/>
            <a:r>
              <a:rPr lang="en-US" smtClean="0"/>
              <a:t>Significant local efforts have already occurred using a broad participatory style</a:t>
            </a:r>
          </a:p>
          <a:p>
            <a:pPr eaLnBrk="1" hangingPunct="1"/>
            <a:r>
              <a:rPr lang="en-US" smtClean="0"/>
              <a:t>Pressing need for immediate solution to systemic problems</a:t>
            </a:r>
          </a:p>
          <a:p>
            <a:pPr eaLnBrk="1" hangingPunct="1"/>
            <a:endParaRPr lang="en-US" smtClean="0"/>
          </a:p>
          <a:p>
            <a:pPr eaLnBrk="1" hangingPunct="1"/>
            <a:r>
              <a:rPr lang="en-US" b="1" smtClean="0"/>
              <a:t>Therefore: </a:t>
            </a:r>
            <a:r>
              <a:rPr lang="en-US" smtClean="0"/>
              <a:t>relatively</a:t>
            </a:r>
            <a:r>
              <a:rPr lang="en-US" b="1" smtClean="0"/>
              <a:t> </a:t>
            </a:r>
            <a:r>
              <a:rPr lang="en-US" smtClean="0"/>
              <a:t>narrow project scope with an expert national consultant and advisory groups</a:t>
            </a:r>
          </a:p>
        </p:txBody>
      </p:sp>
      <p:sp>
        <p:nvSpPr>
          <p:cNvPr id="4" name="Title 3"/>
          <p:cNvSpPr>
            <a:spLocks noGrp="1"/>
          </p:cNvSpPr>
          <p:nvPr>
            <p:ph type="title"/>
          </p:nvPr>
        </p:nvSpPr>
        <p:spPr/>
        <p:txBody>
          <a:bodyPr>
            <a:normAutofit fontScale="90000"/>
          </a:bodyPr>
          <a:lstStyle/>
          <a:p>
            <a:pPr eaLnBrk="1" fontAlgn="auto" hangingPunct="1">
              <a:spcAft>
                <a:spcPts val="0"/>
              </a:spcAft>
              <a:defRPr/>
            </a:pPr>
            <a:r>
              <a:rPr lang="en-US" dirty="0" smtClean="0"/>
              <a:t>Choosing the project philosophy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365760" indent="-256032" eaLnBrk="1" fontAlgn="auto" hangingPunct="1">
              <a:spcAft>
                <a:spcPts val="0"/>
              </a:spcAft>
              <a:buFont typeface="Wingdings 3"/>
              <a:buChar char=""/>
              <a:defRPr/>
            </a:pPr>
            <a:r>
              <a:rPr lang="en-US" dirty="0" smtClean="0"/>
              <a:t>After national solicitation process, Human Services Research Institute (HSRI) from Cambridge, MA selected as national consultant in July 2009.  TAC participating as a subcontract.</a:t>
            </a:r>
          </a:p>
          <a:p>
            <a:pPr marL="365760" indent="-256032" eaLnBrk="1" fontAlgn="auto" hangingPunct="1">
              <a:spcAft>
                <a:spcPts val="0"/>
              </a:spcAft>
              <a:buFont typeface="Wingdings 3" pitchFamily="18" charset="2"/>
              <a:buNone/>
              <a:defRPr/>
            </a:pPr>
            <a:endParaRPr lang="en-US" dirty="0" smtClean="0"/>
          </a:p>
          <a:p>
            <a:pPr marL="365760" indent="-256032" eaLnBrk="1" fontAlgn="auto" hangingPunct="1">
              <a:spcAft>
                <a:spcPts val="0"/>
              </a:spcAft>
              <a:buFont typeface="Wingdings 3"/>
              <a:buChar char=""/>
              <a:defRPr/>
            </a:pPr>
            <a:r>
              <a:rPr lang="en-US" dirty="0" smtClean="0"/>
              <a:t>To offset the national consultant’s lack of Milwaukee knowledge, Public Policy Forum is serving as local consultant and fiscal agent.</a:t>
            </a:r>
          </a:p>
          <a:p>
            <a:pPr marL="365760" indent="-256032" eaLnBrk="1" fontAlgn="auto" hangingPunct="1">
              <a:spcAft>
                <a:spcPts val="0"/>
              </a:spcAft>
              <a:buFont typeface="Wingdings 3"/>
              <a:buNone/>
              <a:defRPr/>
            </a:pPr>
            <a:endParaRPr lang="en-US" sz="800" dirty="0" smtClean="0"/>
          </a:p>
          <a:p>
            <a:pPr marL="365760" indent="-256032" eaLnBrk="1" fontAlgn="auto" hangingPunct="1">
              <a:spcAft>
                <a:spcPts val="0"/>
              </a:spcAft>
              <a:buFont typeface="Wingdings 3"/>
              <a:buNone/>
              <a:defRPr/>
            </a:pPr>
            <a:endParaRPr lang="en-US" sz="800" dirty="0" smtClean="0"/>
          </a:p>
          <a:p>
            <a:pPr marL="365760" indent="-256032" eaLnBrk="1" fontAlgn="auto" hangingPunct="1">
              <a:spcAft>
                <a:spcPts val="0"/>
              </a:spcAft>
              <a:buFont typeface="Wingdings 3"/>
              <a:buChar char=""/>
              <a:defRPr/>
            </a:pPr>
            <a:r>
              <a:rPr lang="en-US" dirty="0" smtClean="0"/>
              <a:t>Mental Health Task Force subcontracted to help coordinate community input and participation. </a:t>
            </a: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smtClean="0"/>
              <a:t>National and local consultants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a:xfrm>
            <a:off x="457200" y="1524000"/>
            <a:ext cx="8229600" cy="4648200"/>
          </a:xfrm>
        </p:spPr>
        <p:txBody>
          <a:bodyPr/>
          <a:lstStyle/>
          <a:p>
            <a:pPr marL="365125" lvl="1" indent="-255588" eaLnBrk="1" hangingPunct="1">
              <a:spcBef>
                <a:spcPts val="400"/>
              </a:spcBef>
              <a:buSzPct val="68000"/>
              <a:buFont typeface="Wingdings 3" pitchFamily="18" charset="2"/>
              <a:buChar char=""/>
            </a:pPr>
            <a:r>
              <a:rPr lang="en-US" sz="2600" smtClean="0"/>
              <a:t>Mental health system focus </a:t>
            </a:r>
          </a:p>
          <a:p>
            <a:pPr marL="365125" lvl="1" indent="-255588" eaLnBrk="1" hangingPunct="1">
              <a:spcBef>
                <a:spcPts val="400"/>
              </a:spcBef>
              <a:buSzPct val="68000"/>
              <a:buFont typeface="Verdana" pitchFamily="34" charset="0"/>
              <a:buNone/>
            </a:pPr>
            <a:endParaRPr lang="en-US" sz="800" smtClean="0"/>
          </a:p>
          <a:p>
            <a:pPr marL="365125" lvl="1" indent="-255588" eaLnBrk="1" hangingPunct="1">
              <a:spcBef>
                <a:spcPts val="400"/>
              </a:spcBef>
              <a:buSzPct val="68000"/>
              <a:buFont typeface="Wingdings 3" pitchFamily="18" charset="2"/>
              <a:buChar char=""/>
            </a:pPr>
            <a:r>
              <a:rPr lang="en-US" sz="2600" smtClean="0"/>
              <a:t>Emphasis on capacity and access issues (inpatient, crisis/emergency &amp; community-based services); secondary emphasis on housing, employment, etc.</a:t>
            </a:r>
          </a:p>
          <a:p>
            <a:pPr marL="365125" lvl="1" indent="-255588" eaLnBrk="1" hangingPunct="1">
              <a:spcBef>
                <a:spcPts val="400"/>
              </a:spcBef>
              <a:buSzPct val="68000"/>
              <a:buFont typeface="Verdana" pitchFamily="34" charset="0"/>
              <a:buNone/>
            </a:pPr>
            <a:endParaRPr lang="en-US" sz="800" smtClean="0"/>
          </a:p>
          <a:p>
            <a:pPr marL="365125" lvl="1" indent="-255588" eaLnBrk="1" hangingPunct="1">
              <a:spcBef>
                <a:spcPts val="400"/>
              </a:spcBef>
              <a:buSzPct val="68000"/>
              <a:buFont typeface="Wingdings 3" pitchFamily="18" charset="2"/>
              <a:buChar char=""/>
            </a:pPr>
            <a:r>
              <a:rPr lang="en-US" sz="2600" smtClean="0"/>
              <a:t>Focus on delivery system (public &amp; private); not on clinical practice</a:t>
            </a:r>
          </a:p>
          <a:p>
            <a:pPr marL="365125" lvl="1" indent="-255588" eaLnBrk="1" hangingPunct="1">
              <a:spcBef>
                <a:spcPts val="400"/>
              </a:spcBef>
              <a:buSzPct val="68000"/>
              <a:buFont typeface="Verdana" pitchFamily="34" charset="0"/>
              <a:buNone/>
            </a:pPr>
            <a:endParaRPr lang="en-US" smtClean="0"/>
          </a:p>
          <a:p>
            <a:pPr eaLnBrk="1" hangingPunct="1"/>
            <a:endParaRPr lang="en-US" smtClean="0"/>
          </a:p>
          <a:p>
            <a:pPr eaLnBrk="1" hangingPunct="1"/>
            <a:endParaRPr lang="en-US" smtClean="0"/>
          </a:p>
        </p:txBody>
      </p:sp>
      <p:sp>
        <p:nvSpPr>
          <p:cNvPr id="3" name="Title 2"/>
          <p:cNvSpPr>
            <a:spLocks noGrp="1"/>
          </p:cNvSpPr>
          <p:nvPr>
            <p:ph type="title"/>
          </p:nvPr>
        </p:nvSpPr>
        <p:spPr/>
        <p:txBody>
          <a:bodyPr/>
          <a:lstStyle/>
          <a:p>
            <a:pPr eaLnBrk="1" fontAlgn="auto" hangingPunct="1">
              <a:spcAft>
                <a:spcPts val="0"/>
              </a:spcAft>
              <a:defRPr/>
            </a:pPr>
            <a:r>
              <a:rPr lang="en-US" dirty="0" smtClean="0"/>
              <a:t>General Scope of Work </a:t>
            </a:r>
            <a:endParaRPr lang="en-US" dirty="0"/>
          </a:p>
        </p:txBody>
      </p:sp>
      <p:pic>
        <p:nvPicPr>
          <p:cNvPr id="20484" name="Picture 4" descr="Bull's eye dart.jpg"/>
          <p:cNvPicPr>
            <a:picLocks noChangeAspect="1"/>
          </p:cNvPicPr>
          <p:nvPr/>
        </p:nvPicPr>
        <p:blipFill>
          <a:blip r:embed="rId3" cstate="print"/>
          <a:srcRect/>
          <a:stretch>
            <a:fillRect/>
          </a:stretch>
        </p:blipFill>
        <p:spPr bwMode="auto">
          <a:xfrm>
            <a:off x="7162800" y="228600"/>
            <a:ext cx="1085850" cy="120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3.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4.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Concourse</Template>
  <TotalTime>877</TotalTime>
  <Words>969</Words>
  <Application>Microsoft Office PowerPoint</Application>
  <PresentationFormat>On-screen Show (4:3)</PresentationFormat>
  <Paragraphs>200</Paragraphs>
  <Slides>20</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Concourse</vt:lpstr>
      <vt:lpstr>Microsoft Office Excel 97-2003 Worksheet</vt:lpstr>
      <vt:lpstr>Transforming the Adult Mental Health Care Delivery System in Milwaukee County</vt:lpstr>
      <vt:lpstr>Milwaukee County  Mental Health Care  Delivery System</vt:lpstr>
      <vt:lpstr>To address these challenges…</vt:lpstr>
      <vt:lpstr>Phase I Planning Advisory Group</vt:lpstr>
      <vt:lpstr>The Problem</vt:lpstr>
      <vt:lpstr>National Scan of  Similar Efforts</vt:lpstr>
      <vt:lpstr>Choosing the project philosophy</vt:lpstr>
      <vt:lpstr>National and local consultants</vt:lpstr>
      <vt:lpstr>General Scope of Work </vt:lpstr>
      <vt:lpstr>Scope, continued… </vt:lpstr>
      <vt:lpstr>Deliverables</vt:lpstr>
      <vt:lpstr> Data collection </vt:lpstr>
      <vt:lpstr>Case Manager Survey: Average Contacts Per Month</vt:lpstr>
      <vt:lpstr>Case Manager Survey: Differences Between Current &amp; Ideal Service Amounts</vt:lpstr>
      <vt:lpstr>Provider Survey: Quality of Services</vt:lpstr>
      <vt:lpstr>Consumer Survey: Service Needs</vt:lpstr>
      <vt:lpstr>Inpatient Discharge Specialist Survey:  Service Gaps</vt:lpstr>
      <vt:lpstr> Findings relevant to EDs</vt:lpstr>
      <vt:lpstr> Findings relevant to EDs</vt:lpstr>
      <vt:lpstr> Project Status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Transforming  the Adult Mental Health Care Delivery System in Milwaukee County</dc:title>
  <dc:creator>Melissa Kovach</dc:creator>
  <cp:lastModifiedBy>Rob Henken</cp:lastModifiedBy>
  <cp:revision>119</cp:revision>
  <dcterms:created xsi:type="dcterms:W3CDTF">2008-12-18T20:00:03Z</dcterms:created>
  <dcterms:modified xsi:type="dcterms:W3CDTF">2010-09-30T14:50:48Z</dcterms:modified>
</cp:coreProperties>
</file>