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843" r:id="rId2"/>
    <p:sldMasterId id="2147483845" r:id="rId3"/>
    <p:sldMasterId id="2147483847" r:id="rId4"/>
    <p:sldMasterId id="2147483849" r:id="rId5"/>
    <p:sldMasterId id="2147483853" r:id="rId6"/>
  </p:sldMasterIdLst>
  <p:notesMasterIdLst>
    <p:notesMasterId r:id="rId26"/>
  </p:notesMasterIdLst>
  <p:handoutMasterIdLst>
    <p:handoutMasterId r:id="rId27"/>
  </p:handoutMasterIdLst>
  <p:sldIdLst>
    <p:sldId id="276" r:id="rId7"/>
    <p:sldId id="277" r:id="rId8"/>
    <p:sldId id="257" r:id="rId9"/>
    <p:sldId id="258" r:id="rId10"/>
    <p:sldId id="290" r:id="rId11"/>
    <p:sldId id="279" r:id="rId12"/>
    <p:sldId id="280" r:id="rId13"/>
    <p:sldId id="291" r:id="rId14"/>
    <p:sldId id="292" r:id="rId15"/>
    <p:sldId id="293" r:id="rId16"/>
    <p:sldId id="295" r:id="rId17"/>
    <p:sldId id="296" r:id="rId18"/>
    <p:sldId id="318" r:id="rId19"/>
    <p:sldId id="319" r:id="rId20"/>
    <p:sldId id="320" r:id="rId21"/>
    <p:sldId id="305" r:id="rId22"/>
    <p:sldId id="326" r:id="rId23"/>
    <p:sldId id="322" r:id="rId24"/>
    <p:sldId id="321" r:id="rId25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12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2022" y="-90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55575" y="155575"/>
            <a:ext cx="6621463" cy="46355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55575" y="8677275"/>
            <a:ext cx="5842000" cy="46355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6153150" y="8677275"/>
            <a:ext cx="700088" cy="46355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08A3D60-4418-46C1-A31A-BB1F2DFBB1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55575" y="155575"/>
            <a:ext cx="6699250" cy="46355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55575" y="8677275"/>
            <a:ext cx="5919788" cy="46355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230938" y="8677275"/>
            <a:ext cx="623887" cy="46355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F16A170-F222-4720-8AF8-4B36E1D4243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A408B68-4F55-4A39-B2CD-7BE241DFD3F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8D78C2A-B377-473D-813B-C28EA5D17A54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11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DB4DB29-D25B-4043-8D72-7C4B4982DF7E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4342BB5-BC4B-4A2B-AF28-515F12459581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ChangeArrowheads="1"/>
          </p:cNvSpPr>
          <p:nvPr userDrawn="1"/>
        </p:nvSpPr>
        <p:spPr bwMode="auto">
          <a:xfrm>
            <a:off x="228600" y="1676400"/>
            <a:ext cx="8686800" cy="2286000"/>
          </a:xfrm>
          <a:prstGeom prst="rect">
            <a:avLst/>
          </a:prstGeom>
          <a:gradFill rotWithShape="1">
            <a:gsLst>
              <a:gs pos="0">
                <a:srgbClr val="34608B">
                  <a:gamma/>
                  <a:shade val="46275"/>
                  <a:invGamma/>
                </a:srgbClr>
              </a:gs>
              <a:gs pos="50000">
                <a:srgbClr val="34608B"/>
              </a:gs>
              <a:gs pos="100000">
                <a:srgbClr val="34608B">
                  <a:gamma/>
                  <a:shade val="46275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9" name="Rectangle 3"/>
          <p:cNvSpPr>
            <a:spLocks noChangeArrowheads="1"/>
          </p:cNvSpPr>
          <p:nvPr userDrawn="1"/>
        </p:nvSpPr>
        <p:spPr bwMode="auto">
          <a:xfrm>
            <a:off x="228600" y="1447800"/>
            <a:ext cx="8686800" cy="228600"/>
          </a:xfrm>
          <a:prstGeom prst="rect">
            <a:avLst/>
          </a:prstGeom>
          <a:gradFill rotWithShape="1">
            <a:gsLst>
              <a:gs pos="0">
                <a:srgbClr val="A9CAE1">
                  <a:gamma/>
                  <a:shade val="46275"/>
                  <a:invGamma/>
                </a:srgbClr>
              </a:gs>
              <a:gs pos="50000">
                <a:srgbClr val="A9CAE1"/>
              </a:gs>
              <a:gs pos="100000">
                <a:srgbClr val="A9CAE1">
                  <a:gamma/>
                  <a:shade val="46275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" name="Rectangle 4"/>
          <p:cNvSpPr>
            <a:spLocks noChangeArrowheads="1"/>
          </p:cNvSpPr>
          <p:nvPr userDrawn="1"/>
        </p:nvSpPr>
        <p:spPr bwMode="auto">
          <a:xfrm>
            <a:off x="228600" y="3962400"/>
            <a:ext cx="8686800" cy="228600"/>
          </a:xfrm>
          <a:prstGeom prst="rect">
            <a:avLst/>
          </a:prstGeom>
          <a:gradFill rotWithShape="1">
            <a:gsLst>
              <a:gs pos="0">
                <a:srgbClr val="A9CAE1">
                  <a:gamma/>
                  <a:shade val="46275"/>
                  <a:invGamma/>
                </a:srgbClr>
              </a:gs>
              <a:gs pos="50000">
                <a:srgbClr val="A9CAE1"/>
              </a:gs>
              <a:gs pos="100000">
                <a:srgbClr val="A9CAE1">
                  <a:gamma/>
                  <a:shade val="46275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2362200" y="2895600"/>
            <a:ext cx="4419600" cy="76200"/>
          </a:xfrm>
          <a:prstGeom prst="rect">
            <a:avLst/>
          </a:prstGeom>
          <a:gradFill rotWithShape="1">
            <a:gsLst>
              <a:gs pos="0">
                <a:srgbClr val="F0AB46">
                  <a:gamma/>
                  <a:shade val="46275"/>
                  <a:invGamma/>
                </a:srgbClr>
              </a:gs>
              <a:gs pos="50000">
                <a:srgbClr val="F0AB46"/>
              </a:gs>
              <a:gs pos="100000">
                <a:srgbClr val="F0AB46">
                  <a:gamma/>
                  <a:shade val="46275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pic>
        <p:nvPicPr>
          <p:cNvPr id="12" name="Picture 9" descr="WCHQ_logo_black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457200" y="5314950"/>
            <a:ext cx="2286000" cy="95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white">
          <a:xfrm>
            <a:off x="381000" y="3130296"/>
            <a:ext cx="8382000" cy="679704"/>
          </a:xfrm>
        </p:spPr>
        <p:txBody>
          <a:bodyPr>
            <a:normAutofit/>
          </a:bodyPr>
          <a:lstStyle>
            <a:lvl1pPr marL="0" indent="0" algn="ctr">
              <a:buNone/>
              <a:defRPr sz="3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 bwMode="white">
          <a:xfrm>
            <a:off x="381000" y="1600200"/>
            <a:ext cx="8382000" cy="1470025"/>
          </a:xfrm>
        </p:spPr>
        <p:txBody>
          <a:bodyPr/>
          <a:lstStyle>
            <a:lvl1pPr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0"/>
          </p:nvPr>
        </p:nvSpPr>
        <p:spPr>
          <a:xfrm>
            <a:off x="3505200" y="4608576"/>
            <a:ext cx="5181600" cy="381000"/>
          </a:xfrm>
        </p:spPr>
        <p:txBody>
          <a:bodyPr>
            <a:noAutofit/>
          </a:bodyPr>
          <a:lstStyle>
            <a:lvl1pPr algn="r">
              <a:buFontTx/>
              <a:buNone/>
              <a:defRPr sz="1800" b="1"/>
            </a:lvl1pPr>
            <a:lvl2pPr algn="r">
              <a:buFontTx/>
              <a:buNone/>
              <a:defRPr sz="1800" b="1"/>
            </a:lvl2pPr>
            <a:lvl3pPr algn="r">
              <a:buFontTx/>
              <a:buNone/>
              <a:defRPr sz="1800" b="1"/>
            </a:lvl3pPr>
            <a:lvl4pPr algn="r">
              <a:buFontTx/>
              <a:buNone/>
              <a:defRPr sz="1800" b="1"/>
            </a:lvl4pPr>
            <a:lvl5pPr algn="r">
              <a:buFontTx/>
              <a:buNone/>
              <a:defRPr sz="18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20"/>
          <p:cNvSpPr>
            <a:spLocks noGrp="1"/>
          </p:cNvSpPr>
          <p:nvPr>
            <p:ph type="body" sz="quarter" idx="11"/>
          </p:nvPr>
        </p:nvSpPr>
        <p:spPr>
          <a:xfrm>
            <a:off x="3505200" y="5065776"/>
            <a:ext cx="5181600" cy="381000"/>
          </a:xfrm>
        </p:spPr>
        <p:txBody>
          <a:bodyPr>
            <a:noAutofit/>
          </a:bodyPr>
          <a:lstStyle>
            <a:lvl1pPr algn="r">
              <a:buFontTx/>
              <a:buNone/>
              <a:defRPr sz="1800" b="0"/>
            </a:lvl1pPr>
            <a:lvl2pPr algn="r">
              <a:buFontTx/>
              <a:buNone/>
              <a:defRPr sz="1800" b="1"/>
            </a:lvl2pPr>
            <a:lvl3pPr algn="r">
              <a:buFontTx/>
              <a:buNone/>
              <a:defRPr sz="1800" b="1"/>
            </a:lvl3pPr>
            <a:lvl4pPr algn="r">
              <a:buFontTx/>
              <a:buNone/>
              <a:defRPr sz="1800" b="1"/>
            </a:lvl4pPr>
            <a:lvl5pPr algn="r">
              <a:buFontTx/>
              <a:buNone/>
              <a:defRPr sz="18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Text Placeholder 20"/>
          <p:cNvSpPr>
            <a:spLocks noGrp="1"/>
          </p:cNvSpPr>
          <p:nvPr>
            <p:ph type="body" sz="quarter" idx="12"/>
          </p:nvPr>
        </p:nvSpPr>
        <p:spPr>
          <a:xfrm>
            <a:off x="3505200" y="5522976"/>
            <a:ext cx="5181600" cy="381000"/>
          </a:xfrm>
        </p:spPr>
        <p:txBody>
          <a:bodyPr>
            <a:noAutofit/>
          </a:bodyPr>
          <a:lstStyle>
            <a:lvl1pPr algn="r">
              <a:buFontTx/>
              <a:buNone/>
              <a:defRPr sz="1800" b="0"/>
            </a:lvl1pPr>
            <a:lvl2pPr algn="r">
              <a:buFontTx/>
              <a:buNone/>
              <a:defRPr sz="1800" b="1"/>
            </a:lvl2pPr>
            <a:lvl3pPr algn="r">
              <a:buFontTx/>
              <a:buNone/>
              <a:defRPr sz="1800" b="1"/>
            </a:lvl3pPr>
            <a:lvl4pPr algn="r">
              <a:buFontTx/>
              <a:buNone/>
              <a:defRPr sz="1800" b="1"/>
            </a:lvl4pPr>
            <a:lvl5pPr algn="r">
              <a:buFontTx/>
              <a:buNone/>
              <a:defRPr sz="18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Text Placeholder 20"/>
          <p:cNvSpPr>
            <a:spLocks noGrp="1"/>
          </p:cNvSpPr>
          <p:nvPr>
            <p:ph type="body" sz="quarter" idx="13"/>
          </p:nvPr>
        </p:nvSpPr>
        <p:spPr>
          <a:xfrm>
            <a:off x="3505200" y="5980176"/>
            <a:ext cx="5181600" cy="381000"/>
          </a:xfrm>
        </p:spPr>
        <p:txBody>
          <a:bodyPr>
            <a:noAutofit/>
          </a:bodyPr>
          <a:lstStyle>
            <a:lvl1pPr algn="r">
              <a:buFontTx/>
              <a:buNone/>
              <a:defRPr sz="1800" b="0"/>
            </a:lvl1pPr>
            <a:lvl2pPr algn="r">
              <a:buFontTx/>
              <a:buNone/>
              <a:defRPr sz="1800" b="1"/>
            </a:lvl2pPr>
            <a:lvl3pPr algn="r">
              <a:buFontTx/>
              <a:buNone/>
              <a:defRPr sz="1800" b="1"/>
            </a:lvl3pPr>
            <a:lvl4pPr algn="r">
              <a:buFontTx/>
              <a:buNone/>
              <a:defRPr sz="1800" b="1"/>
            </a:lvl4pPr>
            <a:lvl5pPr algn="r">
              <a:buFontTx/>
              <a:buNone/>
              <a:defRPr sz="18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Slide Number Placeholder 1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186543-CD25-42F0-8F37-44DE73E2674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4" name="Footer Placeholder 1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Wisconsin Collaborative for Healthcare Quality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&amp; Footer withou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 userDrawn="1"/>
        </p:nvSpPr>
        <p:spPr bwMode="auto">
          <a:xfrm>
            <a:off x="228600" y="152400"/>
            <a:ext cx="8686800" cy="1143000"/>
          </a:xfrm>
          <a:prstGeom prst="rect">
            <a:avLst/>
          </a:prstGeom>
          <a:gradFill rotWithShape="1">
            <a:gsLst>
              <a:gs pos="0">
                <a:srgbClr val="34608B">
                  <a:gamma/>
                  <a:shade val="46275"/>
                  <a:invGamma/>
                </a:srgbClr>
              </a:gs>
              <a:gs pos="50000">
                <a:srgbClr val="34608B"/>
              </a:gs>
              <a:gs pos="100000">
                <a:srgbClr val="34608B">
                  <a:gamma/>
                  <a:shade val="46275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4" name="Rectangle 12"/>
          <p:cNvSpPr>
            <a:spLocks noChangeArrowheads="1"/>
          </p:cNvSpPr>
          <p:nvPr userDrawn="1"/>
        </p:nvSpPr>
        <p:spPr bwMode="auto">
          <a:xfrm>
            <a:off x="228600" y="1343025"/>
            <a:ext cx="8686800" cy="152400"/>
          </a:xfrm>
          <a:prstGeom prst="rect">
            <a:avLst/>
          </a:prstGeom>
          <a:gradFill rotWithShape="1">
            <a:gsLst>
              <a:gs pos="0">
                <a:srgbClr val="A9CAE1">
                  <a:gamma/>
                  <a:shade val="46275"/>
                  <a:invGamma/>
                </a:srgbClr>
              </a:gs>
              <a:gs pos="50000">
                <a:srgbClr val="A9CAE1"/>
              </a:gs>
              <a:gs pos="100000">
                <a:srgbClr val="A9CAE1">
                  <a:gamma/>
                  <a:shade val="46275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5" name="Rectangle 14"/>
          <p:cNvSpPr>
            <a:spLocks noChangeArrowheads="1"/>
          </p:cNvSpPr>
          <p:nvPr userDrawn="1"/>
        </p:nvSpPr>
        <p:spPr bwMode="auto">
          <a:xfrm>
            <a:off x="228600" y="1295400"/>
            <a:ext cx="8686800" cy="46038"/>
          </a:xfrm>
          <a:prstGeom prst="rect">
            <a:avLst/>
          </a:prstGeom>
          <a:gradFill rotWithShape="1">
            <a:gsLst>
              <a:gs pos="0">
                <a:srgbClr val="F0AB46">
                  <a:gamma/>
                  <a:shade val="46275"/>
                  <a:invGamma/>
                </a:srgbClr>
              </a:gs>
              <a:gs pos="50000">
                <a:srgbClr val="F0AB46"/>
              </a:gs>
              <a:gs pos="100000">
                <a:srgbClr val="F0AB46">
                  <a:gamma/>
                  <a:shade val="46275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Rectangle 4"/>
          <p:cNvSpPr>
            <a:spLocks noChangeArrowheads="1"/>
          </p:cNvSpPr>
          <p:nvPr userDrawn="1"/>
        </p:nvSpPr>
        <p:spPr bwMode="auto">
          <a:xfrm>
            <a:off x="228600" y="6400800"/>
            <a:ext cx="8686800" cy="228600"/>
          </a:xfrm>
          <a:prstGeom prst="rect">
            <a:avLst/>
          </a:prstGeom>
          <a:gradFill rotWithShape="1">
            <a:gsLst>
              <a:gs pos="0">
                <a:srgbClr val="A9CAE1">
                  <a:gamma/>
                  <a:shade val="46275"/>
                  <a:invGamma/>
                </a:srgbClr>
              </a:gs>
              <a:gs pos="50000">
                <a:srgbClr val="A9CAE1"/>
              </a:gs>
              <a:gs pos="100000">
                <a:srgbClr val="A9CAE1">
                  <a:gamma/>
                  <a:shade val="46275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white">
          <a:xfrm>
            <a:off x="381000" y="152400"/>
            <a:ext cx="8382000" cy="1143000"/>
          </a:xfrm>
        </p:spPr>
        <p:txBody>
          <a:bodyPr>
            <a:normAutofit/>
          </a:bodyPr>
          <a:lstStyle>
            <a:lvl1pPr algn="ctr"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 bwMode="white">
          <a:xfrm>
            <a:off x="228600" y="6334125"/>
            <a:ext cx="2895600" cy="365125"/>
          </a:xfrm>
        </p:spPr>
        <p:txBody>
          <a:bodyPr/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Wisconsin Collaborative for Healthcare Quality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1"/>
          </p:nvPr>
        </p:nvSpPr>
        <p:spPr bwMode="white">
          <a:xfrm>
            <a:off x="8305800" y="6343650"/>
            <a:ext cx="6096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A080596-97C0-4809-91B2-152502E096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Footer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 userDrawn="1"/>
        </p:nvSpPr>
        <p:spPr bwMode="auto">
          <a:xfrm>
            <a:off x="228600" y="6400800"/>
            <a:ext cx="8686800" cy="228600"/>
          </a:xfrm>
          <a:prstGeom prst="rect">
            <a:avLst/>
          </a:prstGeom>
          <a:gradFill rotWithShape="1">
            <a:gsLst>
              <a:gs pos="0">
                <a:srgbClr val="A9CAE1">
                  <a:gamma/>
                  <a:shade val="46275"/>
                  <a:invGamma/>
                </a:srgbClr>
              </a:gs>
              <a:gs pos="50000">
                <a:srgbClr val="A9CAE1"/>
              </a:gs>
              <a:gs pos="100000">
                <a:srgbClr val="A9CAE1">
                  <a:gamma/>
                  <a:shade val="46275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 bwMode="white">
          <a:xfrm>
            <a:off x="228600" y="6334125"/>
            <a:ext cx="2895600" cy="365125"/>
          </a:xfrm>
        </p:spPr>
        <p:txBody>
          <a:bodyPr/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Wisconsin Collaborative for Healthcare Quality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 bwMode="white">
          <a:xfrm>
            <a:off x="8372475" y="6343650"/>
            <a:ext cx="533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8B34B8E7-122F-46EF-AD41-AF75CD5C399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ChangeArrowheads="1"/>
          </p:cNvSpPr>
          <p:nvPr userDrawn="1"/>
        </p:nvSpPr>
        <p:spPr bwMode="auto">
          <a:xfrm>
            <a:off x="228600" y="152400"/>
            <a:ext cx="8686800" cy="1143000"/>
          </a:xfrm>
          <a:prstGeom prst="rect">
            <a:avLst/>
          </a:prstGeom>
          <a:gradFill rotWithShape="1">
            <a:gsLst>
              <a:gs pos="0">
                <a:srgbClr val="34608B">
                  <a:gamma/>
                  <a:shade val="46275"/>
                  <a:invGamma/>
                </a:srgbClr>
              </a:gs>
              <a:gs pos="50000">
                <a:srgbClr val="34608B"/>
              </a:gs>
              <a:gs pos="100000">
                <a:srgbClr val="34608B">
                  <a:gamma/>
                  <a:shade val="46275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Gill Sans MT"/>
              <a:cs typeface="+mn-cs"/>
            </a:endParaRPr>
          </a:p>
        </p:txBody>
      </p:sp>
      <p:sp>
        <p:nvSpPr>
          <p:cNvPr id="8" name="Rectangle 12"/>
          <p:cNvSpPr>
            <a:spLocks noChangeArrowheads="1"/>
          </p:cNvSpPr>
          <p:nvPr userDrawn="1"/>
        </p:nvSpPr>
        <p:spPr bwMode="auto">
          <a:xfrm>
            <a:off x="228600" y="1343025"/>
            <a:ext cx="8686800" cy="152400"/>
          </a:xfrm>
          <a:prstGeom prst="rect">
            <a:avLst/>
          </a:prstGeom>
          <a:gradFill rotWithShape="1">
            <a:gsLst>
              <a:gs pos="0">
                <a:srgbClr val="A9CAE1">
                  <a:gamma/>
                  <a:shade val="46275"/>
                  <a:invGamma/>
                </a:srgbClr>
              </a:gs>
              <a:gs pos="50000">
                <a:srgbClr val="A9CAE1"/>
              </a:gs>
              <a:gs pos="100000">
                <a:srgbClr val="A9CAE1">
                  <a:gamma/>
                  <a:shade val="46275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Gill Sans MT"/>
              <a:cs typeface="+mn-cs"/>
            </a:endParaRPr>
          </a:p>
        </p:txBody>
      </p:sp>
      <p:sp>
        <p:nvSpPr>
          <p:cNvPr id="9" name="Rectangle 14"/>
          <p:cNvSpPr>
            <a:spLocks noChangeArrowheads="1"/>
          </p:cNvSpPr>
          <p:nvPr userDrawn="1"/>
        </p:nvSpPr>
        <p:spPr bwMode="auto">
          <a:xfrm>
            <a:off x="228600" y="1295400"/>
            <a:ext cx="8686800" cy="46038"/>
          </a:xfrm>
          <a:prstGeom prst="rect">
            <a:avLst/>
          </a:prstGeom>
          <a:gradFill rotWithShape="1">
            <a:gsLst>
              <a:gs pos="0">
                <a:srgbClr val="F0AB46">
                  <a:gamma/>
                  <a:shade val="46275"/>
                  <a:invGamma/>
                </a:srgbClr>
              </a:gs>
              <a:gs pos="50000">
                <a:srgbClr val="F0AB46"/>
              </a:gs>
              <a:gs pos="100000">
                <a:srgbClr val="F0AB46">
                  <a:gamma/>
                  <a:shade val="46275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Gill Sans MT"/>
              <a:cs typeface="+mn-cs"/>
            </a:endParaRPr>
          </a:p>
        </p:txBody>
      </p:sp>
      <p:pic>
        <p:nvPicPr>
          <p:cNvPr id="10" name="Picture 15" descr="WCHQ logo white on clear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81000" y="409575"/>
            <a:ext cx="1389063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4"/>
          <p:cNvSpPr>
            <a:spLocks noChangeArrowheads="1"/>
          </p:cNvSpPr>
          <p:nvPr userDrawn="1"/>
        </p:nvSpPr>
        <p:spPr bwMode="auto">
          <a:xfrm>
            <a:off x="228600" y="6400800"/>
            <a:ext cx="8686800" cy="228600"/>
          </a:xfrm>
          <a:prstGeom prst="rect">
            <a:avLst/>
          </a:prstGeom>
          <a:gradFill rotWithShape="1">
            <a:gsLst>
              <a:gs pos="0">
                <a:srgbClr val="A9CAE1">
                  <a:gamma/>
                  <a:shade val="46275"/>
                  <a:invGamma/>
                </a:srgbClr>
              </a:gs>
              <a:gs pos="50000">
                <a:srgbClr val="A9CAE1"/>
              </a:gs>
              <a:gs pos="100000">
                <a:srgbClr val="A9CAE1">
                  <a:gamma/>
                  <a:shade val="46275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Gill Sans MT"/>
              <a:cs typeface="+mn-cs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11325"/>
            <a:ext cx="4040188" cy="498475"/>
          </a:xfrm>
        </p:spPr>
        <p:txBody>
          <a:bodyPr anchor="ctr">
            <a:noAutofit/>
          </a:bodyPr>
          <a:lstStyle>
            <a:lvl1pPr marL="0" indent="0">
              <a:buNone/>
              <a:defRPr sz="3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86000"/>
            <a:ext cx="4040188" cy="3962400"/>
          </a:xfrm>
        </p:spPr>
        <p:txBody>
          <a:bodyPr/>
          <a:lstStyle>
            <a:lvl1pPr>
              <a:buSzPct val="75000"/>
              <a:buFontTx/>
              <a:buBlip>
                <a:blip r:embed="rId3"/>
              </a:buBlip>
              <a:defRPr sz="2400"/>
            </a:lvl1pPr>
            <a:lvl2pPr>
              <a:buSzPct val="50000"/>
              <a:buFontTx/>
              <a:buBlip>
                <a:blip r:embed="rId3"/>
              </a:buBlip>
              <a:defRPr sz="2200"/>
            </a:lvl2pPr>
            <a:lvl3pPr>
              <a:buSzPct val="50000"/>
              <a:buFontTx/>
              <a:buBlip>
                <a:blip r:embed="rId3"/>
              </a:buBlip>
              <a:defRPr sz="2000"/>
            </a:lvl3pPr>
            <a:lvl4pPr>
              <a:buSzPct val="50000"/>
              <a:buFontTx/>
              <a:buBlip>
                <a:blip r:embed="rId3"/>
              </a:buBlip>
              <a:defRPr sz="1800"/>
            </a:lvl4pPr>
            <a:lvl5pPr>
              <a:buSzPct val="50000"/>
              <a:buFontTx/>
              <a:buBlip>
                <a:blip r:embed="rId3"/>
              </a:buBlip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11325"/>
            <a:ext cx="4041775" cy="498475"/>
          </a:xfrm>
        </p:spPr>
        <p:txBody>
          <a:bodyPr anchor="ctr">
            <a:noAutofit/>
          </a:bodyPr>
          <a:lstStyle>
            <a:lvl1pPr marL="0" indent="0">
              <a:buNone/>
              <a:defRPr sz="3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86000"/>
            <a:ext cx="4041775" cy="3962400"/>
          </a:xfrm>
        </p:spPr>
        <p:txBody>
          <a:bodyPr/>
          <a:lstStyle>
            <a:lvl1pPr>
              <a:buSzPct val="75000"/>
              <a:buFontTx/>
              <a:buBlip>
                <a:blip r:embed="rId3"/>
              </a:buBlip>
              <a:defRPr sz="2400"/>
            </a:lvl1pPr>
            <a:lvl2pPr>
              <a:buSzPct val="50000"/>
              <a:buFontTx/>
              <a:buBlip>
                <a:blip r:embed="rId3"/>
              </a:buBlip>
              <a:defRPr sz="2200"/>
            </a:lvl2pPr>
            <a:lvl3pPr>
              <a:buSzPct val="50000"/>
              <a:buFontTx/>
              <a:buBlip>
                <a:blip r:embed="rId3"/>
              </a:buBlip>
              <a:defRPr sz="2000"/>
            </a:lvl3pPr>
            <a:lvl4pPr>
              <a:buSzPct val="50000"/>
              <a:buFontTx/>
              <a:buBlip>
                <a:blip r:embed="rId3"/>
              </a:buBlip>
              <a:defRPr sz="1800"/>
            </a:lvl4pPr>
            <a:lvl5pPr>
              <a:buSzPct val="50000"/>
              <a:buFontTx/>
              <a:buBlip>
                <a:blip r:embed="rId3"/>
              </a:buBlip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white">
          <a:xfrm>
            <a:off x="2209800" y="228600"/>
            <a:ext cx="6553200" cy="1143000"/>
          </a:xfrm>
        </p:spPr>
        <p:txBody>
          <a:bodyPr>
            <a:normAutofit/>
          </a:bodyPr>
          <a:lstStyle>
            <a:lvl1pPr algn="l"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Footer Placeholder 7"/>
          <p:cNvSpPr>
            <a:spLocks noGrp="1"/>
          </p:cNvSpPr>
          <p:nvPr>
            <p:ph type="ftr" sz="quarter" idx="10"/>
          </p:nvPr>
        </p:nvSpPr>
        <p:spPr bwMode="white">
          <a:xfrm>
            <a:off x="228600" y="6334125"/>
            <a:ext cx="2895600" cy="365125"/>
          </a:xfrm>
        </p:spPr>
        <p:txBody>
          <a:bodyPr/>
          <a:lstStyle>
            <a:lvl1pPr algn="l">
              <a:defRPr sz="1000">
                <a:solidFill>
                  <a:prstClr val="white"/>
                </a:solidFill>
              </a:defRPr>
            </a:lvl1pPr>
          </a:lstStyle>
          <a:p>
            <a:pPr>
              <a:defRPr/>
            </a:pPr>
            <a:r>
              <a:rPr lang="en-US"/>
              <a:t>Wisconsin Collaborative for Healthcare Quality</a:t>
            </a:r>
          </a:p>
        </p:txBody>
      </p:sp>
      <p:sp>
        <p:nvSpPr>
          <p:cNvPr id="13" name="Slide Number Placeholder 13"/>
          <p:cNvSpPr>
            <a:spLocks noGrp="1"/>
          </p:cNvSpPr>
          <p:nvPr>
            <p:ph type="sldNum" sz="quarter" idx="11"/>
          </p:nvPr>
        </p:nvSpPr>
        <p:spPr>
          <a:xfrm>
            <a:off x="6781800" y="6329363"/>
            <a:ext cx="2133600" cy="365125"/>
          </a:xfrm>
        </p:spPr>
        <p:txBody>
          <a:bodyPr/>
          <a:lstStyle>
            <a:lvl1pPr>
              <a:defRPr sz="1000">
                <a:solidFill>
                  <a:prstClr val="white"/>
                </a:solidFill>
              </a:defRPr>
            </a:lvl1pPr>
          </a:lstStyle>
          <a:p>
            <a:pPr>
              <a:defRPr/>
            </a:pPr>
            <a:fld id="{E13FB91E-5486-4A4A-ACF0-360574B7EA1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228600" y="6400800"/>
            <a:ext cx="8686800" cy="228600"/>
          </a:xfrm>
          <a:prstGeom prst="rect">
            <a:avLst/>
          </a:prstGeom>
          <a:gradFill rotWithShape="1">
            <a:gsLst>
              <a:gs pos="0">
                <a:srgbClr val="A9CAE1">
                  <a:gamma/>
                  <a:shade val="46275"/>
                  <a:invGamma/>
                </a:srgbClr>
              </a:gs>
              <a:gs pos="50000">
                <a:srgbClr val="A9CAE1"/>
              </a:gs>
              <a:gs pos="100000">
                <a:srgbClr val="A9CAE1">
                  <a:gamma/>
                  <a:shade val="46275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Gill Sans MT"/>
              <a:cs typeface="+mn-cs"/>
            </a:endParaRPr>
          </a:p>
        </p:txBody>
      </p:sp>
      <p:sp>
        <p:nvSpPr>
          <p:cNvPr id="6" name="Rectangle 2"/>
          <p:cNvSpPr>
            <a:spLocks noChangeArrowheads="1"/>
          </p:cNvSpPr>
          <p:nvPr userDrawn="1"/>
        </p:nvSpPr>
        <p:spPr bwMode="auto">
          <a:xfrm>
            <a:off x="228600" y="152400"/>
            <a:ext cx="8686800" cy="1143000"/>
          </a:xfrm>
          <a:prstGeom prst="rect">
            <a:avLst/>
          </a:prstGeom>
          <a:gradFill rotWithShape="1">
            <a:gsLst>
              <a:gs pos="0">
                <a:srgbClr val="34608B">
                  <a:gamma/>
                  <a:shade val="46275"/>
                  <a:invGamma/>
                </a:srgbClr>
              </a:gs>
              <a:gs pos="50000">
                <a:srgbClr val="34608B"/>
              </a:gs>
              <a:gs pos="100000">
                <a:srgbClr val="34608B">
                  <a:gamma/>
                  <a:shade val="46275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Gill Sans MT"/>
              <a:cs typeface="+mn-cs"/>
            </a:endParaRPr>
          </a:p>
        </p:txBody>
      </p:sp>
      <p:sp>
        <p:nvSpPr>
          <p:cNvPr id="7" name="Rectangle 12"/>
          <p:cNvSpPr>
            <a:spLocks noChangeArrowheads="1"/>
          </p:cNvSpPr>
          <p:nvPr userDrawn="1"/>
        </p:nvSpPr>
        <p:spPr bwMode="auto">
          <a:xfrm>
            <a:off x="228600" y="1343025"/>
            <a:ext cx="8686800" cy="152400"/>
          </a:xfrm>
          <a:prstGeom prst="rect">
            <a:avLst/>
          </a:prstGeom>
          <a:gradFill rotWithShape="1">
            <a:gsLst>
              <a:gs pos="0">
                <a:srgbClr val="A9CAE1">
                  <a:gamma/>
                  <a:shade val="46275"/>
                  <a:invGamma/>
                </a:srgbClr>
              </a:gs>
              <a:gs pos="50000">
                <a:srgbClr val="A9CAE1"/>
              </a:gs>
              <a:gs pos="100000">
                <a:srgbClr val="A9CAE1">
                  <a:gamma/>
                  <a:shade val="46275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Gill Sans MT"/>
              <a:cs typeface="+mn-cs"/>
            </a:endParaRPr>
          </a:p>
        </p:txBody>
      </p:sp>
      <p:sp>
        <p:nvSpPr>
          <p:cNvPr id="8" name="Rectangle 14"/>
          <p:cNvSpPr>
            <a:spLocks noChangeArrowheads="1"/>
          </p:cNvSpPr>
          <p:nvPr userDrawn="1"/>
        </p:nvSpPr>
        <p:spPr bwMode="auto">
          <a:xfrm>
            <a:off x="228600" y="1295400"/>
            <a:ext cx="8686800" cy="46038"/>
          </a:xfrm>
          <a:prstGeom prst="rect">
            <a:avLst/>
          </a:prstGeom>
          <a:gradFill rotWithShape="1">
            <a:gsLst>
              <a:gs pos="0">
                <a:srgbClr val="F0AB46">
                  <a:gamma/>
                  <a:shade val="46275"/>
                  <a:invGamma/>
                </a:srgbClr>
              </a:gs>
              <a:gs pos="50000">
                <a:srgbClr val="F0AB46"/>
              </a:gs>
              <a:gs pos="100000">
                <a:srgbClr val="F0AB46">
                  <a:gamma/>
                  <a:shade val="46275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Gill Sans MT"/>
              <a:cs typeface="+mn-cs"/>
            </a:endParaRPr>
          </a:p>
        </p:txBody>
      </p:sp>
      <p:pic>
        <p:nvPicPr>
          <p:cNvPr id="9" name="Picture 15" descr="WCHQ logo white on clear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81000" y="409575"/>
            <a:ext cx="1389063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962400"/>
          </a:xfrm>
        </p:spPr>
        <p:txBody>
          <a:bodyPr/>
          <a:lstStyle>
            <a:lvl1pPr>
              <a:buSzPct val="75000"/>
              <a:buFontTx/>
              <a:buBlip>
                <a:blip r:embed="rId3"/>
              </a:buBlip>
              <a:defRPr sz="2400"/>
            </a:lvl1pPr>
            <a:lvl2pPr>
              <a:buSzPct val="50000"/>
              <a:buFontTx/>
              <a:buBlip>
                <a:blip r:embed="rId3"/>
              </a:buBlip>
              <a:defRPr sz="2200"/>
            </a:lvl2pPr>
            <a:lvl3pPr>
              <a:buSzPct val="50000"/>
              <a:buFontTx/>
              <a:buBlip>
                <a:blip r:embed="rId3"/>
              </a:buBlip>
              <a:defRPr sz="2000"/>
            </a:lvl3pPr>
            <a:lvl4pPr>
              <a:buSzPct val="50000"/>
              <a:buFontTx/>
              <a:buBlip>
                <a:blip r:embed="rId3"/>
              </a:buBlip>
              <a:defRPr sz="1800"/>
            </a:lvl4pPr>
            <a:lvl5pPr>
              <a:buSzPct val="50000"/>
              <a:buFontTx/>
              <a:buBlip>
                <a:blip r:embed="rId3"/>
              </a:buBlip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white">
          <a:xfrm>
            <a:off x="2209800" y="228600"/>
            <a:ext cx="6553200" cy="1143000"/>
          </a:xfrm>
        </p:spPr>
        <p:txBody>
          <a:bodyPr>
            <a:normAutofit/>
          </a:bodyPr>
          <a:lstStyle>
            <a:lvl1pPr algn="l"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3"/>
          </p:nvPr>
        </p:nvSpPr>
        <p:spPr>
          <a:xfrm>
            <a:off x="457200" y="1676400"/>
            <a:ext cx="8229600" cy="533400"/>
          </a:xfrm>
        </p:spPr>
        <p:txBody>
          <a:bodyPr anchor="ctr">
            <a:noAutofit/>
          </a:bodyPr>
          <a:lstStyle>
            <a:lvl1pPr>
              <a:buFontTx/>
              <a:buNone/>
              <a:defRPr sz="3000">
                <a:solidFill>
                  <a:schemeClr val="accent1"/>
                </a:solidFill>
              </a:defRPr>
            </a:lvl1pPr>
            <a:lvl2pPr>
              <a:buFontTx/>
              <a:buNone/>
              <a:defRPr sz="3000">
                <a:solidFill>
                  <a:schemeClr val="accent1"/>
                </a:solidFill>
              </a:defRPr>
            </a:lvl2pPr>
            <a:lvl3pPr>
              <a:buFontTx/>
              <a:buNone/>
              <a:defRPr sz="3000">
                <a:solidFill>
                  <a:schemeClr val="accent1"/>
                </a:solidFill>
              </a:defRPr>
            </a:lvl3pPr>
            <a:lvl4pPr>
              <a:buFontTx/>
              <a:buNone/>
              <a:defRPr sz="3000">
                <a:solidFill>
                  <a:schemeClr val="accent1"/>
                </a:solidFill>
              </a:defRPr>
            </a:lvl4pPr>
            <a:lvl5pPr>
              <a:buFontTx/>
              <a:buNone/>
              <a:defRPr sz="30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4"/>
          </p:nvPr>
        </p:nvSpPr>
        <p:spPr bwMode="white">
          <a:xfrm>
            <a:off x="231775" y="6334125"/>
            <a:ext cx="2895600" cy="365125"/>
          </a:xfrm>
        </p:spPr>
        <p:txBody>
          <a:bodyPr/>
          <a:lstStyle>
            <a:lvl1pPr algn="l">
              <a:defRPr sz="1000">
                <a:solidFill>
                  <a:prstClr val="white"/>
                </a:solidFill>
              </a:defRPr>
            </a:lvl1pPr>
          </a:lstStyle>
          <a:p>
            <a:pPr>
              <a:defRPr/>
            </a:pPr>
            <a:r>
              <a:rPr lang="en-US"/>
              <a:t>Wisconsin Collaborative for Healthcare Quality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5"/>
          </p:nvPr>
        </p:nvSpPr>
        <p:spPr bwMode="white">
          <a:xfrm>
            <a:off x="8372475" y="6334125"/>
            <a:ext cx="533400" cy="365125"/>
          </a:xfrm>
        </p:spPr>
        <p:txBody>
          <a:bodyPr/>
          <a:lstStyle>
            <a:lvl1pPr>
              <a:defRPr sz="1000">
                <a:solidFill>
                  <a:prstClr val="white"/>
                </a:solidFill>
              </a:defRPr>
            </a:lvl1pPr>
          </a:lstStyle>
          <a:p>
            <a:pPr>
              <a:defRPr/>
            </a:pPr>
            <a:fld id="{119DF3F9-2BD7-4AEF-B1B9-2F23BEBD484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228600" y="6400800"/>
            <a:ext cx="8686800" cy="228600"/>
          </a:xfrm>
          <a:prstGeom prst="rect">
            <a:avLst/>
          </a:prstGeom>
          <a:gradFill rotWithShape="1">
            <a:gsLst>
              <a:gs pos="0">
                <a:srgbClr val="A9CAE1">
                  <a:gamma/>
                  <a:shade val="46275"/>
                  <a:invGamma/>
                </a:srgbClr>
              </a:gs>
              <a:gs pos="50000">
                <a:srgbClr val="A9CAE1"/>
              </a:gs>
              <a:gs pos="100000">
                <a:srgbClr val="A9CAE1">
                  <a:gamma/>
                  <a:shade val="46275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Gill Sans MT"/>
              <a:cs typeface="+mn-cs"/>
            </a:endParaRPr>
          </a:p>
        </p:txBody>
      </p:sp>
      <p:sp>
        <p:nvSpPr>
          <p:cNvPr id="6" name="Rectangle 2"/>
          <p:cNvSpPr>
            <a:spLocks noChangeArrowheads="1"/>
          </p:cNvSpPr>
          <p:nvPr userDrawn="1"/>
        </p:nvSpPr>
        <p:spPr bwMode="auto">
          <a:xfrm>
            <a:off x="228600" y="152400"/>
            <a:ext cx="8686800" cy="1143000"/>
          </a:xfrm>
          <a:prstGeom prst="rect">
            <a:avLst/>
          </a:prstGeom>
          <a:gradFill rotWithShape="1">
            <a:gsLst>
              <a:gs pos="0">
                <a:srgbClr val="34608B">
                  <a:gamma/>
                  <a:shade val="46275"/>
                  <a:invGamma/>
                </a:srgbClr>
              </a:gs>
              <a:gs pos="50000">
                <a:srgbClr val="34608B"/>
              </a:gs>
              <a:gs pos="100000">
                <a:srgbClr val="34608B">
                  <a:gamma/>
                  <a:shade val="46275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Gill Sans MT"/>
              <a:cs typeface="+mn-cs"/>
            </a:endParaRPr>
          </a:p>
        </p:txBody>
      </p:sp>
      <p:sp>
        <p:nvSpPr>
          <p:cNvPr id="7" name="Rectangle 12"/>
          <p:cNvSpPr>
            <a:spLocks noChangeArrowheads="1"/>
          </p:cNvSpPr>
          <p:nvPr userDrawn="1"/>
        </p:nvSpPr>
        <p:spPr bwMode="auto">
          <a:xfrm>
            <a:off x="228600" y="1343025"/>
            <a:ext cx="8686800" cy="152400"/>
          </a:xfrm>
          <a:prstGeom prst="rect">
            <a:avLst/>
          </a:prstGeom>
          <a:gradFill rotWithShape="1">
            <a:gsLst>
              <a:gs pos="0">
                <a:srgbClr val="A9CAE1">
                  <a:gamma/>
                  <a:shade val="46275"/>
                  <a:invGamma/>
                </a:srgbClr>
              </a:gs>
              <a:gs pos="50000">
                <a:srgbClr val="A9CAE1"/>
              </a:gs>
              <a:gs pos="100000">
                <a:srgbClr val="A9CAE1">
                  <a:gamma/>
                  <a:shade val="46275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Gill Sans MT"/>
              <a:cs typeface="+mn-cs"/>
            </a:endParaRPr>
          </a:p>
        </p:txBody>
      </p:sp>
      <p:sp>
        <p:nvSpPr>
          <p:cNvPr id="8" name="Rectangle 14"/>
          <p:cNvSpPr>
            <a:spLocks noChangeArrowheads="1"/>
          </p:cNvSpPr>
          <p:nvPr userDrawn="1"/>
        </p:nvSpPr>
        <p:spPr bwMode="auto">
          <a:xfrm>
            <a:off x="228600" y="1295400"/>
            <a:ext cx="8686800" cy="46038"/>
          </a:xfrm>
          <a:prstGeom prst="rect">
            <a:avLst/>
          </a:prstGeom>
          <a:gradFill rotWithShape="1">
            <a:gsLst>
              <a:gs pos="0">
                <a:srgbClr val="F0AB46">
                  <a:gamma/>
                  <a:shade val="46275"/>
                  <a:invGamma/>
                </a:srgbClr>
              </a:gs>
              <a:gs pos="50000">
                <a:srgbClr val="F0AB46"/>
              </a:gs>
              <a:gs pos="100000">
                <a:srgbClr val="F0AB46">
                  <a:gamma/>
                  <a:shade val="46275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Gill Sans MT"/>
              <a:cs typeface="+mn-cs"/>
            </a:endParaRPr>
          </a:p>
        </p:txBody>
      </p:sp>
      <p:pic>
        <p:nvPicPr>
          <p:cNvPr id="9" name="Picture 15" descr="WCHQ logo white on clear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81000" y="409575"/>
            <a:ext cx="1389063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962400"/>
          </a:xfrm>
        </p:spPr>
        <p:txBody>
          <a:bodyPr/>
          <a:lstStyle>
            <a:lvl1pPr>
              <a:buSzPct val="75000"/>
              <a:buFontTx/>
              <a:buBlip>
                <a:blip r:embed="rId3"/>
              </a:buBlip>
              <a:defRPr sz="2400"/>
            </a:lvl1pPr>
            <a:lvl2pPr>
              <a:buSzPct val="50000"/>
              <a:buFontTx/>
              <a:buBlip>
                <a:blip r:embed="rId3"/>
              </a:buBlip>
              <a:defRPr sz="2200"/>
            </a:lvl2pPr>
            <a:lvl3pPr>
              <a:buSzPct val="50000"/>
              <a:buFontTx/>
              <a:buBlip>
                <a:blip r:embed="rId3"/>
              </a:buBlip>
              <a:defRPr sz="2000"/>
            </a:lvl3pPr>
            <a:lvl4pPr>
              <a:buSzPct val="50000"/>
              <a:buFontTx/>
              <a:buBlip>
                <a:blip r:embed="rId3"/>
              </a:buBlip>
              <a:defRPr sz="1800"/>
            </a:lvl4pPr>
            <a:lvl5pPr>
              <a:buSzPct val="50000"/>
              <a:buFontTx/>
              <a:buBlip>
                <a:blip r:embed="rId3"/>
              </a:buBlip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white">
          <a:xfrm>
            <a:off x="2209800" y="228600"/>
            <a:ext cx="6553200" cy="1143000"/>
          </a:xfrm>
        </p:spPr>
        <p:txBody>
          <a:bodyPr>
            <a:normAutofit/>
          </a:bodyPr>
          <a:lstStyle>
            <a:lvl1pPr algn="l"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3"/>
          </p:nvPr>
        </p:nvSpPr>
        <p:spPr>
          <a:xfrm>
            <a:off x="457200" y="1676400"/>
            <a:ext cx="8229600" cy="533400"/>
          </a:xfrm>
        </p:spPr>
        <p:txBody>
          <a:bodyPr anchor="ctr">
            <a:noAutofit/>
          </a:bodyPr>
          <a:lstStyle>
            <a:lvl1pPr>
              <a:buFontTx/>
              <a:buNone/>
              <a:defRPr sz="3000">
                <a:solidFill>
                  <a:schemeClr val="accent1"/>
                </a:solidFill>
              </a:defRPr>
            </a:lvl1pPr>
            <a:lvl2pPr>
              <a:buFontTx/>
              <a:buNone/>
              <a:defRPr sz="3000">
                <a:solidFill>
                  <a:schemeClr val="accent1"/>
                </a:solidFill>
              </a:defRPr>
            </a:lvl2pPr>
            <a:lvl3pPr>
              <a:buFontTx/>
              <a:buNone/>
              <a:defRPr sz="3000">
                <a:solidFill>
                  <a:schemeClr val="accent1"/>
                </a:solidFill>
              </a:defRPr>
            </a:lvl3pPr>
            <a:lvl4pPr>
              <a:buFontTx/>
              <a:buNone/>
              <a:defRPr sz="3000">
                <a:solidFill>
                  <a:schemeClr val="accent1"/>
                </a:solidFill>
              </a:defRPr>
            </a:lvl4pPr>
            <a:lvl5pPr>
              <a:buFontTx/>
              <a:buNone/>
              <a:defRPr sz="30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4"/>
          </p:nvPr>
        </p:nvSpPr>
        <p:spPr bwMode="white">
          <a:xfrm>
            <a:off x="231775" y="6334125"/>
            <a:ext cx="2895600" cy="365125"/>
          </a:xfrm>
        </p:spPr>
        <p:txBody>
          <a:bodyPr/>
          <a:lstStyle>
            <a:lvl1pPr algn="l">
              <a:defRPr sz="1000">
                <a:solidFill>
                  <a:prstClr val="white"/>
                </a:solidFill>
              </a:defRPr>
            </a:lvl1pPr>
          </a:lstStyle>
          <a:p>
            <a:pPr>
              <a:defRPr/>
            </a:pPr>
            <a:r>
              <a:rPr lang="en-US"/>
              <a:t>Wisconsin Collaborative for Healthcare Quality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5"/>
          </p:nvPr>
        </p:nvSpPr>
        <p:spPr bwMode="white">
          <a:xfrm>
            <a:off x="8372475" y="6334125"/>
            <a:ext cx="533400" cy="365125"/>
          </a:xfrm>
        </p:spPr>
        <p:txBody>
          <a:bodyPr/>
          <a:lstStyle>
            <a:lvl1pPr>
              <a:defRPr sz="1000">
                <a:solidFill>
                  <a:prstClr val="white"/>
                </a:solidFill>
              </a:defRPr>
            </a:lvl1pPr>
          </a:lstStyle>
          <a:p>
            <a:pPr>
              <a:defRPr/>
            </a:pPr>
            <a:fld id="{D90DD69E-1D21-4D7E-AD6E-0F638D51ED7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228600" y="6400800"/>
            <a:ext cx="8686800" cy="228600"/>
          </a:xfrm>
          <a:prstGeom prst="rect">
            <a:avLst/>
          </a:prstGeom>
          <a:gradFill rotWithShape="1">
            <a:gsLst>
              <a:gs pos="0">
                <a:srgbClr val="A9CAE1">
                  <a:gamma/>
                  <a:shade val="46275"/>
                  <a:invGamma/>
                </a:srgbClr>
              </a:gs>
              <a:gs pos="50000">
                <a:srgbClr val="A9CAE1"/>
              </a:gs>
              <a:gs pos="100000">
                <a:srgbClr val="A9CAE1">
                  <a:gamma/>
                  <a:shade val="46275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Gill Sans MT"/>
              <a:cs typeface="+mn-cs"/>
            </a:endParaRPr>
          </a:p>
        </p:txBody>
      </p:sp>
      <p:sp>
        <p:nvSpPr>
          <p:cNvPr id="6" name="Rectangle 2"/>
          <p:cNvSpPr>
            <a:spLocks noChangeArrowheads="1"/>
          </p:cNvSpPr>
          <p:nvPr userDrawn="1"/>
        </p:nvSpPr>
        <p:spPr bwMode="auto">
          <a:xfrm>
            <a:off x="228600" y="152400"/>
            <a:ext cx="8686800" cy="1143000"/>
          </a:xfrm>
          <a:prstGeom prst="rect">
            <a:avLst/>
          </a:prstGeom>
          <a:gradFill rotWithShape="1">
            <a:gsLst>
              <a:gs pos="0">
                <a:srgbClr val="34608B">
                  <a:gamma/>
                  <a:shade val="46275"/>
                  <a:invGamma/>
                </a:srgbClr>
              </a:gs>
              <a:gs pos="50000">
                <a:srgbClr val="34608B"/>
              </a:gs>
              <a:gs pos="100000">
                <a:srgbClr val="34608B">
                  <a:gamma/>
                  <a:shade val="46275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Gill Sans MT"/>
              <a:cs typeface="+mn-cs"/>
            </a:endParaRPr>
          </a:p>
        </p:txBody>
      </p:sp>
      <p:sp>
        <p:nvSpPr>
          <p:cNvPr id="7" name="Rectangle 12"/>
          <p:cNvSpPr>
            <a:spLocks noChangeArrowheads="1"/>
          </p:cNvSpPr>
          <p:nvPr userDrawn="1"/>
        </p:nvSpPr>
        <p:spPr bwMode="auto">
          <a:xfrm>
            <a:off x="228600" y="1343025"/>
            <a:ext cx="8686800" cy="152400"/>
          </a:xfrm>
          <a:prstGeom prst="rect">
            <a:avLst/>
          </a:prstGeom>
          <a:gradFill rotWithShape="1">
            <a:gsLst>
              <a:gs pos="0">
                <a:srgbClr val="A9CAE1">
                  <a:gamma/>
                  <a:shade val="46275"/>
                  <a:invGamma/>
                </a:srgbClr>
              </a:gs>
              <a:gs pos="50000">
                <a:srgbClr val="A9CAE1"/>
              </a:gs>
              <a:gs pos="100000">
                <a:srgbClr val="A9CAE1">
                  <a:gamma/>
                  <a:shade val="46275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Gill Sans MT"/>
              <a:cs typeface="+mn-cs"/>
            </a:endParaRPr>
          </a:p>
        </p:txBody>
      </p:sp>
      <p:sp>
        <p:nvSpPr>
          <p:cNvPr id="8" name="Rectangle 14"/>
          <p:cNvSpPr>
            <a:spLocks noChangeArrowheads="1"/>
          </p:cNvSpPr>
          <p:nvPr userDrawn="1"/>
        </p:nvSpPr>
        <p:spPr bwMode="auto">
          <a:xfrm>
            <a:off x="228600" y="1295400"/>
            <a:ext cx="8686800" cy="46038"/>
          </a:xfrm>
          <a:prstGeom prst="rect">
            <a:avLst/>
          </a:prstGeom>
          <a:gradFill rotWithShape="1">
            <a:gsLst>
              <a:gs pos="0">
                <a:srgbClr val="F0AB46">
                  <a:gamma/>
                  <a:shade val="46275"/>
                  <a:invGamma/>
                </a:srgbClr>
              </a:gs>
              <a:gs pos="50000">
                <a:srgbClr val="F0AB46"/>
              </a:gs>
              <a:gs pos="100000">
                <a:srgbClr val="F0AB46">
                  <a:gamma/>
                  <a:shade val="46275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Gill Sans MT"/>
              <a:cs typeface="+mn-cs"/>
            </a:endParaRPr>
          </a:p>
        </p:txBody>
      </p:sp>
      <p:pic>
        <p:nvPicPr>
          <p:cNvPr id="9" name="Picture 15" descr="WCHQ logo white on clear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81000" y="409575"/>
            <a:ext cx="1389063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962400"/>
          </a:xfrm>
        </p:spPr>
        <p:txBody>
          <a:bodyPr/>
          <a:lstStyle>
            <a:lvl1pPr>
              <a:buSzPct val="75000"/>
              <a:buFontTx/>
              <a:buBlip>
                <a:blip r:embed="rId3"/>
              </a:buBlip>
              <a:defRPr sz="2400"/>
            </a:lvl1pPr>
            <a:lvl2pPr>
              <a:buSzPct val="50000"/>
              <a:buFontTx/>
              <a:buBlip>
                <a:blip r:embed="rId3"/>
              </a:buBlip>
              <a:defRPr sz="2200"/>
            </a:lvl2pPr>
            <a:lvl3pPr>
              <a:buSzPct val="50000"/>
              <a:buFontTx/>
              <a:buBlip>
                <a:blip r:embed="rId3"/>
              </a:buBlip>
              <a:defRPr sz="2000"/>
            </a:lvl3pPr>
            <a:lvl4pPr>
              <a:buSzPct val="50000"/>
              <a:buFontTx/>
              <a:buBlip>
                <a:blip r:embed="rId3"/>
              </a:buBlip>
              <a:defRPr sz="1800"/>
            </a:lvl4pPr>
            <a:lvl5pPr>
              <a:buSzPct val="50000"/>
              <a:buFontTx/>
              <a:buBlip>
                <a:blip r:embed="rId3"/>
              </a:buBlip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white">
          <a:xfrm>
            <a:off x="2209800" y="228600"/>
            <a:ext cx="6553200" cy="1143000"/>
          </a:xfrm>
        </p:spPr>
        <p:txBody>
          <a:bodyPr>
            <a:normAutofit/>
          </a:bodyPr>
          <a:lstStyle>
            <a:lvl1pPr algn="l"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3"/>
          </p:nvPr>
        </p:nvSpPr>
        <p:spPr>
          <a:xfrm>
            <a:off x="457200" y="1676400"/>
            <a:ext cx="8229600" cy="533400"/>
          </a:xfrm>
        </p:spPr>
        <p:txBody>
          <a:bodyPr anchor="ctr">
            <a:noAutofit/>
          </a:bodyPr>
          <a:lstStyle>
            <a:lvl1pPr>
              <a:buFontTx/>
              <a:buNone/>
              <a:defRPr sz="3000">
                <a:solidFill>
                  <a:schemeClr val="accent1"/>
                </a:solidFill>
              </a:defRPr>
            </a:lvl1pPr>
            <a:lvl2pPr>
              <a:buFontTx/>
              <a:buNone/>
              <a:defRPr sz="3000">
                <a:solidFill>
                  <a:schemeClr val="accent1"/>
                </a:solidFill>
              </a:defRPr>
            </a:lvl2pPr>
            <a:lvl3pPr>
              <a:buFontTx/>
              <a:buNone/>
              <a:defRPr sz="3000">
                <a:solidFill>
                  <a:schemeClr val="accent1"/>
                </a:solidFill>
              </a:defRPr>
            </a:lvl3pPr>
            <a:lvl4pPr>
              <a:buFontTx/>
              <a:buNone/>
              <a:defRPr sz="3000">
                <a:solidFill>
                  <a:schemeClr val="accent1"/>
                </a:solidFill>
              </a:defRPr>
            </a:lvl4pPr>
            <a:lvl5pPr>
              <a:buFontTx/>
              <a:buNone/>
              <a:defRPr sz="30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4"/>
          </p:nvPr>
        </p:nvSpPr>
        <p:spPr bwMode="white">
          <a:xfrm>
            <a:off x="231775" y="6334125"/>
            <a:ext cx="2895600" cy="365125"/>
          </a:xfrm>
        </p:spPr>
        <p:txBody>
          <a:bodyPr/>
          <a:lstStyle>
            <a:lvl1pPr algn="l">
              <a:defRPr sz="1000">
                <a:solidFill>
                  <a:prstClr val="white"/>
                </a:solidFill>
              </a:defRPr>
            </a:lvl1pPr>
          </a:lstStyle>
          <a:p>
            <a:pPr>
              <a:defRPr/>
            </a:pPr>
            <a:r>
              <a:rPr lang="en-US"/>
              <a:t>Wisconsin Collaborative for Healthcare Quality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5"/>
          </p:nvPr>
        </p:nvSpPr>
        <p:spPr bwMode="white">
          <a:xfrm>
            <a:off x="8372475" y="6334125"/>
            <a:ext cx="533400" cy="365125"/>
          </a:xfrm>
        </p:spPr>
        <p:txBody>
          <a:bodyPr/>
          <a:lstStyle>
            <a:lvl1pPr>
              <a:defRPr sz="1000">
                <a:solidFill>
                  <a:prstClr val="white"/>
                </a:solidFill>
              </a:defRPr>
            </a:lvl1pPr>
          </a:lstStyle>
          <a:p>
            <a:pPr>
              <a:defRPr/>
            </a:pPr>
            <a:fld id="{1551BD84-7208-4B66-B849-FD46CE81FDB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&amp; Footer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 userDrawn="1"/>
        </p:nvSpPr>
        <p:spPr bwMode="auto">
          <a:xfrm>
            <a:off x="228600" y="152400"/>
            <a:ext cx="8686800" cy="1143000"/>
          </a:xfrm>
          <a:prstGeom prst="rect">
            <a:avLst/>
          </a:prstGeom>
          <a:gradFill rotWithShape="1">
            <a:gsLst>
              <a:gs pos="0">
                <a:srgbClr val="34608B">
                  <a:gamma/>
                  <a:shade val="46275"/>
                  <a:invGamma/>
                </a:srgbClr>
              </a:gs>
              <a:gs pos="50000">
                <a:srgbClr val="34608B"/>
              </a:gs>
              <a:gs pos="100000">
                <a:srgbClr val="34608B">
                  <a:gamma/>
                  <a:shade val="46275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Gill Sans MT"/>
              <a:cs typeface="+mn-cs"/>
            </a:endParaRPr>
          </a:p>
        </p:txBody>
      </p:sp>
      <p:sp>
        <p:nvSpPr>
          <p:cNvPr id="4" name="Rectangle 12"/>
          <p:cNvSpPr>
            <a:spLocks noChangeArrowheads="1"/>
          </p:cNvSpPr>
          <p:nvPr userDrawn="1"/>
        </p:nvSpPr>
        <p:spPr bwMode="auto">
          <a:xfrm>
            <a:off x="228600" y="1343025"/>
            <a:ext cx="8686800" cy="152400"/>
          </a:xfrm>
          <a:prstGeom prst="rect">
            <a:avLst/>
          </a:prstGeom>
          <a:gradFill rotWithShape="1">
            <a:gsLst>
              <a:gs pos="0">
                <a:srgbClr val="A9CAE1">
                  <a:gamma/>
                  <a:shade val="46275"/>
                  <a:invGamma/>
                </a:srgbClr>
              </a:gs>
              <a:gs pos="50000">
                <a:srgbClr val="A9CAE1"/>
              </a:gs>
              <a:gs pos="100000">
                <a:srgbClr val="A9CAE1">
                  <a:gamma/>
                  <a:shade val="46275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Gill Sans MT"/>
              <a:cs typeface="+mn-cs"/>
            </a:endParaRPr>
          </a:p>
        </p:txBody>
      </p:sp>
      <p:sp>
        <p:nvSpPr>
          <p:cNvPr id="5" name="Rectangle 14"/>
          <p:cNvSpPr>
            <a:spLocks noChangeArrowheads="1"/>
          </p:cNvSpPr>
          <p:nvPr userDrawn="1"/>
        </p:nvSpPr>
        <p:spPr bwMode="auto">
          <a:xfrm>
            <a:off x="228600" y="1295400"/>
            <a:ext cx="8686800" cy="46038"/>
          </a:xfrm>
          <a:prstGeom prst="rect">
            <a:avLst/>
          </a:prstGeom>
          <a:gradFill rotWithShape="1">
            <a:gsLst>
              <a:gs pos="0">
                <a:srgbClr val="F0AB46">
                  <a:gamma/>
                  <a:shade val="46275"/>
                  <a:invGamma/>
                </a:srgbClr>
              </a:gs>
              <a:gs pos="50000">
                <a:srgbClr val="F0AB46"/>
              </a:gs>
              <a:gs pos="100000">
                <a:srgbClr val="F0AB46">
                  <a:gamma/>
                  <a:shade val="46275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Gill Sans MT"/>
              <a:cs typeface="+mn-cs"/>
            </a:endParaRPr>
          </a:p>
        </p:txBody>
      </p:sp>
      <p:pic>
        <p:nvPicPr>
          <p:cNvPr id="6" name="Picture 15" descr="WCHQ logo white on clear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81000" y="409575"/>
            <a:ext cx="1389063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4"/>
          <p:cNvSpPr>
            <a:spLocks noChangeArrowheads="1"/>
          </p:cNvSpPr>
          <p:nvPr userDrawn="1"/>
        </p:nvSpPr>
        <p:spPr bwMode="auto">
          <a:xfrm>
            <a:off x="228600" y="6400800"/>
            <a:ext cx="8686800" cy="228600"/>
          </a:xfrm>
          <a:prstGeom prst="rect">
            <a:avLst/>
          </a:prstGeom>
          <a:gradFill rotWithShape="1">
            <a:gsLst>
              <a:gs pos="0">
                <a:srgbClr val="A9CAE1">
                  <a:gamma/>
                  <a:shade val="46275"/>
                  <a:invGamma/>
                </a:srgbClr>
              </a:gs>
              <a:gs pos="50000">
                <a:srgbClr val="A9CAE1"/>
              </a:gs>
              <a:gs pos="100000">
                <a:srgbClr val="A9CAE1">
                  <a:gamma/>
                  <a:shade val="46275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Gill Sans M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white">
          <a:xfrm>
            <a:off x="2209800" y="228600"/>
            <a:ext cx="6553200" cy="1143000"/>
          </a:xfrm>
        </p:spPr>
        <p:txBody>
          <a:bodyPr>
            <a:normAutofit/>
          </a:bodyPr>
          <a:lstStyle>
            <a:lvl1pPr algn="l"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0"/>
          </p:nvPr>
        </p:nvSpPr>
        <p:spPr bwMode="white">
          <a:xfrm>
            <a:off x="228600" y="6334125"/>
            <a:ext cx="2895600" cy="365125"/>
          </a:xfrm>
        </p:spPr>
        <p:txBody>
          <a:bodyPr/>
          <a:lstStyle>
            <a:lvl1pPr algn="l">
              <a:defRPr sz="1000">
                <a:solidFill>
                  <a:prstClr val="white"/>
                </a:solidFill>
              </a:defRPr>
            </a:lvl1pPr>
          </a:lstStyle>
          <a:p>
            <a:pPr>
              <a:defRPr/>
            </a:pPr>
            <a:r>
              <a:rPr lang="en-US"/>
              <a:t>Wisconsin Collaborative for Healthcare Quality</a:t>
            </a: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1"/>
          </p:nvPr>
        </p:nvSpPr>
        <p:spPr bwMode="white">
          <a:xfrm>
            <a:off x="8305800" y="6343650"/>
            <a:ext cx="609600" cy="365125"/>
          </a:xfrm>
        </p:spPr>
        <p:txBody>
          <a:bodyPr/>
          <a:lstStyle>
            <a:lvl1pPr>
              <a:defRPr sz="1000">
                <a:solidFill>
                  <a:prstClr val="white"/>
                </a:solidFill>
              </a:defRPr>
            </a:lvl1pPr>
          </a:lstStyle>
          <a:p>
            <a:pPr>
              <a:defRPr/>
            </a:pPr>
            <a:fld id="{A4252F77-4DB5-4B5B-B604-4681A1F431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ou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ChangeArrowheads="1"/>
          </p:cNvSpPr>
          <p:nvPr userDrawn="1"/>
        </p:nvSpPr>
        <p:spPr bwMode="gray">
          <a:xfrm>
            <a:off x="228600" y="1676400"/>
            <a:ext cx="8686800" cy="2286000"/>
          </a:xfrm>
          <a:prstGeom prst="rect">
            <a:avLst/>
          </a:prstGeom>
          <a:gradFill rotWithShape="1">
            <a:gsLst>
              <a:gs pos="0">
                <a:srgbClr val="34608B">
                  <a:gamma/>
                  <a:shade val="46275"/>
                  <a:invGamma/>
                </a:srgbClr>
              </a:gs>
              <a:gs pos="50000">
                <a:srgbClr val="34608B"/>
              </a:gs>
              <a:gs pos="100000">
                <a:srgbClr val="34608B">
                  <a:gamma/>
                  <a:shade val="46275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Rectangle 3"/>
          <p:cNvSpPr>
            <a:spLocks noChangeArrowheads="1"/>
          </p:cNvSpPr>
          <p:nvPr userDrawn="1"/>
        </p:nvSpPr>
        <p:spPr bwMode="auto">
          <a:xfrm>
            <a:off x="228600" y="1447800"/>
            <a:ext cx="8686800" cy="228600"/>
          </a:xfrm>
          <a:prstGeom prst="rect">
            <a:avLst/>
          </a:prstGeom>
          <a:gradFill rotWithShape="1">
            <a:gsLst>
              <a:gs pos="0">
                <a:srgbClr val="A9CAE1">
                  <a:gamma/>
                  <a:shade val="46275"/>
                  <a:invGamma/>
                </a:srgbClr>
              </a:gs>
              <a:gs pos="50000">
                <a:srgbClr val="A9CAE1"/>
              </a:gs>
              <a:gs pos="100000">
                <a:srgbClr val="A9CAE1">
                  <a:gamma/>
                  <a:shade val="46275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9" name="Rectangle 4"/>
          <p:cNvSpPr>
            <a:spLocks noChangeArrowheads="1"/>
          </p:cNvSpPr>
          <p:nvPr userDrawn="1"/>
        </p:nvSpPr>
        <p:spPr bwMode="auto">
          <a:xfrm>
            <a:off x="228600" y="3962400"/>
            <a:ext cx="8686800" cy="228600"/>
          </a:xfrm>
          <a:prstGeom prst="rect">
            <a:avLst/>
          </a:prstGeom>
          <a:gradFill rotWithShape="1">
            <a:gsLst>
              <a:gs pos="0">
                <a:srgbClr val="A9CAE1">
                  <a:gamma/>
                  <a:shade val="46275"/>
                  <a:invGamma/>
                </a:srgbClr>
              </a:gs>
              <a:gs pos="50000">
                <a:srgbClr val="A9CAE1"/>
              </a:gs>
              <a:gs pos="100000">
                <a:srgbClr val="A9CAE1">
                  <a:gamma/>
                  <a:shade val="46275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pic>
        <p:nvPicPr>
          <p:cNvPr id="10" name="Picture 9" descr="WCHQ_logo_black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457200" y="5314950"/>
            <a:ext cx="2286000" cy="95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 bwMode="white">
          <a:xfrm>
            <a:off x="381000" y="1676400"/>
            <a:ext cx="8382000" cy="2286000"/>
          </a:xfrm>
        </p:spPr>
        <p:txBody>
          <a:bodyPr/>
          <a:lstStyle>
            <a:lvl1pPr>
              <a:lnSpc>
                <a:spcPct val="100000"/>
              </a:lnSpc>
              <a:spcAft>
                <a:spcPts val="600"/>
              </a:spcAft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0"/>
          </p:nvPr>
        </p:nvSpPr>
        <p:spPr>
          <a:xfrm>
            <a:off x="3505200" y="4608576"/>
            <a:ext cx="5181600" cy="381000"/>
          </a:xfrm>
        </p:spPr>
        <p:txBody>
          <a:bodyPr>
            <a:noAutofit/>
          </a:bodyPr>
          <a:lstStyle>
            <a:lvl1pPr algn="r">
              <a:buFontTx/>
              <a:buNone/>
              <a:defRPr sz="1800" b="1"/>
            </a:lvl1pPr>
            <a:lvl2pPr algn="r">
              <a:buFontTx/>
              <a:buNone/>
              <a:defRPr sz="1800" b="1"/>
            </a:lvl2pPr>
            <a:lvl3pPr algn="r">
              <a:buFontTx/>
              <a:buNone/>
              <a:defRPr sz="1800" b="1"/>
            </a:lvl3pPr>
            <a:lvl4pPr algn="r">
              <a:buFontTx/>
              <a:buNone/>
              <a:defRPr sz="1800" b="1"/>
            </a:lvl4pPr>
            <a:lvl5pPr algn="r">
              <a:buFontTx/>
              <a:buNone/>
              <a:defRPr sz="18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20"/>
          <p:cNvSpPr>
            <a:spLocks noGrp="1"/>
          </p:cNvSpPr>
          <p:nvPr>
            <p:ph type="body" sz="quarter" idx="11"/>
          </p:nvPr>
        </p:nvSpPr>
        <p:spPr>
          <a:xfrm>
            <a:off x="3505200" y="5065776"/>
            <a:ext cx="5181600" cy="381000"/>
          </a:xfrm>
        </p:spPr>
        <p:txBody>
          <a:bodyPr>
            <a:noAutofit/>
          </a:bodyPr>
          <a:lstStyle>
            <a:lvl1pPr algn="r">
              <a:buFontTx/>
              <a:buNone/>
              <a:defRPr sz="1800" b="0"/>
            </a:lvl1pPr>
            <a:lvl2pPr algn="r">
              <a:buFontTx/>
              <a:buNone/>
              <a:defRPr sz="1800" b="1"/>
            </a:lvl2pPr>
            <a:lvl3pPr algn="r">
              <a:buFontTx/>
              <a:buNone/>
              <a:defRPr sz="1800" b="1"/>
            </a:lvl3pPr>
            <a:lvl4pPr algn="r">
              <a:buFontTx/>
              <a:buNone/>
              <a:defRPr sz="1800" b="1"/>
            </a:lvl4pPr>
            <a:lvl5pPr algn="r">
              <a:buFontTx/>
              <a:buNone/>
              <a:defRPr sz="18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Text Placeholder 20"/>
          <p:cNvSpPr>
            <a:spLocks noGrp="1"/>
          </p:cNvSpPr>
          <p:nvPr>
            <p:ph type="body" sz="quarter" idx="12"/>
          </p:nvPr>
        </p:nvSpPr>
        <p:spPr>
          <a:xfrm>
            <a:off x="3505200" y="5522976"/>
            <a:ext cx="5181600" cy="381000"/>
          </a:xfrm>
        </p:spPr>
        <p:txBody>
          <a:bodyPr>
            <a:noAutofit/>
          </a:bodyPr>
          <a:lstStyle>
            <a:lvl1pPr algn="r">
              <a:buFontTx/>
              <a:buNone/>
              <a:defRPr sz="1800" b="0"/>
            </a:lvl1pPr>
            <a:lvl2pPr algn="r">
              <a:buFontTx/>
              <a:buNone/>
              <a:defRPr sz="1800" b="1"/>
            </a:lvl2pPr>
            <a:lvl3pPr algn="r">
              <a:buFontTx/>
              <a:buNone/>
              <a:defRPr sz="1800" b="1"/>
            </a:lvl3pPr>
            <a:lvl4pPr algn="r">
              <a:buFontTx/>
              <a:buNone/>
              <a:defRPr sz="1800" b="1"/>
            </a:lvl4pPr>
            <a:lvl5pPr algn="r">
              <a:buFontTx/>
              <a:buNone/>
              <a:defRPr sz="18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Text Placeholder 20"/>
          <p:cNvSpPr>
            <a:spLocks noGrp="1"/>
          </p:cNvSpPr>
          <p:nvPr>
            <p:ph type="body" sz="quarter" idx="13"/>
          </p:nvPr>
        </p:nvSpPr>
        <p:spPr>
          <a:xfrm>
            <a:off x="3505200" y="5980176"/>
            <a:ext cx="5181600" cy="381000"/>
          </a:xfrm>
        </p:spPr>
        <p:txBody>
          <a:bodyPr>
            <a:noAutofit/>
          </a:bodyPr>
          <a:lstStyle>
            <a:lvl1pPr algn="r">
              <a:buFontTx/>
              <a:buNone/>
              <a:defRPr sz="1800" b="0"/>
            </a:lvl1pPr>
            <a:lvl2pPr algn="r">
              <a:buFontTx/>
              <a:buNone/>
              <a:defRPr sz="1800" b="1"/>
            </a:lvl2pPr>
            <a:lvl3pPr algn="r">
              <a:buFontTx/>
              <a:buNone/>
              <a:defRPr sz="1800" b="1"/>
            </a:lvl3pPr>
            <a:lvl4pPr algn="r">
              <a:buFontTx/>
              <a:buNone/>
              <a:defRPr sz="1800" b="1"/>
            </a:lvl4pPr>
            <a:lvl5pPr algn="r">
              <a:buFontTx/>
              <a:buNone/>
              <a:defRPr sz="18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1C66F-01CB-442A-B88D-66A905BDE27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Wisconsin Collaborative for Healthcare Quality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228600" y="6400800"/>
            <a:ext cx="8686800" cy="228600"/>
          </a:xfrm>
          <a:prstGeom prst="rect">
            <a:avLst/>
          </a:prstGeom>
          <a:gradFill rotWithShape="1">
            <a:gsLst>
              <a:gs pos="0">
                <a:srgbClr val="A9CAE1">
                  <a:gamma/>
                  <a:shade val="46275"/>
                  <a:invGamma/>
                </a:srgbClr>
              </a:gs>
              <a:gs pos="50000">
                <a:srgbClr val="A9CAE1"/>
              </a:gs>
              <a:gs pos="100000">
                <a:srgbClr val="A9CAE1">
                  <a:gamma/>
                  <a:shade val="46275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Rectangle 2"/>
          <p:cNvSpPr>
            <a:spLocks noChangeArrowheads="1"/>
          </p:cNvSpPr>
          <p:nvPr userDrawn="1"/>
        </p:nvSpPr>
        <p:spPr bwMode="auto">
          <a:xfrm>
            <a:off x="228600" y="152400"/>
            <a:ext cx="8686800" cy="1143000"/>
          </a:xfrm>
          <a:prstGeom prst="rect">
            <a:avLst/>
          </a:prstGeom>
          <a:gradFill rotWithShape="1">
            <a:gsLst>
              <a:gs pos="0">
                <a:srgbClr val="34608B">
                  <a:gamma/>
                  <a:shade val="46275"/>
                  <a:invGamma/>
                </a:srgbClr>
              </a:gs>
              <a:gs pos="50000">
                <a:srgbClr val="34608B"/>
              </a:gs>
              <a:gs pos="100000">
                <a:srgbClr val="34608B">
                  <a:gamma/>
                  <a:shade val="46275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Rectangle 12"/>
          <p:cNvSpPr>
            <a:spLocks noChangeArrowheads="1"/>
          </p:cNvSpPr>
          <p:nvPr userDrawn="1"/>
        </p:nvSpPr>
        <p:spPr bwMode="auto">
          <a:xfrm>
            <a:off x="228600" y="1343025"/>
            <a:ext cx="8686800" cy="152400"/>
          </a:xfrm>
          <a:prstGeom prst="rect">
            <a:avLst/>
          </a:prstGeom>
          <a:gradFill rotWithShape="1">
            <a:gsLst>
              <a:gs pos="0">
                <a:srgbClr val="A9CAE1">
                  <a:gamma/>
                  <a:shade val="46275"/>
                  <a:invGamma/>
                </a:srgbClr>
              </a:gs>
              <a:gs pos="50000">
                <a:srgbClr val="A9CAE1"/>
              </a:gs>
              <a:gs pos="100000">
                <a:srgbClr val="A9CAE1">
                  <a:gamma/>
                  <a:shade val="46275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Rectangle 14"/>
          <p:cNvSpPr>
            <a:spLocks noChangeArrowheads="1"/>
          </p:cNvSpPr>
          <p:nvPr userDrawn="1"/>
        </p:nvSpPr>
        <p:spPr bwMode="auto">
          <a:xfrm>
            <a:off x="228600" y="1295400"/>
            <a:ext cx="8686800" cy="46038"/>
          </a:xfrm>
          <a:prstGeom prst="rect">
            <a:avLst/>
          </a:prstGeom>
          <a:gradFill rotWithShape="1">
            <a:gsLst>
              <a:gs pos="0">
                <a:srgbClr val="F0AB46">
                  <a:gamma/>
                  <a:shade val="46275"/>
                  <a:invGamma/>
                </a:srgbClr>
              </a:gs>
              <a:gs pos="50000">
                <a:srgbClr val="F0AB46"/>
              </a:gs>
              <a:gs pos="100000">
                <a:srgbClr val="F0AB46">
                  <a:gamma/>
                  <a:shade val="46275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pic>
        <p:nvPicPr>
          <p:cNvPr id="9" name="Picture 15" descr="WCHQ logo white on clear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81000" y="409575"/>
            <a:ext cx="1389063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962400"/>
          </a:xfrm>
        </p:spPr>
        <p:txBody>
          <a:bodyPr/>
          <a:lstStyle>
            <a:lvl1pPr>
              <a:buSzPct val="75000"/>
              <a:buFontTx/>
              <a:buBlip>
                <a:blip r:embed="rId3"/>
              </a:buBlip>
              <a:defRPr sz="2400"/>
            </a:lvl1pPr>
            <a:lvl2pPr>
              <a:buSzPct val="50000"/>
              <a:buFontTx/>
              <a:buBlip>
                <a:blip r:embed="rId3"/>
              </a:buBlip>
              <a:defRPr sz="2200"/>
            </a:lvl2pPr>
            <a:lvl3pPr>
              <a:buSzPct val="50000"/>
              <a:buFontTx/>
              <a:buBlip>
                <a:blip r:embed="rId3"/>
              </a:buBlip>
              <a:defRPr sz="2000"/>
            </a:lvl3pPr>
            <a:lvl4pPr>
              <a:buSzPct val="50000"/>
              <a:buFontTx/>
              <a:buBlip>
                <a:blip r:embed="rId3"/>
              </a:buBlip>
              <a:defRPr sz="1800"/>
            </a:lvl4pPr>
            <a:lvl5pPr>
              <a:buSzPct val="50000"/>
              <a:buFontTx/>
              <a:buBlip>
                <a:blip r:embed="rId3"/>
              </a:buBlip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white">
          <a:xfrm>
            <a:off x="2209800" y="228600"/>
            <a:ext cx="6553200" cy="1143000"/>
          </a:xfrm>
        </p:spPr>
        <p:txBody>
          <a:bodyPr>
            <a:normAutofit/>
          </a:bodyPr>
          <a:lstStyle>
            <a:lvl1pPr algn="l"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3"/>
          </p:nvPr>
        </p:nvSpPr>
        <p:spPr>
          <a:xfrm>
            <a:off x="457200" y="1676400"/>
            <a:ext cx="8229600" cy="533400"/>
          </a:xfrm>
        </p:spPr>
        <p:txBody>
          <a:bodyPr anchor="ctr">
            <a:noAutofit/>
          </a:bodyPr>
          <a:lstStyle>
            <a:lvl1pPr>
              <a:buFontTx/>
              <a:buNone/>
              <a:defRPr sz="3000">
                <a:solidFill>
                  <a:schemeClr val="accent1"/>
                </a:solidFill>
              </a:defRPr>
            </a:lvl1pPr>
            <a:lvl2pPr>
              <a:buFontTx/>
              <a:buNone/>
              <a:defRPr sz="3000">
                <a:solidFill>
                  <a:schemeClr val="accent1"/>
                </a:solidFill>
              </a:defRPr>
            </a:lvl2pPr>
            <a:lvl3pPr>
              <a:buFontTx/>
              <a:buNone/>
              <a:defRPr sz="3000">
                <a:solidFill>
                  <a:schemeClr val="accent1"/>
                </a:solidFill>
              </a:defRPr>
            </a:lvl3pPr>
            <a:lvl4pPr>
              <a:buFontTx/>
              <a:buNone/>
              <a:defRPr sz="3000">
                <a:solidFill>
                  <a:schemeClr val="accent1"/>
                </a:solidFill>
              </a:defRPr>
            </a:lvl4pPr>
            <a:lvl5pPr>
              <a:buFontTx/>
              <a:buNone/>
              <a:defRPr sz="30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4"/>
          </p:nvPr>
        </p:nvSpPr>
        <p:spPr bwMode="white">
          <a:xfrm>
            <a:off x="231775" y="6334125"/>
            <a:ext cx="2895600" cy="365125"/>
          </a:xfrm>
        </p:spPr>
        <p:txBody>
          <a:bodyPr/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Wisconsin Collaborative for Healthcare Quality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5"/>
          </p:nvPr>
        </p:nvSpPr>
        <p:spPr bwMode="white">
          <a:xfrm>
            <a:off x="8372475" y="6334125"/>
            <a:ext cx="533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5B2893AD-6884-4AAE-829C-01ADB903905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ou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 userDrawn="1"/>
        </p:nvSpPr>
        <p:spPr bwMode="auto">
          <a:xfrm>
            <a:off x="228600" y="152400"/>
            <a:ext cx="8686800" cy="1143000"/>
          </a:xfrm>
          <a:prstGeom prst="rect">
            <a:avLst/>
          </a:prstGeom>
          <a:gradFill rotWithShape="1">
            <a:gsLst>
              <a:gs pos="0">
                <a:srgbClr val="34608B">
                  <a:gamma/>
                  <a:shade val="46275"/>
                  <a:invGamma/>
                </a:srgbClr>
              </a:gs>
              <a:gs pos="50000">
                <a:srgbClr val="34608B"/>
              </a:gs>
              <a:gs pos="100000">
                <a:srgbClr val="34608B">
                  <a:gamma/>
                  <a:shade val="46275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Rectangle 12"/>
          <p:cNvSpPr>
            <a:spLocks noChangeArrowheads="1"/>
          </p:cNvSpPr>
          <p:nvPr userDrawn="1"/>
        </p:nvSpPr>
        <p:spPr bwMode="auto">
          <a:xfrm>
            <a:off x="228600" y="1343025"/>
            <a:ext cx="8686800" cy="152400"/>
          </a:xfrm>
          <a:prstGeom prst="rect">
            <a:avLst/>
          </a:prstGeom>
          <a:gradFill rotWithShape="1">
            <a:gsLst>
              <a:gs pos="0">
                <a:srgbClr val="A9CAE1">
                  <a:gamma/>
                  <a:shade val="46275"/>
                  <a:invGamma/>
                </a:srgbClr>
              </a:gs>
              <a:gs pos="50000">
                <a:srgbClr val="A9CAE1"/>
              </a:gs>
              <a:gs pos="100000">
                <a:srgbClr val="A9CAE1">
                  <a:gamma/>
                  <a:shade val="46275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Rectangle 14"/>
          <p:cNvSpPr>
            <a:spLocks noChangeArrowheads="1"/>
          </p:cNvSpPr>
          <p:nvPr userDrawn="1"/>
        </p:nvSpPr>
        <p:spPr bwMode="auto">
          <a:xfrm>
            <a:off x="228600" y="1295400"/>
            <a:ext cx="8686800" cy="46038"/>
          </a:xfrm>
          <a:prstGeom prst="rect">
            <a:avLst/>
          </a:prstGeom>
          <a:gradFill rotWithShape="1">
            <a:gsLst>
              <a:gs pos="0">
                <a:srgbClr val="F0AB46">
                  <a:gamma/>
                  <a:shade val="46275"/>
                  <a:invGamma/>
                </a:srgbClr>
              </a:gs>
              <a:gs pos="50000">
                <a:srgbClr val="F0AB46"/>
              </a:gs>
              <a:gs pos="100000">
                <a:srgbClr val="F0AB46">
                  <a:gamma/>
                  <a:shade val="46275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Rectangle 4"/>
          <p:cNvSpPr>
            <a:spLocks noChangeArrowheads="1"/>
          </p:cNvSpPr>
          <p:nvPr userDrawn="1"/>
        </p:nvSpPr>
        <p:spPr bwMode="auto">
          <a:xfrm>
            <a:off x="228600" y="6400800"/>
            <a:ext cx="8686800" cy="228600"/>
          </a:xfrm>
          <a:prstGeom prst="rect">
            <a:avLst/>
          </a:prstGeom>
          <a:gradFill rotWithShape="1">
            <a:gsLst>
              <a:gs pos="0">
                <a:srgbClr val="A9CAE1">
                  <a:gamma/>
                  <a:shade val="46275"/>
                  <a:invGamma/>
                </a:srgbClr>
              </a:gs>
              <a:gs pos="50000">
                <a:srgbClr val="A9CAE1"/>
              </a:gs>
              <a:gs pos="100000">
                <a:srgbClr val="A9CAE1">
                  <a:gamma/>
                  <a:shade val="46275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962400"/>
          </a:xfrm>
        </p:spPr>
        <p:txBody>
          <a:bodyPr/>
          <a:lstStyle>
            <a:lvl1pPr>
              <a:buSzPct val="75000"/>
              <a:buFontTx/>
              <a:buBlip>
                <a:blip r:embed="rId2"/>
              </a:buBlip>
              <a:defRPr sz="2400"/>
            </a:lvl1pPr>
            <a:lvl2pPr>
              <a:buSzPct val="50000"/>
              <a:buFontTx/>
              <a:buBlip>
                <a:blip r:embed="rId2"/>
              </a:buBlip>
              <a:defRPr sz="2200"/>
            </a:lvl2pPr>
            <a:lvl3pPr>
              <a:buSzPct val="50000"/>
              <a:buFontTx/>
              <a:buBlip>
                <a:blip r:embed="rId2"/>
              </a:buBlip>
              <a:defRPr sz="2000"/>
            </a:lvl3pPr>
            <a:lvl4pPr>
              <a:buSzPct val="50000"/>
              <a:buFontTx/>
              <a:buBlip>
                <a:blip r:embed="rId2"/>
              </a:buBlip>
              <a:defRPr sz="1800"/>
            </a:lvl4pPr>
            <a:lvl5pPr>
              <a:buSzPct val="50000"/>
              <a:buFontTx/>
              <a:buBlip>
                <a:blip r:embed="rId2"/>
              </a:buBlip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white">
          <a:xfrm>
            <a:off x="381000" y="152400"/>
            <a:ext cx="8382000" cy="1143000"/>
          </a:xfrm>
        </p:spPr>
        <p:txBody>
          <a:bodyPr>
            <a:normAutofit/>
          </a:bodyPr>
          <a:lstStyle>
            <a:lvl1pPr algn="ctr"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3"/>
          </p:nvPr>
        </p:nvSpPr>
        <p:spPr>
          <a:xfrm>
            <a:off x="457200" y="1676400"/>
            <a:ext cx="8229600" cy="533400"/>
          </a:xfrm>
        </p:spPr>
        <p:txBody>
          <a:bodyPr anchor="ctr">
            <a:noAutofit/>
          </a:bodyPr>
          <a:lstStyle>
            <a:lvl1pPr>
              <a:buFontTx/>
              <a:buNone/>
              <a:defRPr sz="3000">
                <a:solidFill>
                  <a:schemeClr val="accent1"/>
                </a:solidFill>
              </a:defRPr>
            </a:lvl1pPr>
            <a:lvl2pPr>
              <a:buFontTx/>
              <a:buNone/>
              <a:defRPr sz="3000">
                <a:solidFill>
                  <a:schemeClr val="accent1"/>
                </a:solidFill>
              </a:defRPr>
            </a:lvl2pPr>
            <a:lvl3pPr>
              <a:buFontTx/>
              <a:buNone/>
              <a:defRPr sz="3000">
                <a:solidFill>
                  <a:schemeClr val="accent1"/>
                </a:solidFill>
              </a:defRPr>
            </a:lvl3pPr>
            <a:lvl4pPr>
              <a:buFontTx/>
              <a:buNone/>
              <a:defRPr sz="3000">
                <a:solidFill>
                  <a:schemeClr val="accent1"/>
                </a:solidFill>
              </a:defRPr>
            </a:lvl4pPr>
            <a:lvl5pPr>
              <a:buFontTx/>
              <a:buNone/>
              <a:defRPr sz="30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4"/>
          </p:nvPr>
        </p:nvSpPr>
        <p:spPr bwMode="white">
          <a:xfrm>
            <a:off x="231775" y="6334125"/>
            <a:ext cx="2895600" cy="365125"/>
          </a:xfrm>
        </p:spPr>
        <p:txBody>
          <a:bodyPr/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Wisconsin Collaborative for Healthcare Quality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5"/>
          </p:nvPr>
        </p:nvSpPr>
        <p:spPr bwMode="white">
          <a:xfrm>
            <a:off x="8372475" y="6334125"/>
            <a:ext cx="533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A97C66FB-DD30-4A47-AA20-DE14286789B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 userDrawn="1"/>
        </p:nvSpPr>
        <p:spPr bwMode="auto">
          <a:xfrm>
            <a:off x="228600" y="152400"/>
            <a:ext cx="8686800" cy="1143000"/>
          </a:xfrm>
          <a:prstGeom prst="rect">
            <a:avLst/>
          </a:prstGeom>
          <a:gradFill rotWithShape="1">
            <a:gsLst>
              <a:gs pos="0">
                <a:srgbClr val="34608B">
                  <a:gamma/>
                  <a:shade val="46275"/>
                  <a:invGamma/>
                </a:srgbClr>
              </a:gs>
              <a:gs pos="50000">
                <a:srgbClr val="34608B"/>
              </a:gs>
              <a:gs pos="100000">
                <a:srgbClr val="34608B">
                  <a:gamma/>
                  <a:shade val="46275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Rectangle 12"/>
          <p:cNvSpPr>
            <a:spLocks noChangeArrowheads="1"/>
          </p:cNvSpPr>
          <p:nvPr userDrawn="1"/>
        </p:nvSpPr>
        <p:spPr bwMode="auto">
          <a:xfrm>
            <a:off x="228600" y="1343025"/>
            <a:ext cx="8686800" cy="152400"/>
          </a:xfrm>
          <a:prstGeom prst="rect">
            <a:avLst/>
          </a:prstGeom>
          <a:gradFill rotWithShape="1">
            <a:gsLst>
              <a:gs pos="0">
                <a:srgbClr val="A9CAE1">
                  <a:gamma/>
                  <a:shade val="46275"/>
                  <a:invGamma/>
                </a:srgbClr>
              </a:gs>
              <a:gs pos="50000">
                <a:srgbClr val="A9CAE1"/>
              </a:gs>
              <a:gs pos="100000">
                <a:srgbClr val="A9CAE1">
                  <a:gamma/>
                  <a:shade val="46275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Rectangle 14"/>
          <p:cNvSpPr>
            <a:spLocks noChangeArrowheads="1"/>
          </p:cNvSpPr>
          <p:nvPr userDrawn="1"/>
        </p:nvSpPr>
        <p:spPr bwMode="auto">
          <a:xfrm>
            <a:off x="228600" y="1295400"/>
            <a:ext cx="8686800" cy="46038"/>
          </a:xfrm>
          <a:prstGeom prst="rect">
            <a:avLst/>
          </a:prstGeom>
          <a:gradFill rotWithShape="1">
            <a:gsLst>
              <a:gs pos="0">
                <a:srgbClr val="F0AB46">
                  <a:gamma/>
                  <a:shade val="46275"/>
                  <a:invGamma/>
                </a:srgbClr>
              </a:gs>
              <a:gs pos="50000">
                <a:srgbClr val="F0AB46"/>
              </a:gs>
              <a:gs pos="100000">
                <a:srgbClr val="F0AB46">
                  <a:gamma/>
                  <a:shade val="46275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pic>
        <p:nvPicPr>
          <p:cNvPr id="8" name="Picture 15" descr="WCHQ logo white on clear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81000" y="409575"/>
            <a:ext cx="1389063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4"/>
          <p:cNvSpPr>
            <a:spLocks noChangeArrowheads="1"/>
          </p:cNvSpPr>
          <p:nvPr userDrawn="1"/>
        </p:nvSpPr>
        <p:spPr bwMode="auto">
          <a:xfrm>
            <a:off x="228600" y="6400800"/>
            <a:ext cx="8686800" cy="228600"/>
          </a:xfrm>
          <a:prstGeom prst="rect">
            <a:avLst/>
          </a:prstGeom>
          <a:gradFill rotWithShape="1">
            <a:gsLst>
              <a:gs pos="0">
                <a:srgbClr val="A9CAE1">
                  <a:gamma/>
                  <a:shade val="46275"/>
                  <a:invGamma/>
                </a:srgbClr>
              </a:gs>
              <a:gs pos="50000">
                <a:srgbClr val="A9CAE1"/>
              </a:gs>
              <a:gs pos="100000">
                <a:srgbClr val="A9CAE1">
                  <a:gamma/>
                  <a:shade val="46275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52600"/>
            <a:ext cx="4038600" cy="4525963"/>
          </a:xfrm>
        </p:spPr>
        <p:txBody>
          <a:bodyPr/>
          <a:lstStyle>
            <a:lvl1pPr>
              <a:buSzPct val="75000"/>
              <a:buFontTx/>
              <a:buBlip>
                <a:blip r:embed="rId3"/>
              </a:buBlip>
              <a:defRPr sz="2400"/>
            </a:lvl1pPr>
            <a:lvl2pPr>
              <a:buSzPct val="50000"/>
              <a:buFontTx/>
              <a:buBlip>
                <a:blip r:embed="rId3"/>
              </a:buBlip>
              <a:defRPr sz="2200"/>
            </a:lvl2pPr>
            <a:lvl3pPr>
              <a:buSzPct val="50000"/>
              <a:buFontTx/>
              <a:buBlip>
                <a:blip r:embed="rId3"/>
              </a:buBlip>
              <a:defRPr sz="2000"/>
            </a:lvl3pPr>
            <a:lvl4pPr>
              <a:buSzPct val="50000"/>
              <a:buFontTx/>
              <a:buBlip>
                <a:blip r:embed="rId3"/>
              </a:buBlip>
              <a:defRPr sz="1800"/>
            </a:lvl4pPr>
            <a:lvl5pPr>
              <a:buSzPct val="50000"/>
              <a:buFontTx/>
              <a:buBlip>
                <a:blip r:embed="rId3"/>
              </a:buBlip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4038600" cy="4525963"/>
          </a:xfrm>
        </p:spPr>
        <p:txBody>
          <a:bodyPr/>
          <a:lstStyle>
            <a:lvl1pPr>
              <a:buSzPct val="75000"/>
              <a:buFontTx/>
              <a:buBlip>
                <a:blip r:embed="rId3"/>
              </a:buBlip>
              <a:defRPr sz="2400"/>
            </a:lvl1pPr>
            <a:lvl2pPr>
              <a:buSzPct val="50000"/>
              <a:buFontTx/>
              <a:buBlip>
                <a:blip r:embed="rId3"/>
              </a:buBlip>
              <a:defRPr sz="2200"/>
            </a:lvl2pPr>
            <a:lvl3pPr>
              <a:buSzPct val="50000"/>
              <a:buFontTx/>
              <a:buBlip>
                <a:blip r:embed="rId3"/>
              </a:buBlip>
              <a:defRPr sz="2000"/>
            </a:lvl3pPr>
            <a:lvl4pPr>
              <a:buSzPct val="50000"/>
              <a:buFontTx/>
              <a:buBlip>
                <a:blip r:embed="rId3"/>
              </a:buBlip>
              <a:defRPr sz="1800"/>
            </a:lvl4pPr>
            <a:lvl5pPr>
              <a:buSzPct val="50000"/>
              <a:buFontTx/>
              <a:buBlip>
                <a:blip r:embed="rId3"/>
              </a:buBlip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white">
          <a:xfrm>
            <a:off x="2209800" y="228600"/>
            <a:ext cx="6553200" cy="1143000"/>
          </a:xfrm>
        </p:spPr>
        <p:txBody>
          <a:bodyPr>
            <a:normAutofit/>
          </a:bodyPr>
          <a:lstStyle>
            <a:lvl1pPr algn="l"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0"/>
          </p:nvPr>
        </p:nvSpPr>
        <p:spPr bwMode="white">
          <a:xfrm>
            <a:off x="8143875" y="6334125"/>
            <a:ext cx="7620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4400774-FBE1-48D7-BC06-12B142BE49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Footer Placeholder 5"/>
          <p:cNvSpPr>
            <a:spLocks noGrp="1"/>
          </p:cNvSpPr>
          <p:nvPr>
            <p:ph type="ftr" sz="quarter" idx="11"/>
          </p:nvPr>
        </p:nvSpPr>
        <p:spPr bwMode="white">
          <a:xfrm>
            <a:off x="228600" y="6324600"/>
            <a:ext cx="2895600" cy="365125"/>
          </a:xfrm>
        </p:spPr>
        <p:txBody>
          <a:bodyPr/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Wisconsin Collaborative for Healthcare Quality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withou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 userDrawn="1"/>
        </p:nvSpPr>
        <p:spPr bwMode="auto">
          <a:xfrm>
            <a:off x="228600" y="152400"/>
            <a:ext cx="8686800" cy="1143000"/>
          </a:xfrm>
          <a:prstGeom prst="rect">
            <a:avLst/>
          </a:prstGeom>
          <a:gradFill rotWithShape="1">
            <a:gsLst>
              <a:gs pos="0">
                <a:srgbClr val="34608B">
                  <a:gamma/>
                  <a:shade val="46275"/>
                  <a:invGamma/>
                </a:srgbClr>
              </a:gs>
              <a:gs pos="50000">
                <a:srgbClr val="34608B"/>
              </a:gs>
              <a:gs pos="100000">
                <a:srgbClr val="34608B">
                  <a:gamma/>
                  <a:shade val="46275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Rectangle 12"/>
          <p:cNvSpPr>
            <a:spLocks noChangeArrowheads="1"/>
          </p:cNvSpPr>
          <p:nvPr userDrawn="1"/>
        </p:nvSpPr>
        <p:spPr bwMode="auto">
          <a:xfrm>
            <a:off x="228600" y="1343025"/>
            <a:ext cx="8686800" cy="152400"/>
          </a:xfrm>
          <a:prstGeom prst="rect">
            <a:avLst/>
          </a:prstGeom>
          <a:gradFill rotWithShape="1">
            <a:gsLst>
              <a:gs pos="0">
                <a:srgbClr val="A9CAE1">
                  <a:gamma/>
                  <a:shade val="46275"/>
                  <a:invGamma/>
                </a:srgbClr>
              </a:gs>
              <a:gs pos="50000">
                <a:srgbClr val="A9CAE1"/>
              </a:gs>
              <a:gs pos="100000">
                <a:srgbClr val="A9CAE1">
                  <a:gamma/>
                  <a:shade val="46275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Rectangle 14"/>
          <p:cNvSpPr>
            <a:spLocks noChangeArrowheads="1"/>
          </p:cNvSpPr>
          <p:nvPr userDrawn="1"/>
        </p:nvSpPr>
        <p:spPr bwMode="auto">
          <a:xfrm>
            <a:off x="228600" y="1295400"/>
            <a:ext cx="8686800" cy="46038"/>
          </a:xfrm>
          <a:prstGeom prst="rect">
            <a:avLst/>
          </a:prstGeom>
          <a:gradFill rotWithShape="1">
            <a:gsLst>
              <a:gs pos="0">
                <a:srgbClr val="F0AB46">
                  <a:gamma/>
                  <a:shade val="46275"/>
                  <a:invGamma/>
                </a:srgbClr>
              </a:gs>
              <a:gs pos="50000">
                <a:srgbClr val="F0AB46"/>
              </a:gs>
              <a:gs pos="100000">
                <a:srgbClr val="F0AB46">
                  <a:gamma/>
                  <a:shade val="46275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Rectangle 4"/>
          <p:cNvSpPr>
            <a:spLocks noChangeArrowheads="1"/>
          </p:cNvSpPr>
          <p:nvPr userDrawn="1"/>
        </p:nvSpPr>
        <p:spPr bwMode="auto">
          <a:xfrm>
            <a:off x="228600" y="6400800"/>
            <a:ext cx="8686800" cy="228600"/>
          </a:xfrm>
          <a:prstGeom prst="rect">
            <a:avLst/>
          </a:prstGeom>
          <a:gradFill rotWithShape="1">
            <a:gsLst>
              <a:gs pos="0">
                <a:srgbClr val="A9CAE1">
                  <a:gamma/>
                  <a:shade val="46275"/>
                  <a:invGamma/>
                </a:srgbClr>
              </a:gs>
              <a:gs pos="50000">
                <a:srgbClr val="A9CAE1"/>
              </a:gs>
              <a:gs pos="100000">
                <a:srgbClr val="A9CAE1">
                  <a:gamma/>
                  <a:shade val="46275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52600"/>
            <a:ext cx="4038600" cy="4525963"/>
          </a:xfrm>
        </p:spPr>
        <p:txBody>
          <a:bodyPr/>
          <a:lstStyle>
            <a:lvl1pPr>
              <a:buSzPct val="75000"/>
              <a:buFontTx/>
              <a:buBlip>
                <a:blip r:embed="rId2"/>
              </a:buBlip>
              <a:defRPr sz="2400"/>
            </a:lvl1pPr>
            <a:lvl2pPr>
              <a:buSzPct val="50000"/>
              <a:buFontTx/>
              <a:buBlip>
                <a:blip r:embed="rId2"/>
              </a:buBlip>
              <a:defRPr sz="2200"/>
            </a:lvl2pPr>
            <a:lvl3pPr>
              <a:buSzPct val="50000"/>
              <a:buFontTx/>
              <a:buBlip>
                <a:blip r:embed="rId2"/>
              </a:buBlip>
              <a:defRPr sz="2000"/>
            </a:lvl3pPr>
            <a:lvl4pPr>
              <a:buSzPct val="50000"/>
              <a:buFontTx/>
              <a:buBlip>
                <a:blip r:embed="rId2"/>
              </a:buBlip>
              <a:defRPr sz="1800"/>
            </a:lvl4pPr>
            <a:lvl5pPr>
              <a:buSzPct val="50000"/>
              <a:buFontTx/>
              <a:buBlip>
                <a:blip r:embed="rId2"/>
              </a:buBlip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4038600" cy="4525963"/>
          </a:xfrm>
        </p:spPr>
        <p:txBody>
          <a:bodyPr/>
          <a:lstStyle>
            <a:lvl1pPr>
              <a:buSzPct val="75000"/>
              <a:buFontTx/>
              <a:buBlip>
                <a:blip r:embed="rId2"/>
              </a:buBlip>
              <a:defRPr sz="2400"/>
            </a:lvl1pPr>
            <a:lvl2pPr>
              <a:buSzPct val="50000"/>
              <a:buFontTx/>
              <a:buBlip>
                <a:blip r:embed="rId2"/>
              </a:buBlip>
              <a:defRPr sz="2200"/>
            </a:lvl2pPr>
            <a:lvl3pPr>
              <a:buSzPct val="50000"/>
              <a:buFontTx/>
              <a:buBlip>
                <a:blip r:embed="rId2"/>
              </a:buBlip>
              <a:defRPr sz="2000"/>
            </a:lvl3pPr>
            <a:lvl4pPr>
              <a:buSzPct val="50000"/>
              <a:buFontTx/>
              <a:buBlip>
                <a:blip r:embed="rId2"/>
              </a:buBlip>
              <a:defRPr sz="1800"/>
            </a:lvl4pPr>
            <a:lvl5pPr>
              <a:buSzPct val="50000"/>
              <a:buFontTx/>
              <a:buBlip>
                <a:blip r:embed="rId2"/>
              </a:buBlip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white">
          <a:xfrm>
            <a:off x="381000" y="152400"/>
            <a:ext cx="8382000" cy="1143000"/>
          </a:xfrm>
        </p:spPr>
        <p:txBody>
          <a:bodyPr>
            <a:normAutofit/>
          </a:bodyPr>
          <a:lstStyle>
            <a:lvl1pPr algn="ctr"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0"/>
          </p:nvPr>
        </p:nvSpPr>
        <p:spPr bwMode="white">
          <a:xfrm>
            <a:off x="8143875" y="6334125"/>
            <a:ext cx="7620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1F603E11-60A1-430B-878F-F5CA9B93E3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 bwMode="white">
          <a:xfrm>
            <a:off x="228600" y="6324600"/>
            <a:ext cx="2895600" cy="365125"/>
          </a:xfrm>
        </p:spPr>
        <p:txBody>
          <a:bodyPr/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Wisconsin Collaborative for Healthcare Quality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ChangeArrowheads="1"/>
          </p:cNvSpPr>
          <p:nvPr userDrawn="1"/>
        </p:nvSpPr>
        <p:spPr bwMode="auto">
          <a:xfrm>
            <a:off x="228600" y="152400"/>
            <a:ext cx="8686800" cy="1143000"/>
          </a:xfrm>
          <a:prstGeom prst="rect">
            <a:avLst/>
          </a:prstGeom>
          <a:gradFill rotWithShape="1">
            <a:gsLst>
              <a:gs pos="0">
                <a:srgbClr val="34608B">
                  <a:gamma/>
                  <a:shade val="46275"/>
                  <a:invGamma/>
                </a:srgbClr>
              </a:gs>
              <a:gs pos="50000">
                <a:srgbClr val="34608B"/>
              </a:gs>
              <a:gs pos="100000">
                <a:srgbClr val="34608B">
                  <a:gamma/>
                  <a:shade val="46275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Rectangle 12"/>
          <p:cNvSpPr>
            <a:spLocks noChangeArrowheads="1"/>
          </p:cNvSpPr>
          <p:nvPr userDrawn="1"/>
        </p:nvSpPr>
        <p:spPr bwMode="auto">
          <a:xfrm>
            <a:off x="228600" y="1343025"/>
            <a:ext cx="8686800" cy="152400"/>
          </a:xfrm>
          <a:prstGeom prst="rect">
            <a:avLst/>
          </a:prstGeom>
          <a:gradFill rotWithShape="1">
            <a:gsLst>
              <a:gs pos="0">
                <a:srgbClr val="A9CAE1">
                  <a:gamma/>
                  <a:shade val="46275"/>
                  <a:invGamma/>
                </a:srgbClr>
              </a:gs>
              <a:gs pos="50000">
                <a:srgbClr val="A9CAE1"/>
              </a:gs>
              <a:gs pos="100000">
                <a:srgbClr val="A9CAE1">
                  <a:gamma/>
                  <a:shade val="46275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9" name="Rectangle 14"/>
          <p:cNvSpPr>
            <a:spLocks noChangeArrowheads="1"/>
          </p:cNvSpPr>
          <p:nvPr userDrawn="1"/>
        </p:nvSpPr>
        <p:spPr bwMode="auto">
          <a:xfrm>
            <a:off x="228600" y="1295400"/>
            <a:ext cx="8686800" cy="46038"/>
          </a:xfrm>
          <a:prstGeom prst="rect">
            <a:avLst/>
          </a:prstGeom>
          <a:gradFill rotWithShape="1">
            <a:gsLst>
              <a:gs pos="0">
                <a:srgbClr val="F0AB46">
                  <a:gamma/>
                  <a:shade val="46275"/>
                  <a:invGamma/>
                </a:srgbClr>
              </a:gs>
              <a:gs pos="50000">
                <a:srgbClr val="F0AB46"/>
              </a:gs>
              <a:gs pos="100000">
                <a:srgbClr val="F0AB46">
                  <a:gamma/>
                  <a:shade val="46275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pic>
        <p:nvPicPr>
          <p:cNvPr id="10" name="Picture 15" descr="WCHQ logo white on clear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81000" y="409575"/>
            <a:ext cx="1389063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4"/>
          <p:cNvSpPr>
            <a:spLocks noChangeArrowheads="1"/>
          </p:cNvSpPr>
          <p:nvPr userDrawn="1"/>
        </p:nvSpPr>
        <p:spPr bwMode="auto">
          <a:xfrm>
            <a:off x="228600" y="6400800"/>
            <a:ext cx="8686800" cy="228600"/>
          </a:xfrm>
          <a:prstGeom prst="rect">
            <a:avLst/>
          </a:prstGeom>
          <a:gradFill rotWithShape="1">
            <a:gsLst>
              <a:gs pos="0">
                <a:srgbClr val="A9CAE1">
                  <a:gamma/>
                  <a:shade val="46275"/>
                  <a:invGamma/>
                </a:srgbClr>
              </a:gs>
              <a:gs pos="50000">
                <a:srgbClr val="A9CAE1"/>
              </a:gs>
              <a:gs pos="100000">
                <a:srgbClr val="A9CAE1">
                  <a:gamma/>
                  <a:shade val="46275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11325"/>
            <a:ext cx="4040188" cy="498475"/>
          </a:xfrm>
        </p:spPr>
        <p:txBody>
          <a:bodyPr anchor="ctr">
            <a:noAutofit/>
          </a:bodyPr>
          <a:lstStyle>
            <a:lvl1pPr marL="0" indent="0">
              <a:buNone/>
              <a:defRPr sz="3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86000"/>
            <a:ext cx="4040188" cy="3962400"/>
          </a:xfrm>
        </p:spPr>
        <p:txBody>
          <a:bodyPr/>
          <a:lstStyle>
            <a:lvl1pPr>
              <a:buSzPct val="75000"/>
              <a:buFontTx/>
              <a:buBlip>
                <a:blip r:embed="rId3"/>
              </a:buBlip>
              <a:defRPr sz="2400"/>
            </a:lvl1pPr>
            <a:lvl2pPr>
              <a:buSzPct val="50000"/>
              <a:buFontTx/>
              <a:buBlip>
                <a:blip r:embed="rId3"/>
              </a:buBlip>
              <a:defRPr sz="2200"/>
            </a:lvl2pPr>
            <a:lvl3pPr>
              <a:buSzPct val="50000"/>
              <a:buFontTx/>
              <a:buBlip>
                <a:blip r:embed="rId3"/>
              </a:buBlip>
              <a:defRPr sz="2000"/>
            </a:lvl3pPr>
            <a:lvl4pPr>
              <a:buSzPct val="50000"/>
              <a:buFontTx/>
              <a:buBlip>
                <a:blip r:embed="rId3"/>
              </a:buBlip>
              <a:defRPr sz="1800"/>
            </a:lvl4pPr>
            <a:lvl5pPr>
              <a:buSzPct val="50000"/>
              <a:buFontTx/>
              <a:buBlip>
                <a:blip r:embed="rId3"/>
              </a:buBlip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11325"/>
            <a:ext cx="4041775" cy="498475"/>
          </a:xfrm>
        </p:spPr>
        <p:txBody>
          <a:bodyPr anchor="ctr">
            <a:noAutofit/>
          </a:bodyPr>
          <a:lstStyle>
            <a:lvl1pPr marL="0" indent="0">
              <a:buNone/>
              <a:defRPr sz="3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86000"/>
            <a:ext cx="4041775" cy="3962400"/>
          </a:xfrm>
        </p:spPr>
        <p:txBody>
          <a:bodyPr/>
          <a:lstStyle>
            <a:lvl1pPr>
              <a:buSzPct val="75000"/>
              <a:buFontTx/>
              <a:buBlip>
                <a:blip r:embed="rId3"/>
              </a:buBlip>
              <a:defRPr sz="2400"/>
            </a:lvl1pPr>
            <a:lvl2pPr>
              <a:buSzPct val="50000"/>
              <a:buFontTx/>
              <a:buBlip>
                <a:blip r:embed="rId3"/>
              </a:buBlip>
              <a:defRPr sz="2200"/>
            </a:lvl2pPr>
            <a:lvl3pPr>
              <a:buSzPct val="50000"/>
              <a:buFontTx/>
              <a:buBlip>
                <a:blip r:embed="rId3"/>
              </a:buBlip>
              <a:defRPr sz="2000"/>
            </a:lvl3pPr>
            <a:lvl4pPr>
              <a:buSzPct val="50000"/>
              <a:buFontTx/>
              <a:buBlip>
                <a:blip r:embed="rId3"/>
              </a:buBlip>
              <a:defRPr sz="1800"/>
            </a:lvl4pPr>
            <a:lvl5pPr>
              <a:buSzPct val="50000"/>
              <a:buFontTx/>
              <a:buBlip>
                <a:blip r:embed="rId3"/>
              </a:buBlip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white">
          <a:xfrm>
            <a:off x="2209800" y="228600"/>
            <a:ext cx="6553200" cy="1143000"/>
          </a:xfrm>
        </p:spPr>
        <p:txBody>
          <a:bodyPr>
            <a:normAutofit/>
          </a:bodyPr>
          <a:lstStyle>
            <a:lvl1pPr algn="l"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Footer Placeholder 7"/>
          <p:cNvSpPr>
            <a:spLocks noGrp="1"/>
          </p:cNvSpPr>
          <p:nvPr>
            <p:ph type="ftr" sz="quarter" idx="10"/>
          </p:nvPr>
        </p:nvSpPr>
        <p:spPr bwMode="white">
          <a:xfrm>
            <a:off x="228600" y="6334125"/>
            <a:ext cx="2895600" cy="365125"/>
          </a:xfrm>
        </p:spPr>
        <p:txBody>
          <a:bodyPr/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Wisconsin Collaborative for Healthcare Quality</a:t>
            </a:r>
          </a:p>
        </p:txBody>
      </p:sp>
      <p:sp>
        <p:nvSpPr>
          <p:cNvPr id="13" name="Slide Number Placeholder 13"/>
          <p:cNvSpPr>
            <a:spLocks noGrp="1"/>
          </p:cNvSpPr>
          <p:nvPr>
            <p:ph type="sldNum" sz="quarter" idx="11"/>
          </p:nvPr>
        </p:nvSpPr>
        <p:spPr>
          <a:xfrm>
            <a:off x="6781800" y="6329363"/>
            <a:ext cx="21336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181A751-B94A-4346-B938-0000A7D5DB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 withou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ChangeArrowheads="1"/>
          </p:cNvSpPr>
          <p:nvPr userDrawn="1"/>
        </p:nvSpPr>
        <p:spPr bwMode="auto">
          <a:xfrm>
            <a:off x="228600" y="152400"/>
            <a:ext cx="8686800" cy="1143000"/>
          </a:xfrm>
          <a:prstGeom prst="rect">
            <a:avLst/>
          </a:prstGeom>
          <a:gradFill rotWithShape="1">
            <a:gsLst>
              <a:gs pos="0">
                <a:srgbClr val="34608B">
                  <a:gamma/>
                  <a:shade val="46275"/>
                  <a:invGamma/>
                </a:srgbClr>
              </a:gs>
              <a:gs pos="50000">
                <a:srgbClr val="34608B"/>
              </a:gs>
              <a:gs pos="100000">
                <a:srgbClr val="34608B">
                  <a:gamma/>
                  <a:shade val="46275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Rectangle 12"/>
          <p:cNvSpPr>
            <a:spLocks noChangeArrowheads="1"/>
          </p:cNvSpPr>
          <p:nvPr userDrawn="1"/>
        </p:nvSpPr>
        <p:spPr bwMode="auto">
          <a:xfrm>
            <a:off x="228600" y="1343025"/>
            <a:ext cx="8686800" cy="152400"/>
          </a:xfrm>
          <a:prstGeom prst="rect">
            <a:avLst/>
          </a:prstGeom>
          <a:gradFill rotWithShape="1">
            <a:gsLst>
              <a:gs pos="0">
                <a:srgbClr val="A9CAE1">
                  <a:gamma/>
                  <a:shade val="46275"/>
                  <a:invGamma/>
                </a:srgbClr>
              </a:gs>
              <a:gs pos="50000">
                <a:srgbClr val="A9CAE1"/>
              </a:gs>
              <a:gs pos="100000">
                <a:srgbClr val="A9CAE1">
                  <a:gamma/>
                  <a:shade val="46275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9" name="Rectangle 14"/>
          <p:cNvSpPr>
            <a:spLocks noChangeArrowheads="1"/>
          </p:cNvSpPr>
          <p:nvPr userDrawn="1"/>
        </p:nvSpPr>
        <p:spPr bwMode="auto">
          <a:xfrm>
            <a:off x="228600" y="1295400"/>
            <a:ext cx="8686800" cy="46038"/>
          </a:xfrm>
          <a:prstGeom prst="rect">
            <a:avLst/>
          </a:prstGeom>
          <a:gradFill rotWithShape="1">
            <a:gsLst>
              <a:gs pos="0">
                <a:srgbClr val="F0AB46">
                  <a:gamma/>
                  <a:shade val="46275"/>
                  <a:invGamma/>
                </a:srgbClr>
              </a:gs>
              <a:gs pos="50000">
                <a:srgbClr val="F0AB46"/>
              </a:gs>
              <a:gs pos="100000">
                <a:srgbClr val="F0AB46">
                  <a:gamma/>
                  <a:shade val="46275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" name="Rectangle 4"/>
          <p:cNvSpPr>
            <a:spLocks noChangeArrowheads="1"/>
          </p:cNvSpPr>
          <p:nvPr userDrawn="1"/>
        </p:nvSpPr>
        <p:spPr bwMode="auto">
          <a:xfrm>
            <a:off x="228600" y="6400800"/>
            <a:ext cx="8686800" cy="228600"/>
          </a:xfrm>
          <a:prstGeom prst="rect">
            <a:avLst/>
          </a:prstGeom>
          <a:gradFill rotWithShape="1">
            <a:gsLst>
              <a:gs pos="0">
                <a:srgbClr val="A9CAE1">
                  <a:gamma/>
                  <a:shade val="46275"/>
                  <a:invGamma/>
                </a:srgbClr>
              </a:gs>
              <a:gs pos="50000">
                <a:srgbClr val="A9CAE1"/>
              </a:gs>
              <a:gs pos="100000">
                <a:srgbClr val="A9CAE1">
                  <a:gamma/>
                  <a:shade val="46275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11325"/>
            <a:ext cx="4040188" cy="498475"/>
          </a:xfrm>
        </p:spPr>
        <p:txBody>
          <a:bodyPr anchor="b">
            <a:noAutofit/>
          </a:bodyPr>
          <a:lstStyle>
            <a:lvl1pPr marL="0" indent="0">
              <a:buNone/>
              <a:defRPr sz="3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86000"/>
            <a:ext cx="4040188" cy="3962400"/>
          </a:xfrm>
        </p:spPr>
        <p:txBody>
          <a:bodyPr/>
          <a:lstStyle>
            <a:lvl1pPr>
              <a:buSzPct val="75000"/>
              <a:buFontTx/>
              <a:buBlip>
                <a:blip r:embed="rId2"/>
              </a:buBlip>
              <a:defRPr sz="2400"/>
            </a:lvl1pPr>
            <a:lvl2pPr>
              <a:buSzPct val="50000"/>
              <a:buFontTx/>
              <a:buBlip>
                <a:blip r:embed="rId2"/>
              </a:buBlip>
              <a:defRPr sz="2200"/>
            </a:lvl2pPr>
            <a:lvl3pPr>
              <a:buSzPct val="50000"/>
              <a:buFontTx/>
              <a:buBlip>
                <a:blip r:embed="rId2"/>
              </a:buBlip>
              <a:defRPr sz="2000"/>
            </a:lvl3pPr>
            <a:lvl4pPr>
              <a:buSzPct val="50000"/>
              <a:buFontTx/>
              <a:buBlip>
                <a:blip r:embed="rId2"/>
              </a:buBlip>
              <a:defRPr sz="1800"/>
            </a:lvl4pPr>
            <a:lvl5pPr>
              <a:buSzPct val="50000"/>
              <a:buFontTx/>
              <a:buBlip>
                <a:blip r:embed="rId2"/>
              </a:buBlip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11325"/>
            <a:ext cx="4041775" cy="498475"/>
          </a:xfrm>
        </p:spPr>
        <p:txBody>
          <a:bodyPr anchor="b">
            <a:noAutofit/>
          </a:bodyPr>
          <a:lstStyle>
            <a:lvl1pPr marL="0" indent="0">
              <a:buNone/>
              <a:defRPr sz="3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86000"/>
            <a:ext cx="4041775" cy="3962400"/>
          </a:xfrm>
        </p:spPr>
        <p:txBody>
          <a:bodyPr/>
          <a:lstStyle>
            <a:lvl1pPr>
              <a:buSzPct val="75000"/>
              <a:buFontTx/>
              <a:buBlip>
                <a:blip r:embed="rId2"/>
              </a:buBlip>
              <a:defRPr sz="2400"/>
            </a:lvl1pPr>
            <a:lvl2pPr>
              <a:buSzPct val="50000"/>
              <a:buFontTx/>
              <a:buBlip>
                <a:blip r:embed="rId2"/>
              </a:buBlip>
              <a:defRPr sz="2200"/>
            </a:lvl2pPr>
            <a:lvl3pPr>
              <a:buSzPct val="50000"/>
              <a:buFontTx/>
              <a:buBlip>
                <a:blip r:embed="rId2"/>
              </a:buBlip>
              <a:defRPr sz="2000"/>
            </a:lvl3pPr>
            <a:lvl4pPr>
              <a:buSzPct val="50000"/>
              <a:buFontTx/>
              <a:buBlip>
                <a:blip r:embed="rId2"/>
              </a:buBlip>
              <a:defRPr sz="1800"/>
            </a:lvl4pPr>
            <a:lvl5pPr>
              <a:buSzPct val="50000"/>
              <a:buFontTx/>
              <a:buBlip>
                <a:blip r:embed="rId2"/>
              </a:buBlip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white">
          <a:xfrm>
            <a:off x="381000" y="152400"/>
            <a:ext cx="8382000" cy="1143000"/>
          </a:xfrm>
        </p:spPr>
        <p:txBody>
          <a:bodyPr>
            <a:normAutofit/>
          </a:bodyPr>
          <a:lstStyle>
            <a:lvl1pPr algn="ctr"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Footer Placeholder 7"/>
          <p:cNvSpPr>
            <a:spLocks noGrp="1"/>
          </p:cNvSpPr>
          <p:nvPr>
            <p:ph type="ftr" sz="quarter" idx="10"/>
          </p:nvPr>
        </p:nvSpPr>
        <p:spPr bwMode="white">
          <a:xfrm>
            <a:off x="228600" y="6334125"/>
            <a:ext cx="2895600" cy="365125"/>
          </a:xfrm>
        </p:spPr>
        <p:txBody>
          <a:bodyPr/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Wisconsin Collaborative for Healthcare Quality</a:t>
            </a:r>
          </a:p>
        </p:txBody>
      </p:sp>
      <p:sp>
        <p:nvSpPr>
          <p:cNvPr id="12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6781800" y="6329363"/>
            <a:ext cx="21336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1C92C1C-C55B-4FB0-B270-0671F0B94DD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&amp; Footer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 userDrawn="1"/>
        </p:nvSpPr>
        <p:spPr bwMode="auto">
          <a:xfrm>
            <a:off x="228600" y="152400"/>
            <a:ext cx="8686800" cy="1143000"/>
          </a:xfrm>
          <a:prstGeom prst="rect">
            <a:avLst/>
          </a:prstGeom>
          <a:gradFill rotWithShape="1">
            <a:gsLst>
              <a:gs pos="0">
                <a:srgbClr val="34608B">
                  <a:gamma/>
                  <a:shade val="46275"/>
                  <a:invGamma/>
                </a:srgbClr>
              </a:gs>
              <a:gs pos="50000">
                <a:srgbClr val="34608B"/>
              </a:gs>
              <a:gs pos="100000">
                <a:srgbClr val="34608B">
                  <a:gamma/>
                  <a:shade val="46275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4" name="Rectangle 12"/>
          <p:cNvSpPr>
            <a:spLocks noChangeArrowheads="1"/>
          </p:cNvSpPr>
          <p:nvPr userDrawn="1"/>
        </p:nvSpPr>
        <p:spPr bwMode="auto">
          <a:xfrm>
            <a:off x="228600" y="1343025"/>
            <a:ext cx="8686800" cy="152400"/>
          </a:xfrm>
          <a:prstGeom prst="rect">
            <a:avLst/>
          </a:prstGeom>
          <a:gradFill rotWithShape="1">
            <a:gsLst>
              <a:gs pos="0">
                <a:srgbClr val="A9CAE1">
                  <a:gamma/>
                  <a:shade val="46275"/>
                  <a:invGamma/>
                </a:srgbClr>
              </a:gs>
              <a:gs pos="50000">
                <a:srgbClr val="A9CAE1"/>
              </a:gs>
              <a:gs pos="100000">
                <a:srgbClr val="A9CAE1">
                  <a:gamma/>
                  <a:shade val="46275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5" name="Rectangle 14"/>
          <p:cNvSpPr>
            <a:spLocks noChangeArrowheads="1"/>
          </p:cNvSpPr>
          <p:nvPr userDrawn="1"/>
        </p:nvSpPr>
        <p:spPr bwMode="auto">
          <a:xfrm>
            <a:off x="228600" y="1295400"/>
            <a:ext cx="8686800" cy="46038"/>
          </a:xfrm>
          <a:prstGeom prst="rect">
            <a:avLst/>
          </a:prstGeom>
          <a:gradFill rotWithShape="1">
            <a:gsLst>
              <a:gs pos="0">
                <a:srgbClr val="F0AB46">
                  <a:gamma/>
                  <a:shade val="46275"/>
                  <a:invGamma/>
                </a:srgbClr>
              </a:gs>
              <a:gs pos="50000">
                <a:srgbClr val="F0AB46"/>
              </a:gs>
              <a:gs pos="100000">
                <a:srgbClr val="F0AB46">
                  <a:gamma/>
                  <a:shade val="46275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pic>
        <p:nvPicPr>
          <p:cNvPr id="6" name="Picture 15" descr="WCHQ logo white on clear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81000" y="409575"/>
            <a:ext cx="1389063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4"/>
          <p:cNvSpPr>
            <a:spLocks noChangeArrowheads="1"/>
          </p:cNvSpPr>
          <p:nvPr userDrawn="1"/>
        </p:nvSpPr>
        <p:spPr bwMode="auto">
          <a:xfrm>
            <a:off x="228600" y="6400800"/>
            <a:ext cx="8686800" cy="228600"/>
          </a:xfrm>
          <a:prstGeom prst="rect">
            <a:avLst/>
          </a:prstGeom>
          <a:gradFill rotWithShape="1">
            <a:gsLst>
              <a:gs pos="0">
                <a:srgbClr val="A9CAE1">
                  <a:gamma/>
                  <a:shade val="46275"/>
                  <a:invGamma/>
                </a:srgbClr>
              </a:gs>
              <a:gs pos="50000">
                <a:srgbClr val="A9CAE1"/>
              </a:gs>
              <a:gs pos="100000">
                <a:srgbClr val="A9CAE1">
                  <a:gamma/>
                  <a:shade val="46275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white">
          <a:xfrm>
            <a:off x="2209800" y="228600"/>
            <a:ext cx="6553200" cy="1143000"/>
          </a:xfrm>
        </p:spPr>
        <p:txBody>
          <a:bodyPr>
            <a:normAutofit/>
          </a:bodyPr>
          <a:lstStyle>
            <a:lvl1pPr algn="l"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0"/>
          </p:nvPr>
        </p:nvSpPr>
        <p:spPr bwMode="white">
          <a:xfrm>
            <a:off x="228600" y="6334125"/>
            <a:ext cx="2895600" cy="365125"/>
          </a:xfrm>
        </p:spPr>
        <p:txBody>
          <a:bodyPr/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Wisconsin Collaborative for Healthcare Quality</a:t>
            </a: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1"/>
          </p:nvPr>
        </p:nvSpPr>
        <p:spPr bwMode="white">
          <a:xfrm>
            <a:off x="8305800" y="6343650"/>
            <a:ext cx="6096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BF32F5B1-C80E-4B95-92EF-04D272A3E7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4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5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dirty="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Wisconsin Collaborative for Healthcare Quality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0A3AAB8-DD4E-478E-A7CD-69FC0799270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0" r:id="rId1"/>
    <p:sldLayoutId id="2147483871" r:id="rId2"/>
    <p:sldLayoutId id="2147483872" r:id="rId3"/>
    <p:sldLayoutId id="2147483873" r:id="rId4"/>
    <p:sldLayoutId id="2147483874" r:id="rId5"/>
    <p:sldLayoutId id="2147483875" r:id="rId6"/>
    <p:sldLayoutId id="2147483876" r:id="rId7"/>
    <p:sldLayoutId id="2147483877" r:id="rId8"/>
    <p:sldLayoutId id="2147483878" r:id="rId9"/>
    <p:sldLayoutId id="2147483879" r:id="rId10"/>
    <p:sldLayoutId id="2147483880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prstClr val="white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Wisconsin Collaborative for Healthcare Quality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prstClr val="white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5AF2C34-9636-423F-8F81-4F4C9B06C27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1" r:id="rId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536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prstClr val="white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Wisconsin Collaborative for Healthcare Quality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prstClr val="white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E3318EE-1FEB-43BD-AF4D-AE877ED1D3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2" r:id="rId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741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prstClr val="white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Wisconsin Collaborative for Healthcare Quality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prstClr val="white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ECB338B-2802-450D-AB0E-45AD259037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3" r:id="rId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945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prstClr val="white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Wisconsin Collaborative for Healthcare Quality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prstClr val="white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6097B1F-8998-4F69-8AD8-46EFE18D44F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4" r:id="rId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150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prstClr val="white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Wisconsin Collaborative for Healthcare Quality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prstClr val="white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695DC4C-082A-40E5-8C54-AD8EDE55CA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5" r:id="rId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10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Community Leadership in </a:t>
            </a:r>
            <a:br>
              <a:rPr lang="en-US" smtClean="0"/>
            </a:br>
            <a:r>
              <a:rPr lang="en-US" smtClean="0"/>
              <a:t>Improving Healthcare in Wisconsin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6E7B84E6-CF7E-4FCD-832B-872738B3314B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Wisconsin Collaborative for Healthcare Quality</a:t>
            </a:r>
            <a:endParaRPr lang="en-US" dirty="0"/>
          </a:p>
        </p:txBody>
      </p:sp>
      <p:sp>
        <p:nvSpPr>
          <p:cNvPr id="25604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895600" y="4876800"/>
            <a:ext cx="5791200" cy="1716088"/>
          </a:xfrm>
        </p:spPr>
        <p:txBody>
          <a:bodyPr/>
          <a:lstStyle/>
          <a:p>
            <a:r>
              <a:rPr lang="en-US" sz="1400" smtClean="0"/>
              <a:t>Cindy Schlough</a:t>
            </a:r>
          </a:p>
          <a:p>
            <a:r>
              <a:rPr lang="en-US" sz="1400" smtClean="0"/>
              <a:t>Director of Strategic Partnerships</a:t>
            </a:r>
          </a:p>
          <a:p>
            <a:r>
              <a:rPr lang="en-US" sz="1400" smtClean="0"/>
              <a:t>Wisconsin Collaborative for Healthcare Quality</a:t>
            </a:r>
          </a:p>
          <a:p>
            <a:r>
              <a:rPr lang="en-US" sz="1400" smtClean="0"/>
              <a:t>	 cschlough@wchq.org; (608) 826-6839 </a:t>
            </a:r>
          </a:p>
          <a:p>
            <a:r>
              <a:rPr lang="en-US" sz="1400" smtClean="0"/>
              <a:t>Special Committee on Infant Mortality</a:t>
            </a:r>
          </a:p>
          <a:p>
            <a:r>
              <a:rPr lang="en-US" sz="1400" smtClean="0"/>
              <a:t>October 13, 2010</a:t>
            </a:r>
          </a:p>
          <a:p>
            <a:endParaRPr lang="en-US" sz="1400" smtClean="0"/>
          </a:p>
          <a:p>
            <a:endParaRPr lang="en-US" sz="1400" smtClean="0"/>
          </a:p>
          <a:p>
            <a:endParaRPr lang="en-US" sz="1400" b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Blip>
                <a:blip r:embed="rId3"/>
              </a:buBlip>
            </a:pPr>
            <a:r>
              <a:rPr lang="en-US" smtClean="0"/>
              <a:t>Society of Thoracic Surgeons</a:t>
            </a:r>
          </a:p>
          <a:p>
            <a:pPr lvl="1">
              <a:buFontTx/>
              <a:buBlip>
                <a:blip r:embed="rId3"/>
              </a:buBlip>
            </a:pPr>
            <a:r>
              <a:rPr lang="en-US" smtClean="0"/>
              <a:t>Isolated Coronary Artery Bypass Grafting (CABG)</a:t>
            </a:r>
          </a:p>
          <a:p>
            <a:pPr lvl="2">
              <a:buFontTx/>
              <a:buBlip>
                <a:blip r:embed="rId3"/>
              </a:buBlip>
            </a:pPr>
            <a:r>
              <a:rPr lang="en-US" smtClean="0"/>
              <a:t>Deep sternal wound infection</a:t>
            </a:r>
          </a:p>
          <a:p>
            <a:pPr lvl="2">
              <a:buFontTx/>
              <a:buBlip>
                <a:blip r:embed="rId3"/>
              </a:buBlip>
            </a:pPr>
            <a:r>
              <a:rPr lang="en-US" smtClean="0"/>
              <a:t>Post-operative permanent stroke</a:t>
            </a:r>
          </a:p>
          <a:p>
            <a:pPr lvl="2">
              <a:buFontTx/>
              <a:buBlip>
                <a:blip r:embed="rId3"/>
              </a:buBlip>
            </a:pPr>
            <a:r>
              <a:rPr lang="en-US" smtClean="0"/>
              <a:t>Operative mortality</a:t>
            </a:r>
          </a:p>
          <a:p>
            <a:pPr>
              <a:buFontTx/>
              <a:buBlip>
                <a:blip r:embed="rId3"/>
              </a:buBlip>
            </a:pPr>
            <a:r>
              <a:rPr lang="en-US" smtClean="0"/>
              <a:t>Chronic Kidney Disease – implement in 2010 and 2011</a:t>
            </a:r>
          </a:p>
          <a:p>
            <a:pPr>
              <a:buFontTx/>
              <a:buBlip>
                <a:blip r:embed="rId3"/>
              </a:buBlip>
            </a:pPr>
            <a:r>
              <a:rPr lang="en-US" smtClean="0"/>
              <a:t>Cardiovascular,  Orthopedics,  Gastrointestinal, and  Behavioral Health – under consideration</a:t>
            </a:r>
          </a:p>
        </p:txBody>
      </p:sp>
      <p:sp>
        <p:nvSpPr>
          <p:cNvPr id="3481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Specialty Care Measures</a:t>
            </a:r>
          </a:p>
        </p:txBody>
      </p:sp>
      <p:sp>
        <p:nvSpPr>
          <p:cNvPr id="3481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152400" y="1600200"/>
            <a:ext cx="8763000" cy="533400"/>
          </a:xfrm>
        </p:spPr>
        <p:txBody>
          <a:bodyPr/>
          <a:lstStyle/>
          <a:p>
            <a:r>
              <a:rPr lang="en-US" b="1" smtClean="0"/>
              <a:t>Specialist/Non-Primary Care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Wisconsin Collaborative for Healthcare Quality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CC045129-C4F1-4A67-B048-E62D74A72F5E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Web Report: www.wchq.org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Wisconsin Collaborative for Healthcare Quality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A074CF1-762D-431F-A579-A3AA34AEB49B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pic>
        <p:nvPicPr>
          <p:cNvPr id="36868" name="Picture 20"/>
          <p:cNvPicPr>
            <a:picLocks noChangeAspect="1" noChangeArrowheads="1"/>
          </p:cNvPicPr>
          <p:nvPr/>
        </p:nvPicPr>
        <p:blipFill>
          <a:blip r:embed="rId3"/>
          <a:srcRect l="18944" t="12305" r="19962" b="31511"/>
          <a:stretch>
            <a:fillRect/>
          </a:stretch>
        </p:blipFill>
        <p:spPr bwMode="auto">
          <a:xfrm>
            <a:off x="1219200" y="1503363"/>
            <a:ext cx="6553200" cy="4821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69" name="Text Box 7"/>
          <p:cNvSpPr txBox="1">
            <a:spLocks noChangeArrowheads="1"/>
          </p:cNvSpPr>
          <p:nvPr/>
        </p:nvSpPr>
        <p:spPr bwMode="auto">
          <a:xfrm>
            <a:off x="457200" y="3962400"/>
            <a:ext cx="1050925" cy="708025"/>
          </a:xfrm>
          <a:prstGeom prst="rect">
            <a:avLst/>
          </a:prstGeom>
          <a:solidFill>
            <a:srgbClr val="C1C1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>
                <a:solidFill>
                  <a:srgbClr val="000000"/>
                </a:solidFill>
              </a:rPr>
              <a:t>View reports by </a:t>
            </a:r>
            <a:r>
              <a:rPr lang="en-US" sz="1000" b="1">
                <a:solidFill>
                  <a:srgbClr val="000000"/>
                </a:solidFill>
              </a:rPr>
              <a:t>Type of Provider </a:t>
            </a:r>
            <a:r>
              <a:rPr lang="en-US" sz="1000">
                <a:solidFill>
                  <a:srgbClr val="000000"/>
                </a:solidFill>
              </a:rPr>
              <a:t>or </a:t>
            </a:r>
            <a:r>
              <a:rPr lang="en-US" sz="1000" b="1">
                <a:solidFill>
                  <a:srgbClr val="000000"/>
                </a:solidFill>
              </a:rPr>
              <a:t>Region</a:t>
            </a:r>
            <a:r>
              <a:rPr lang="en-US" sz="1000">
                <a:solidFill>
                  <a:srgbClr val="000000"/>
                </a:solidFill>
              </a:rPr>
              <a:t>.  </a:t>
            </a:r>
          </a:p>
        </p:txBody>
      </p:sp>
      <p:sp>
        <p:nvSpPr>
          <p:cNvPr id="36870" name="Line 8"/>
          <p:cNvSpPr>
            <a:spLocks noChangeShapeType="1"/>
          </p:cNvSpPr>
          <p:nvPr/>
        </p:nvSpPr>
        <p:spPr bwMode="auto">
          <a:xfrm flipV="1">
            <a:off x="1524000" y="3886200"/>
            <a:ext cx="533400" cy="228600"/>
          </a:xfrm>
          <a:prstGeom prst="line">
            <a:avLst/>
          </a:prstGeom>
          <a:noFill/>
          <a:ln w="1587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871" name="Line 9"/>
          <p:cNvSpPr>
            <a:spLocks noChangeShapeType="1"/>
          </p:cNvSpPr>
          <p:nvPr/>
        </p:nvSpPr>
        <p:spPr bwMode="auto">
          <a:xfrm>
            <a:off x="1524000" y="4570413"/>
            <a:ext cx="457200" cy="153987"/>
          </a:xfrm>
          <a:prstGeom prst="line">
            <a:avLst/>
          </a:prstGeom>
          <a:noFill/>
          <a:ln w="1587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872" name="Text Box 10"/>
          <p:cNvSpPr txBox="1">
            <a:spLocks noChangeArrowheads="1"/>
          </p:cNvSpPr>
          <p:nvPr/>
        </p:nvSpPr>
        <p:spPr bwMode="auto">
          <a:xfrm>
            <a:off x="7620000" y="2971800"/>
            <a:ext cx="1200150" cy="558800"/>
          </a:xfrm>
          <a:prstGeom prst="rect">
            <a:avLst/>
          </a:prstGeom>
          <a:solidFill>
            <a:srgbClr val="C1C1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>
                <a:solidFill>
                  <a:srgbClr val="000000"/>
                </a:solidFill>
              </a:rPr>
              <a:t>View reports by   </a:t>
            </a:r>
            <a:r>
              <a:rPr lang="en-US" sz="1000" b="1">
                <a:solidFill>
                  <a:srgbClr val="000000"/>
                </a:solidFill>
              </a:rPr>
              <a:t>Clinical Topic</a:t>
            </a:r>
            <a:r>
              <a:rPr lang="en-US" sz="1000">
                <a:solidFill>
                  <a:srgbClr val="000000"/>
                </a:solidFill>
              </a:rPr>
              <a:t> or </a:t>
            </a:r>
            <a:r>
              <a:rPr lang="en-US" sz="1000" b="1">
                <a:solidFill>
                  <a:srgbClr val="000000"/>
                </a:solidFill>
              </a:rPr>
              <a:t>IOM Category</a:t>
            </a:r>
            <a:r>
              <a:rPr lang="en-US" sz="1000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36873" name="Line 11"/>
          <p:cNvSpPr>
            <a:spLocks noChangeShapeType="1"/>
          </p:cNvSpPr>
          <p:nvPr/>
        </p:nvSpPr>
        <p:spPr bwMode="auto">
          <a:xfrm flipH="1">
            <a:off x="7086600" y="3429000"/>
            <a:ext cx="533400" cy="533400"/>
          </a:xfrm>
          <a:prstGeom prst="line">
            <a:avLst/>
          </a:prstGeom>
          <a:noFill/>
          <a:ln w="1587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874" name="Oval 6"/>
          <p:cNvSpPr>
            <a:spLocks noChangeArrowheads="1"/>
          </p:cNvSpPr>
          <p:nvPr/>
        </p:nvSpPr>
        <p:spPr bwMode="auto">
          <a:xfrm>
            <a:off x="6705600" y="1905000"/>
            <a:ext cx="990600" cy="376238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6875" name="Line 11"/>
          <p:cNvSpPr>
            <a:spLocks noChangeShapeType="1"/>
          </p:cNvSpPr>
          <p:nvPr/>
        </p:nvSpPr>
        <p:spPr bwMode="auto">
          <a:xfrm flipH="1">
            <a:off x="5867400" y="3200400"/>
            <a:ext cx="1752600" cy="533400"/>
          </a:xfrm>
          <a:prstGeom prst="line">
            <a:avLst/>
          </a:prstGeom>
          <a:noFill/>
          <a:ln w="1587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Content Placeholder 9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3962400"/>
          </a:xfrm>
        </p:spPr>
        <p:txBody>
          <a:bodyPr/>
          <a:lstStyle/>
          <a:p>
            <a:r>
              <a:rPr lang="en-US" smtClean="0"/>
              <a:t>Cardiovascular Conditions: LDL Cholesterol Testing</a:t>
            </a:r>
          </a:p>
          <a:p>
            <a:pPr lvl="1"/>
            <a:r>
              <a:rPr lang="en-US" sz="2000" smtClean="0"/>
              <a:t>Process measure: Percentage of people 18 to 75 years of age with a diagnosis of CAD or a CAD risk-equivalent condition who received LDL-cholesterol test in measurement period</a:t>
            </a:r>
          </a:p>
          <a:p>
            <a:r>
              <a:rPr lang="en-US" smtClean="0"/>
              <a:t>Cardiovascular Conditions: LDL Cholesterol Control</a:t>
            </a:r>
          </a:p>
          <a:p>
            <a:pPr lvl="1"/>
            <a:r>
              <a:rPr lang="en-US" sz="2000" smtClean="0"/>
              <a:t>Outcome measure: Percentage of people 18 to 75 years of age with a diagnosis of Coronary Artery Disease (CAD) or a CAD risk-equivalent condition whose most recent LDL cholesterol test shows good control (less than 100 mg/dl), fair to poor control (greater than or equal to 100 mg/dl and less than 130 mg/dl), uncontrolled (greater than or equal to 130 mg/dl), or those not tested in measurement period</a:t>
            </a:r>
          </a:p>
          <a:p>
            <a:r>
              <a:rPr lang="en-US" smtClean="0"/>
              <a:t>Postpartum Care</a:t>
            </a:r>
          </a:p>
          <a:p>
            <a:pPr lvl="1"/>
            <a:endParaRPr lang="en-US" smtClean="0"/>
          </a:p>
        </p:txBody>
      </p:sp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Selected Examples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Wisconsin Collaborative for Healthcare Quality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3135CE32-A57A-43E7-937C-27A46A7758A6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274638"/>
            <a:ext cx="7239000" cy="604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Wisconsin Collaborative for Healthcare Quality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Wisconsin Collaborative for Healthcare Quality</a:t>
            </a:r>
            <a:endParaRPr lang="en-US" dirty="0"/>
          </a:p>
        </p:txBody>
      </p:sp>
      <p:pic>
        <p:nvPicPr>
          <p:cNvPr id="4096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3388" y="304800"/>
            <a:ext cx="7518400" cy="567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Wisconsin Collaborative for Healthcare Quality</a:t>
            </a:r>
            <a:endParaRPr lang="en-US" dirty="0"/>
          </a:p>
        </p:txBody>
      </p:sp>
      <p:pic>
        <p:nvPicPr>
          <p:cNvPr id="41986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304800"/>
            <a:ext cx="7543800" cy="595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987" name="Text Box 10"/>
          <p:cNvSpPr txBox="1">
            <a:spLocks noChangeArrowheads="1"/>
          </p:cNvSpPr>
          <p:nvPr/>
        </p:nvSpPr>
        <p:spPr bwMode="auto">
          <a:xfrm>
            <a:off x="6324600" y="1371600"/>
            <a:ext cx="2667000" cy="2062163"/>
          </a:xfrm>
          <a:prstGeom prst="rect">
            <a:avLst/>
          </a:prstGeom>
          <a:solidFill>
            <a:srgbClr val="C1C1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Process measure: Assesses the percentage of women who delivered a live birth in the designated time frame and who have had a postpartum visit on or between 21 and 56 days after delivery.</a:t>
            </a: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41988" name="Line 11"/>
          <p:cNvSpPr>
            <a:spLocks noChangeShapeType="1"/>
          </p:cNvSpPr>
          <p:nvPr/>
        </p:nvSpPr>
        <p:spPr bwMode="auto">
          <a:xfrm>
            <a:off x="7620000" y="1066800"/>
            <a:ext cx="76200" cy="304800"/>
          </a:xfrm>
          <a:prstGeom prst="line">
            <a:avLst/>
          </a:prstGeom>
          <a:noFill/>
          <a:ln w="1587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Content Placeholder 1"/>
          <p:cNvSpPr>
            <a:spLocks noGrp="1"/>
          </p:cNvSpPr>
          <p:nvPr>
            <p:ph idx="1"/>
          </p:nvPr>
        </p:nvSpPr>
        <p:spPr>
          <a:xfrm>
            <a:off x="457200" y="2286000"/>
            <a:ext cx="8458200" cy="3962400"/>
          </a:xfrm>
        </p:spPr>
        <p:txBody>
          <a:bodyPr/>
          <a:lstStyle/>
          <a:p>
            <a:pPr>
              <a:buFontTx/>
              <a:buBlip>
                <a:blip r:embed="rId3"/>
              </a:buBlip>
            </a:pPr>
            <a:r>
              <a:rPr lang="en-US" smtClean="0"/>
              <a:t>Use internal data at aggregate, clinic, and individual levels</a:t>
            </a:r>
          </a:p>
          <a:p>
            <a:pPr>
              <a:buFontTx/>
              <a:buBlip>
                <a:blip r:embed="rId3"/>
              </a:buBlip>
            </a:pPr>
            <a:r>
              <a:rPr lang="en-US" smtClean="0"/>
              <a:t>Establish improvement priorities</a:t>
            </a:r>
          </a:p>
          <a:p>
            <a:pPr>
              <a:buFontTx/>
              <a:buBlip>
                <a:blip r:embed="rId3"/>
              </a:buBlip>
            </a:pPr>
            <a:r>
              <a:rPr lang="en-US" smtClean="0"/>
              <a:t>Create alignment with compensation and incentive plans</a:t>
            </a:r>
          </a:p>
          <a:p>
            <a:pPr>
              <a:buFontTx/>
              <a:buBlip>
                <a:blip r:embed="rId3"/>
              </a:buBlip>
            </a:pPr>
            <a:r>
              <a:rPr lang="en-US" smtClean="0"/>
              <a:t>Participate in pay for performance programs</a:t>
            </a:r>
          </a:p>
          <a:p>
            <a:pPr>
              <a:buFontTx/>
              <a:buBlip>
                <a:blip r:embed="rId3"/>
              </a:buBlip>
            </a:pPr>
            <a:r>
              <a:rPr lang="en-US" smtClean="0"/>
              <a:t>Share results and best practices at Assembly meetings</a:t>
            </a:r>
          </a:p>
        </p:txBody>
      </p:sp>
      <p:sp>
        <p:nvSpPr>
          <p:cNvPr id="43010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Leveraging Participation</a:t>
            </a:r>
          </a:p>
        </p:txBody>
      </p:sp>
      <p:sp>
        <p:nvSpPr>
          <p:cNvPr id="43011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152400" y="1600200"/>
            <a:ext cx="8763000" cy="533400"/>
          </a:xfrm>
        </p:spPr>
        <p:txBody>
          <a:bodyPr/>
          <a:lstStyle/>
          <a:p>
            <a:r>
              <a:rPr lang="en-US" b="1" smtClean="0"/>
              <a:t>Healthcare organizations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Wisconsin Collaborative for Healthcare Quality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53D81B8C-00B4-4BE3-B6A5-F5BCA02D10F9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pic>
        <p:nvPicPr>
          <p:cNvPr id="43014" name="Picture 13" descr="MCj00902330000[1]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77000" y="4679950"/>
            <a:ext cx="1847850" cy="172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Content Placeholder 13"/>
          <p:cNvSpPr>
            <a:spLocks noGrp="1"/>
          </p:cNvSpPr>
          <p:nvPr>
            <p:ph sz="half" idx="2"/>
          </p:nvPr>
        </p:nvSpPr>
        <p:spPr>
          <a:xfrm>
            <a:off x="5943600" y="1570038"/>
            <a:ext cx="2971800" cy="4602162"/>
          </a:xfrm>
        </p:spPr>
        <p:txBody>
          <a:bodyPr/>
          <a:lstStyle/>
          <a:p>
            <a:r>
              <a:rPr lang="en-US" sz="1800" smtClean="0"/>
              <a:t>Performance of twelve organizations who continuously submitted Diabetes LDL Testing data from 2003-2004 through 2007-2008</a:t>
            </a:r>
          </a:p>
          <a:p>
            <a:r>
              <a:rPr lang="en-US" sz="1800" smtClean="0"/>
              <a:t>Black dots indicate performance by organization; blue lines indicate overall unweighted mean</a:t>
            </a:r>
          </a:p>
          <a:p>
            <a:r>
              <a:rPr lang="en-US" sz="1800" smtClean="0"/>
              <a:t>Mean performance increased from 75 to 86 percent and standard deviation from mean decreased from 6.3 to 4.4 percent</a:t>
            </a:r>
          </a:p>
          <a:p>
            <a:endParaRPr lang="en-US" smtClean="0"/>
          </a:p>
        </p:txBody>
      </p:sp>
      <p:sp>
        <p:nvSpPr>
          <p:cNvPr id="49155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Analyst's Perspective: Statistically Significant Improvement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93A5A5-45CE-4380-8D63-22B6AE8A21BB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Wisconsin Collaborative for Healthcare Quality</a:t>
            </a:r>
            <a:endParaRPr lang="en-US" dirty="0"/>
          </a:p>
        </p:txBody>
      </p:sp>
      <p:pic>
        <p:nvPicPr>
          <p:cNvPr id="45061" name="Picture 2" descr="figure on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1752600"/>
            <a:ext cx="5457825" cy="346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Content Placeholder 1"/>
          <p:cNvSpPr>
            <a:spLocks noGrp="1"/>
          </p:cNvSpPr>
          <p:nvPr>
            <p:ph idx="1"/>
          </p:nvPr>
        </p:nvSpPr>
        <p:spPr>
          <a:xfrm>
            <a:off x="457200" y="2819400"/>
            <a:ext cx="8534400" cy="3429000"/>
          </a:xfrm>
        </p:spPr>
        <p:txBody>
          <a:bodyPr/>
          <a:lstStyle/>
          <a:p>
            <a:pPr>
              <a:buFontTx/>
              <a:buBlip>
                <a:blip r:embed="rId2"/>
              </a:buBlip>
            </a:pPr>
            <a:r>
              <a:rPr lang="en-US" smtClean="0"/>
              <a:t>Focused on increasing patient-provider communication</a:t>
            </a:r>
          </a:p>
          <a:p>
            <a:pPr>
              <a:buFontTx/>
              <a:buBlip>
                <a:blip r:embed="rId2"/>
              </a:buBlip>
            </a:pPr>
            <a:r>
              <a:rPr lang="en-US" smtClean="0"/>
              <a:t>Based on Ask Me 3 health literacy program</a:t>
            </a:r>
          </a:p>
          <a:p>
            <a:pPr lvl="1">
              <a:buFontTx/>
              <a:buBlip>
                <a:blip r:embed="rId2"/>
              </a:buBlip>
            </a:pPr>
            <a:r>
              <a:rPr lang="en-US" smtClean="0"/>
              <a:t>What is my main problem?</a:t>
            </a:r>
          </a:p>
          <a:p>
            <a:pPr lvl="1">
              <a:buFontTx/>
              <a:buBlip>
                <a:blip r:embed="rId2"/>
              </a:buBlip>
            </a:pPr>
            <a:r>
              <a:rPr lang="en-US" smtClean="0"/>
              <a:t>What do I need to do?</a:t>
            </a:r>
          </a:p>
          <a:p>
            <a:pPr lvl="1">
              <a:buFontTx/>
              <a:buBlip>
                <a:blip r:embed="rId2"/>
              </a:buBlip>
            </a:pPr>
            <a:r>
              <a:rPr lang="en-US" smtClean="0"/>
              <a:t>Why is it important for me to do this?</a:t>
            </a:r>
          </a:p>
          <a:p>
            <a:pPr>
              <a:buFontTx/>
              <a:buBlip>
                <a:blip r:embed="rId2"/>
              </a:buBlip>
            </a:pPr>
            <a:r>
              <a:rPr lang="en-US" smtClean="0"/>
              <a:t>Piloted program at community health centers</a:t>
            </a:r>
          </a:p>
          <a:p>
            <a:pPr>
              <a:buFontTx/>
              <a:buBlip>
                <a:blip r:embed="rId2"/>
              </a:buBlip>
            </a:pPr>
            <a:r>
              <a:rPr lang="en-US" smtClean="0"/>
              <a:t>Tested high intensity and low intensity approaches</a:t>
            </a:r>
          </a:p>
        </p:txBody>
      </p:sp>
      <p:sp>
        <p:nvSpPr>
          <p:cNvPr id="47106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Pilot with the Wisconsin Department of Health Services</a:t>
            </a:r>
          </a:p>
        </p:txBody>
      </p:sp>
      <p:sp>
        <p:nvSpPr>
          <p:cNvPr id="47107" name="Text Placeholder 5"/>
          <p:cNvSpPr>
            <a:spLocks noGrp="1"/>
          </p:cNvSpPr>
          <p:nvPr>
            <p:ph type="body" sz="quarter" idx="13"/>
          </p:nvPr>
        </p:nvSpPr>
        <p:spPr>
          <a:xfrm>
            <a:off x="304800" y="1676400"/>
            <a:ext cx="8534400" cy="1066800"/>
          </a:xfrm>
        </p:spPr>
        <p:txBody>
          <a:bodyPr/>
          <a:lstStyle/>
          <a:p>
            <a:pPr marL="0">
              <a:spcBef>
                <a:spcPct val="0"/>
              </a:spcBef>
            </a:pPr>
            <a:r>
              <a:rPr lang="en-US" b="1" smtClean="0"/>
              <a:t>Tested effectiveness of intervention to engage patients in their care</a:t>
            </a:r>
          </a:p>
        </p:txBody>
      </p:sp>
      <p:sp>
        <p:nvSpPr>
          <p:cNvPr id="3077" name="Footer Placeholder 3"/>
          <p:cNvSpPr>
            <a:spLocks noGrp="1"/>
          </p:cNvSpPr>
          <p:nvPr>
            <p:ph type="ftr" sz="quarter" idx="14"/>
          </p:nvPr>
        </p:nvSpPr>
        <p:spPr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>
                <a:solidFill>
                  <a:srgbClr val="FFFFFF"/>
                </a:solidFill>
              </a:rPr>
              <a:t>Wisconsin Collaborative for Healthcare Quality</a:t>
            </a:r>
          </a:p>
        </p:txBody>
      </p:sp>
      <p:sp>
        <p:nvSpPr>
          <p:cNvPr id="3078" name="Slide Number Placeholder 4"/>
          <p:cNvSpPr>
            <a:spLocks noGrp="1"/>
          </p:cNvSpPr>
          <p:nvPr>
            <p:ph type="sldNum" sz="quarter" idx="15"/>
          </p:nvPr>
        </p:nvSpPr>
        <p:spPr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4F0582E9-44FC-4B86-8C33-D0F1687CF836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18</a:t>
            </a:fld>
            <a:endParaRPr lang="en-US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Content Placeholder 1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3962400"/>
          </a:xfrm>
        </p:spPr>
        <p:txBody>
          <a:bodyPr/>
          <a:lstStyle/>
          <a:p>
            <a:r>
              <a:rPr lang="en-US" smtClean="0"/>
              <a:t>Did not appear sufficient to motivate patients to ask questions to healthcare providers</a:t>
            </a:r>
          </a:p>
          <a:p>
            <a:r>
              <a:rPr lang="en-US" smtClean="0"/>
              <a:t>Influenced patient perceptions at high intensity sites: viewed visit less positively after the pilot</a:t>
            </a:r>
          </a:p>
          <a:p>
            <a:r>
              <a:rPr lang="en-US" smtClean="0"/>
              <a:t>Increased healthcare provider and staff awareness of the importance of clear communication with patients</a:t>
            </a:r>
          </a:p>
          <a:p>
            <a:r>
              <a:rPr lang="en-US" smtClean="0"/>
              <a:t>Provided opportunity to explore shared commitment to improving healthcare by nine leading Wisconsin organizations</a:t>
            </a:r>
          </a:p>
        </p:txBody>
      </p:sp>
      <p:sp>
        <p:nvSpPr>
          <p:cNvPr id="48130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Lessons Learned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Content Placeholder 1"/>
          <p:cNvSpPr>
            <a:spLocks noGrp="1"/>
          </p:cNvSpPr>
          <p:nvPr>
            <p:ph idx="1"/>
          </p:nvPr>
        </p:nvSpPr>
        <p:spPr>
          <a:xfrm>
            <a:off x="381000" y="1828800"/>
            <a:ext cx="8534400" cy="3962400"/>
          </a:xfrm>
        </p:spPr>
        <p:txBody>
          <a:bodyPr/>
          <a:lstStyle/>
          <a:p>
            <a:pPr>
              <a:buFontTx/>
              <a:buBlip>
                <a:blip r:embed="rId2"/>
              </a:buBlip>
            </a:pPr>
            <a:r>
              <a:rPr lang="en-US" smtClean="0"/>
              <a:t>Introduce Wisconsin Collaborative for Healthcare Quality</a:t>
            </a:r>
          </a:p>
          <a:p>
            <a:pPr>
              <a:buFontTx/>
              <a:buBlip>
                <a:blip r:embed="rId2"/>
              </a:buBlip>
            </a:pPr>
            <a:r>
              <a:rPr lang="en-US" smtClean="0"/>
              <a:t>Describe experience using performance measurement and public reporting to drive breakthroughs in quality</a:t>
            </a:r>
          </a:p>
          <a:p>
            <a:pPr>
              <a:buFontTx/>
              <a:buBlip>
                <a:blip r:embed="rId2"/>
              </a:buBlip>
            </a:pPr>
            <a:r>
              <a:rPr lang="en-US" smtClean="0"/>
              <a:t>Review pilot with Wisconsin Department of Health Services</a:t>
            </a:r>
          </a:p>
        </p:txBody>
      </p:sp>
      <p:sp>
        <p:nvSpPr>
          <p:cNvPr id="26626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Goals for Today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Wisconsin Collaborative for Healthcare Quality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6951790E-BACE-44AC-BD9C-53C300F914EF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pic>
        <p:nvPicPr>
          <p:cNvPr id="26629" name="Picture 4" descr="MCj0297401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54675" y="4341813"/>
            <a:ext cx="2879725" cy="1906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Content Placeholder 1"/>
          <p:cNvSpPr>
            <a:spLocks noGrp="1"/>
          </p:cNvSpPr>
          <p:nvPr>
            <p:ph idx="1"/>
          </p:nvPr>
        </p:nvSpPr>
        <p:spPr>
          <a:xfrm>
            <a:off x="457200" y="2286000"/>
            <a:ext cx="8382000" cy="3962400"/>
          </a:xfrm>
        </p:spPr>
        <p:txBody>
          <a:bodyPr/>
          <a:lstStyle/>
          <a:p>
            <a:pPr eaLnBrk="1" hangingPunct="1">
              <a:buFontTx/>
              <a:buBlip>
                <a:blip r:embed="rId2"/>
              </a:buBlip>
            </a:pPr>
            <a:r>
              <a:rPr lang="en-US" smtClean="0"/>
              <a:t>Voluntary consortium of organizations learning and working together to improve the quality and cost-effectiveness of healthcare for the people of Wisconsin</a:t>
            </a:r>
          </a:p>
          <a:p>
            <a:pPr eaLnBrk="1" hangingPunct="1">
              <a:buFontTx/>
              <a:buBlip>
                <a:blip r:embed="rId2"/>
              </a:buBlip>
            </a:pPr>
            <a:r>
              <a:rPr lang="en-US" smtClean="0"/>
              <a:t>Board of Directors includes representatives from member healthcare organizations, healthcare purchasers, consumers, and healthcare associations</a:t>
            </a:r>
          </a:p>
          <a:p>
            <a:pPr eaLnBrk="1" hangingPunct="1">
              <a:buFontTx/>
              <a:buBlip>
                <a:blip r:embed="rId2"/>
              </a:buBlip>
            </a:pPr>
            <a:r>
              <a:rPr lang="en-US" smtClean="0"/>
              <a:t>Staff includes performance measurement experts, collaborative bridge-builders, service professionals, and quality champions</a:t>
            </a:r>
          </a:p>
        </p:txBody>
      </p:sp>
      <p:sp>
        <p:nvSpPr>
          <p:cNvPr id="27650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Who We Are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Wisconsin Collaborative for Healthcare Quality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F9CA8450-09EB-4A84-B49A-5A04B3FCDFB0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2765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About WCHQ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ext Placeholder 10"/>
          <p:cNvSpPr>
            <a:spLocks noGrp="1"/>
          </p:cNvSpPr>
          <p:nvPr>
            <p:ph type="body" idx="1"/>
          </p:nvPr>
        </p:nvSpPr>
        <p:spPr>
          <a:xfrm>
            <a:off x="76200" y="1600200"/>
            <a:ext cx="8991600" cy="498475"/>
          </a:xfrm>
        </p:spPr>
        <p:txBody>
          <a:bodyPr/>
          <a:lstStyle/>
          <a:p>
            <a:pPr eaLnBrk="1" hangingPunct="1"/>
            <a:r>
              <a:rPr lang="en-US" sz="2500" b="1" smtClean="0"/>
              <a:t>Health systems, medical groups, hospitals &amp; health plans</a:t>
            </a:r>
          </a:p>
        </p:txBody>
      </p:sp>
      <p:sp>
        <p:nvSpPr>
          <p:cNvPr id="28674" name="Content Placeholder 11"/>
          <p:cNvSpPr>
            <a:spLocks noGrp="1"/>
          </p:cNvSpPr>
          <p:nvPr>
            <p:ph sz="half" idx="2"/>
          </p:nvPr>
        </p:nvSpPr>
        <p:spPr>
          <a:xfrm>
            <a:off x="381000" y="2209800"/>
            <a:ext cx="4192588" cy="3962400"/>
          </a:xfrm>
        </p:spPr>
        <p:txBody>
          <a:bodyPr/>
          <a:lstStyle/>
          <a:p>
            <a:pPr eaLnBrk="1" hangingPunct="1">
              <a:buFontTx/>
              <a:buBlip>
                <a:blip r:embed="rId2"/>
              </a:buBlip>
            </a:pPr>
            <a:r>
              <a:rPr lang="en-US" sz="1600" smtClean="0"/>
              <a:t>Aurora Advanced Healthcare</a:t>
            </a:r>
          </a:p>
          <a:p>
            <a:pPr eaLnBrk="1" hangingPunct="1">
              <a:buFontTx/>
              <a:buBlip>
                <a:blip r:embed="rId2"/>
              </a:buBlip>
            </a:pPr>
            <a:r>
              <a:rPr lang="en-US" sz="1600" smtClean="0"/>
              <a:t>Aurora Healthcare</a:t>
            </a:r>
          </a:p>
          <a:p>
            <a:pPr eaLnBrk="1" hangingPunct="1">
              <a:buFontTx/>
              <a:buBlip>
                <a:blip r:embed="rId2"/>
              </a:buBlip>
            </a:pPr>
            <a:r>
              <a:rPr lang="en-US" sz="1600" smtClean="0"/>
              <a:t>Aurora UW Medical Group</a:t>
            </a:r>
          </a:p>
          <a:p>
            <a:pPr eaLnBrk="1" hangingPunct="1">
              <a:buFontTx/>
              <a:buBlip>
                <a:blip r:embed="rId2"/>
              </a:buBlip>
            </a:pPr>
            <a:r>
              <a:rPr lang="en-US" sz="1600" smtClean="0"/>
              <a:t>Bellin Health</a:t>
            </a:r>
          </a:p>
          <a:p>
            <a:pPr eaLnBrk="1" hangingPunct="1">
              <a:buFontTx/>
              <a:buBlip>
                <a:blip r:embed="rId2"/>
              </a:buBlip>
            </a:pPr>
            <a:r>
              <a:rPr lang="en-US" sz="1600" smtClean="0"/>
              <a:t>Columbia St. Mary’s</a:t>
            </a:r>
          </a:p>
          <a:p>
            <a:pPr eaLnBrk="1" hangingPunct="1">
              <a:buFontTx/>
              <a:buBlip>
                <a:blip r:embed="rId2"/>
              </a:buBlip>
            </a:pPr>
            <a:r>
              <a:rPr lang="en-US" sz="1600" smtClean="0"/>
              <a:t>Dean Health System</a:t>
            </a:r>
          </a:p>
          <a:p>
            <a:pPr eaLnBrk="1" hangingPunct="1">
              <a:buFontTx/>
              <a:buBlip>
                <a:blip r:embed="rId2"/>
              </a:buBlip>
            </a:pPr>
            <a:r>
              <a:rPr lang="en-US" sz="1600" smtClean="0"/>
              <a:t>Fort Healthcare</a:t>
            </a:r>
          </a:p>
          <a:p>
            <a:pPr eaLnBrk="1" hangingPunct="1">
              <a:buFontTx/>
              <a:buBlip>
                <a:blip r:embed="rId2"/>
              </a:buBlip>
            </a:pPr>
            <a:r>
              <a:rPr lang="en-US" sz="1600" smtClean="0"/>
              <a:t>Franciscan Skemp Healthcare – Mayo Health System</a:t>
            </a:r>
          </a:p>
          <a:p>
            <a:pPr eaLnBrk="1" hangingPunct="1">
              <a:buFontTx/>
              <a:buBlip>
                <a:blip r:embed="rId2"/>
              </a:buBlip>
            </a:pPr>
            <a:r>
              <a:rPr lang="en-US" sz="1600" smtClean="0"/>
              <a:t>Froedtert and Community Health</a:t>
            </a:r>
          </a:p>
          <a:p>
            <a:pPr eaLnBrk="1" hangingPunct="1">
              <a:buFontTx/>
              <a:buBlip>
                <a:blip r:embed="rId2"/>
              </a:buBlip>
            </a:pPr>
            <a:r>
              <a:rPr lang="en-US" sz="1600" smtClean="0"/>
              <a:t>Gundersen Lutheran</a:t>
            </a:r>
          </a:p>
          <a:p>
            <a:pPr eaLnBrk="1" hangingPunct="1">
              <a:buFontTx/>
              <a:buBlip>
                <a:blip r:embed="rId2"/>
              </a:buBlip>
            </a:pPr>
            <a:r>
              <a:rPr lang="en-US" sz="1600" smtClean="0"/>
              <a:t>Luther Midelfort – Mayo Health System</a:t>
            </a:r>
          </a:p>
          <a:p>
            <a:pPr eaLnBrk="1" hangingPunct="1">
              <a:buFontTx/>
              <a:buBlip>
                <a:blip r:embed="rId2"/>
              </a:buBlip>
            </a:pPr>
            <a:r>
              <a:rPr lang="en-US" sz="1600" smtClean="0"/>
              <a:t>Marshfield Clinic</a:t>
            </a:r>
          </a:p>
          <a:p>
            <a:pPr eaLnBrk="1" hangingPunct="1">
              <a:buFontTx/>
              <a:buBlip>
                <a:blip r:embed="rId2"/>
              </a:buBlip>
            </a:pPr>
            <a:r>
              <a:rPr lang="en-US" sz="1600" smtClean="0"/>
              <a:t>Medical College of Wisconsin</a:t>
            </a:r>
          </a:p>
          <a:p>
            <a:pPr eaLnBrk="1" hangingPunct="1">
              <a:buFontTx/>
              <a:buNone/>
            </a:pPr>
            <a:endParaRPr lang="en-US" sz="1800" smtClean="0"/>
          </a:p>
          <a:p>
            <a:pPr eaLnBrk="1" hangingPunct="1">
              <a:buFontTx/>
              <a:buBlip>
                <a:blip r:embed="rId2"/>
              </a:buBlip>
            </a:pPr>
            <a:endParaRPr lang="en-US" sz="1800" smtClean="0"/>
          </a:p>
          <a:p>
            <a:pPr eaLnBrk="1" hangingPunct="1">
              <a:buFontTx/>
              <a:buBlip>
                <a:blip r:embed="rId2"/>
              </a:buBlip>
            </a:pPr>
            <a:endParaRPr lang="en-US" smtClean="0"/>
          </a:p>
        </p:txBody>
      </p:sp>
      <p:sp>
        <p:nvSpPr>
          <p:cNvPr id="28675" name="Content Placeholder 13"/>
          <p:cNvSpPr>
            <a:spLocks noGrp="1"/>
          </p:cNvSpPr>
          <p:nvPr>
            <p:ph sz="quarter" idx="4"/>
          </p:nvPr>
        </p:nvSpPr>
        <p:spPr>
          <a:xfrm>
            <a:off x="4572000" y="2209800"/>
            <a:ext cx="4041775" cy="3962400"/>
          </a:xfrm>
        </p:spPr>
        <p:txBody>
          <a:bodyPr/>
          <a:lstStyle/>
          <a:p>
            <a:pPr eaLnBrk="1" hangingPunct="1">
              <a:buFontTx/>
              <a:buBlip>
                <a:blip r:embed="rId2"/>
              </a:buBlip>
            </a:pPr>
            <a:r>
              <a:rPr lang="en-US" sz="1600" smtClean="0"/>
              <a:t>Mercy Health System</a:t>
            </a:r>
          </a:p>
          <a:p>
            <a:pPr eaLnBrk="1" hangingPunct="1">
              <a:buFontTx/>
              <a:buBlip>
                <a:blip r:embed="rId2"/>
              </a:buBlip>
            </a:pPr>
            <a:r>
              <a:rPr lang="en-US" sz="1600" smtClean="0"/>
              <a:t>Meriter Hospital</a:t>
            </a:r>
          </a:p>
          <a:p>
            <a:pPr eaLnBrk="1" hangingPunct="1">
              <a:buFontTx/>
              <a:buBlip>
                <a:blip r:embed="rId2"/>
              </a:buBlip>
            </a:pPr>
            <a:r>
              <a:rPr lang="en-US" sz="1600" smtClean="0"/>
              <a:t>Monroe Clinic</a:t>
            </a:r>
          </a:p>
          <a:p>
            <a:pPr eaLnBrk="1" hangingPunct="1">
              <a:buFontTx/>
              <a:buBlip>
                <a:blip r:embed="rId2"/>
              </a:buBlip>
            </a:pPr>
            <a:r>
              <a:rPr lang="en-US" sz="1600" smtClean="0"/>
              <a:t>Prevea Health</a:t>
            </a:r>
          </a:p>
          <a:p>
            <a:pPr eaLnBrk="1" hangingPunct="1">
              <a:buFontTx/>
              <a:buBlip>
                <a:blip r:embed="rId2"/>
              </a:buBlip>
            </a:pPr>
            <a:r>
              <a:rPr lang="en-US" sz="1600" smtClean="0"/>
              <a:t>ProHealth Care Medical Associates</a:t>
            </a:r>
          </a:p>
          <a:p>
            <a:pPr eaLnBrk="1" hangingPunct="1">
              <a:buFontTx/>
              <a:buBlip>
                <a:blip r:embed="rId2"/>
              </a:buBlip>
            </a:pPr>
            <a:r>
              <a:rPr lang="en-US" sz="1600" smtClean="0"/>
              <a:t>Quad Med</a:t>
            </a:r>
          </a:p>
          <a:p>
            <a:pPr eaLnBrk="1" hangingPunct="1">
              <a:buFontTx/>
              <a:buBlip>
                <a:blip r:embed="rId2"/>
              </a:buBlip>
            </a:pPr>
            <a:r>
              <a:rPr lang="en-US" sz="1600" smtClean="0"/>
              <a:t>Sacred Heart Hospital</a:t>
            </a:r>
          </a:p>
          <a:p>
            <a:pPr eaLnBrk="1" hangingPunct="1">
              <a:buFontTx/>
              <a:buBlip>
                <a:blip r:embed="rId2"/>
              </a:buBlip>
            </a:pPr>
            <a:r>
              <a:rPr lang="en-US" sz="1600" smtClean="0"/>
              <a:t>St. Joseph’s Hospital</a:t>
            </a:r>
          </a:p>
          <a:p>
            <a:pPr eaLnBrk="1" hangingPunct="1">
              <a:buFontTx/>
              <a:buBlip>
                <a:blip r:embed="rId2"/>
              </a:buBlip>
            </a:pPr>
            <a:r>
              <a:rPr lang="en-US" sz="1600" smtClean="0"/>
              <a:t>St. Mary’s Hospital</a:t>
            </a:r>
          </a:p>
          <a:p>
            <a:pPr eaLnBrk="1" hangingPunct="1">
              <a:buFontTx/>
              <a:buBlip>
                <a:blip r:embed="rId2"/>
              </a:buBlip>
            </a:pPr>
            <a:r>
              <a:rPr lang="en-US" sz="1600" smtClean="0"/>
              <a:t>ThedaCare, Inc.</a:t>
            </a:r>
          </a:p>
          <a:p>
            <a:pPr eaLnBrk="1" hangingPunct="1">
              <a:buFontTx/>
              <a:buBlip>
                <a:blip r:embed="rId2"/>
              </a:buBlip>
            </a:pPr>
            <a:r>
              <a:rPr lang="en-US" sz="1600" smtClean="0"/>
              <a:t>West Bend Clinic</a:t>
            </a:r>
          </a:p>
          <a:p>
            <a:pPr eaLnBrk="1" hangingPunct="1">
              <a:buFontTx/>
              <a:buBlip>
                <a:blip r:embed="rId2"/>
              </a:buBlip>
            </a:pPr>
            <a:r>
              <a:rPr lang="en-US" sz="1600" smtClean="0"/>
              <a:t>UW Hospital and Clinics</a:t>
            </a:r>
          </a:p>
          <a:p>
            <a:pPr eaLnBrk="1" hangingPunct="1">
              <a:buFontTx/>
              <a:buBlip>
                <a:blip r:embed="rId2"/>
              </a:buBlip>
            </a:pPr>
            <a:r>
              <a:rPr lang="en-US" sz="1600" smtClean="0"/>
              <a:t>UW Medical Foundation</a:t>
            </a:r>
          </a:p>
          <a:p>
            <a:pPr eaLnBrk="1" hangingPunct="1">
              <a:buFontTx/>
              <a:buBlip>
                <a:blip r:embed="rId2"/>
              </a:buBlip>
            </a:pPr>
            <a:r>
              <a:rPr lang="en-US" sz="1600" smtClean="0"/>
              <a:t>Wheaton Franciscan</a:t>
            </a:r>
          </a:p>
          <a:p>
            <a:pPr eaLnBrk="1" hangingPunct="1">
              <a:buFontTx/>
              <a:buBlip>
                <a:blip r:embed="rId2"/>
              </a:buBlip>
            </a:pPr>
            <a:endParaRPr lang="en-US" sz="1800" smtClean="0"/>
          </a:p>
        </p:txBody>
      </p:sp>
      <p:sp>
        <p:nvSpPr>
          <p:cNvPr id="28676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Member Organizations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Wisconsin Collaborative for Healthcare Quality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2567B56-4FC5-4CF5-A34C-336F400BBEC6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Content Placeholder 2"/>
          <p:cNvSpPr>
            <a:spLocks noGrp="1"/>
          </p:cNvSpPr>
          <p:nvPr>
            <p:ph sz="half" idx="2"/>
          </p:nvPr>
        </p:nvSpPr>
        <p:spPr>
          <a:xfrm>
            <a:off x="228600" y="1752600"/>
            <a:ext cx="4419600" cy="4114800"/>
          </a:xfrm>
        </p:spPr>
        <p:txBody>
          <a:bodyPr/>
          <a:lstStyle/>
          <a:p>
            <a:pPr eaLnBrk="1" hangingPunct="1">
              <a:buFontTx/>
              <a:buBlip>
                <a:blip r:embed="rId2"/>
              </a:buBlip>
            </a:pPr>
            <a:r>
              <a:rPr lang="en-US" sz="2000" smtClean="0"/>
              <a:t>AARP Wisconsin</a:t>
            </a:r>
          </a:p>
          <a:p>
            <a:pPr eaLnBrk="1" hangingPunct="1">
              <a:buFontTx/>
              <a:buBlip>
                <a:blip r:embed="rId2"/>
              </a:buBlip>
            </a:pPr>
            <a:r>
              <a:rPr lang="en-US" sz="2000" smtClean="0"/>
              <a:t>American Cancer Society</a:t>
            </a:r>
          </a:p>
          <a:p>
            <a:pPr eaLnBrk="1" hangingPunct="1">
              <a:buFontTx/>
              <a:buBlip>
                <a:blip r:embed="rId2"/>
              </a:buBlip>
            </a:pPr>
            <a:r>
              <a:rPr lang="en-US" sz="2000" smtClean="0"/>
              <a:t>Business Health Care Group</a:t>
            </a:r>
          </a:p>
          <a:p>
            <a:pPr eaLnBrk="1" hangingPunct="1">
              <a:buFontTx/>
              <a:buBlip>
                <a:blip r:embed="rId2"/>
              </a:buBlip>
            </a:pPr>
            <a:r>
              <a:rPr lang="en-US" sz="2000" smtClean="0"/>
              <a:t>Coalition of Wisconsin Aging Groups</a:t>
            </a:r>
          </a:p>
          <a:p>
            <a:pPr eaLnBrk="1" hangingPunct="1">
              <a:buFontTx/>
              <a:buBlip>
                <a:blip r:embed="rId2"/>
              </a:buBlip>
            </a:pPr>
            <a:r>
              <a:rPr lang="en-US" sz="2000" smtClean="0"/>
              <a:t>GE Healthcare</a:t>
            </a:r>
          </a:p>
          <a:p>
            <a:pPr eaLnBrk="1" hangingPunct="1">
              <a:buFontTx/>
              <a:buBlip>
                <a:blip r:embed="rId2"/>
              </a:buBlip>
            </a:pPr>
            <a:r>
              <a:rPr lang="en-US" sz="2000" smtClean="0"/>
              <a:t>Greater Milwaukee Business Foundation on Health</a:t>
            </a:r>
          </a:p>
          <a:p>
            <a:pPr eaLnBrk="1" hangingPunct="1">
              <a:buFontTx/>
              <a:buBlip>
                <a:blip r:embed="rId2"/>
              </a:buBlip>
            </a:pPr>
            <a:r>
              <a:rPr lang="en-US" sz="2000" smtClean="0"/>
              <a:t>MetaStar</a:t>
            </a:r>
          </a:p>
          <a:p>
            <a:pPr eaLnBrk="1" hangingPunct="1">
              <a:buFontTx/>
              <a:buBlip>
                <a:blip r:embed="rId2"/>
              </a:buBlip>
            </a:pPr>
            <a:r>
              <a:rPr lang="en-US" sz="2000" smtClean="0"/>
              <a:t>Robert Wood Johnson Foundation</a:t>
            </a:r>
          </a:p>
          <a:p>
            <a:pPr eaLnBrk="1" hangingPunct="1">
              <a:buFontTx/>
              <a:buBlip>
                <a:blip r:embed="rId2"/>
              </a:buBlip>
            </a:pPr>
            <a:r>
              <a:rPr lang="en-US" sz="2000" smtClean="0"/>
              <a:t>Survey of the Health of Wisconsin</a:t>
            </a:r>
          </a:p>
          <a:p>
            <a:pPr eaLnBrk="1" hangingPunct="1">
              <a:buFontTx/>
              <a:buBlip>
                <a:blip r:embed="rId2"/>
              </a:buBlip>
            </a:pPr>
            <a:r>
              <a:rPr lang="en-US" sz="2000" smtClean="0"/>
              <a:t>The Alliance</a:t>
            </a:r>
          </a:p>
        </p:txBody>
      </p:sp>
      <p:sp>
        <p:nvSpPr>
          <p:cNvPr id="29698" name="Content Placeholder 4"/>
          <p:cNvSpPr>
            <a:spLocks noGrp="1"/>
          </p:cNvSpPr>
          <p:nvPr>
            <p:ph sz="quarter" idx="4"/>
          </p:nvPr>
        </p:nvSpPr>
        <p:spPr>
          <a:xfrm>
            <a:off x="4645025" y="1752600"/>
            <a:ext cx="4346575" cy="3962400"/>
          </a:xfrm>
        </p:spPr>
        <p:txBody>
          <a:bodyPr/>
          <a:lstStyle/>
          <a:p>
            <a:pPr eaLnBrk="1" hangingPunct="1">
              <a:buFontTx/>
              <a:buBlip>
                <a:blip r:embed="rId2"/>
              </a:buBlip>
            </a:pPr>
            <a:r>
              <a:rPr lang="en-US" sz="2000" smtClean="0"/>
              <a:t>The Commonwealth Fund</a:t>
            </a:r>
          </a:p>
          <a:p>
            <a:pPr eaLnBrk="1" hangingPunct="1">
              <a:buFontTx/>
              <a:buBlip>
                <a:blip r:embed="rId2"/>
              </a:buBlip>
            </a:pPr>
            <a:r>
              <a:rPr lang="en-US" sz="2000" smtClean="0"/>
              <a:t>University of Wisconsin Population Health Institute </a:t>
            </a:r>
          </a:p>
          <a:p>
            <a:pPr eaLnBrk="1" hangingPunct="1">
              <a:buFontTx/>
              <a:buBlip>
                <a:blip r:embed="rId2"/>
              </a:buBlip>
            </a:pPr>
            <a:r>
              <a:rPr lang="en-US" sz="2000" smtClean="0"/>
              <a:t>Webcrafters</a:t>
            </a:r>
          </a:p>
          <a:p>
            <a:pPr eaLnBrk="1" hangingPunct="1">
              <a:buFontTx/>
              <a:buBlip>
                <a:blip r:embed="rId2"/>
              </a:buBlip>
            </a:pPr>
            <a:r>
              <a:rPr lang="en-US" sz="2000" smtClean="0"/>
              <a:t>WEA Trust</a:t>
            </a:r>
          </a:p>
          <a:p>
            <a:pPr eaLnBrk="1" hangingPunct="1">
              <a:buFontTx/>
              <a:buBlip>
                <a:blip r:embed="rId2"/>
              </a:buBlip>
            </a:pPr>
            <a:r>
              <a:rPr lang="en-US" sz="2000" smtClean="0"/>
              <a:t>Wisconsin Department of Health Services</a:t>
            </a:r>
          </a:p>
          <a:p>
            <a:pPr eaLnBrk="1" hangingPunct="1">
              <a:buFontTx/>
              <a:buBlip>
                <a:blip r:embed="rId2"/>
              </a:buBlip>
            </a:pPr>
            <a:r>
              <a:rPr lang="en-US" sz="2000" smtClean="0"/>
              <a:t>Wisconsin Health Information Organization</a:t>
            </a:r>
          </a:p>
          <a:p>
            <a:pPr eaLnBrk="1" hangingPunct="1">
              <a:buFontTx/>
              <a:buBlip>
                <a:blip r:embed="rId2"/>
              </a:buBlip>
            </a:pPr>
            <a:r>
              <a:rPr lang="en-US" sz="2000" smtClean="0"/>
              <a:t>Wisconsin Hospital Association</a:t>
            </a:r>
          </a:p>
          <a:p>
            <a:pPr eaLnBrk="1" hangingPunct="1">
              <a:buFontTx/>
              <a:buBlip>
                <a:blip r:embed="rId2"/>
              </a:buBlip>
            </a:pPr>
            <a:r>
              <a:rPr lang="en-US" sz="2000" smtClean="0"/>
              <a:t>Wisconsin Manufacturers and Commerce</a:t>
            </a:r>
          </a:p>
          <a:p>
            <a:pPr eaLnBrk="1" hangingPunct="1">
              <a:buFontTx/>
              <a:buBlip>
                <a:blip r:embed="rId2"/>
              </a:buBlip>
            </a:pPr>
            <a:r>
              <a:rPr lang="en-US" sz="2000" smtClean="0"/>
              <a:t>Wisconsin Medical Society</a:t>
            </a:r>
          </a:p>
        </p:txBody>
      </p:sp>
      <p:sp>
        <p:nvSpPr>
          <p:cNvPr id="29699" name="Title 5"/>
          <p:cNvSpPr>
            <a:spLocks noGrp="1"/>
          </p:cNvSpPr>
          <p:nvPr>
            <p:ph type="title"/>
          </p:nvPr>
        </p:nvSpPr>
        <p:spPr>
          <a:xfrm>
            <a:off x="2057400" y="228600"/>
            <a:ext cx="6705600" cy="1143000"/>
          </a:xfrm>
        </p:spPr>
        <p:txBody>
          <a:bodyPr/>
          <a:lstStyle/>
          <a:p>
            <a:pPr eaLnBrk="1" hangingPunct="1"/>
            <a:r>
              <a:rPr lang="en-US" smtClean="0"/>
              <a:t>Purchaser &amp; Strategic Partners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Wisconsin Collaborative for Healthcare Quality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2CC6863-180C-412F-9C97-F723F8383203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Blip>
                <a:blip r:embed="rId2"/>
              </a:buBlip>
            </a:pPr>
            <a:r>
              <a:rPr lang="en-US" smtClean="0"/>
              <a:t>Raise the bar by developing better performance measures for assessing the quality and value of healthcare services</a:t>
            </a:r>
          </a:p>
          <a:p>
            <a:pPr eaLnBrk="1" hangingPunct="1">
              <a:buFontTx/>
              <a:buBlip>
                <a:blip r:embed="rId2"/>
              </a:buBlip>
            </a:pPr>
            <a:r>
              <a:rPr lang="en-US" smtClean="0"/>
              <a:t>Guide collection, validation and analysis of data</a:t>
            </a:r>
          </a:p>
          <a:p>
            <a:pPr eaLnBrk="1" hangingPunct="1">
              <a:buFontTx/>
              <a:buBlip>
                <a:blip r:embed="rId2"/>
              </a:buBlip>
            </a:pPr>
            <a:r>
              <a:rPr lang="en-US" smtClean="0"/>
              <a:t>Publicly report performance measurement results for use by healthcare providers, purchasers, and consumers</a:t>
            </a:r>
          </a:p>
          <a:p>
            <a:pPr eaLnBrk="1" hangingPunct="1">
              <a:buFontTx/>
              <a:buBlip>
                <a:blip r:embed="rId2"/>
              </a:buBlip>
            </a:pPr>
            <a:r>
              <a:rPr lang="en-US" smtClean="0"/>
              <a:t>Share best practices of organizations that demonstrate high quality care, enabling others to adopt successful methods</a:t>
            </a:r>
          </a:p>
          <a:p>
            <a:pPr eaLnBrk="1" hangingPunct="1">
              <a:buFontTx/>
              <a:buNone/>
            </a:pPr>
            <a:endParaRPr lang="en-US" smtClean="0"/>
          </a:p>
        </p:txBody>
      </p:sp>
      <p:sp>
        <p:nvSpPr>
          <p:cNvPr id="30722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What We Do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Wisconsin Collaborative for Healthcare Quality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C287AD84-2183-4382-8E31-EEEB586DBF7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30725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About WCHQ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Blip>
                <a:blip r:embed="rId2"/>
              </a:buBlip>
            </a:pPr>
            <a:r>
              <a:rPr lang="en-US" smtClean="0"/>
              <a:t>Create and maintain a portfolio of ambulatory care measures that enable medical groups and health systems to collect and publicly report quality of care based on clinical and administrative data on </a:t>
            </a:r>
            <a:r>
              <a:rPr lang="en-US" b="1" smtClean="0"/>
              <a:t>all patients </a:t>
            </a:r>
            <a:r>
              <a:rPr lang="en-US" smtClean="0"/>
              <a:t>regardless of the payer</a:t>
            </a:r>
          </a:p>
          <a:p>
            <a:pPr eaLnBrk="1" hangingPunct="1">
              <a:buFontTx/>
              <a:buBlip>
                <a:blip r:embed="rId2"/>
              </a:buBlip>
            </a:pPr>
            <a:r>
              <a:rPr lang="en-US" smtClean="0"/>
              <a:t>Develop and maintain innovative measures of healthcare value to demonstrate the relationship between quality and cost</a:t>
            </a:r>
          </a:p>
        </p:txBody>
      </p:sp>
      <p:sp>
        <p:nvSpPr>
          <p:cNvPr id="31746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Developing Better Performance Measures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Wisconsin Collaborative for Healthcare Quality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049EE088-A078-4F73-BC88-1D2710049854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Ambulatory Care Measures </a:t>
            </a:r>
            <a:r>
              <a:rPr lang="en-US" sz="1800" i="1" smtClean="0"/>
              <a:t>1 of 2</a:t>
            </a:r>
          </a:p>
        </p:txBody>
      </p:sp>
      <p:sp>
        <p:nvSpPr>
          <p:cNvPr id="32770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57200" y="1752600"/>
            <a:ext cx="8229600" cy="533400"/>
          </a:xfrm>
        </p:spPr>
        <p:txBody>
          <a:bodyPr/>
          <a:lstStyle/>
          <a:p>
            <a:pPr eaLnBrk="1" hangingPunct="1"/>
            <a:r>
              <a:rPr lang="en-US" smtClean="0"/>
              <a:t> </a:t>
            </a:r>
            <a:r>
              <a:rPr lang="en-US" b="1" smtClean="0"/>
              <a:t>Primary Care</a:t>
            </a:r>
          </a:p>
          <a:p>
            <a:pPr eaLnBrk="1" hangingPunct="1"/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Wisconsin Collaborative for Healthcare Quality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D98C6487-10CD-4446-A2B1-D3CDC3C0515D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32773" name="TextBox 9"/>
          <p:cNvSpPr txBox="1">
            <a:spLocks noChangeArrowheads="1"/>
          </p:cNvSpPr>
          <p:nvPr/>
        </p:nvSpPr>
        <p:spPr bwMode="auto">
          <a:xfrm>
            <a:off x="533400" y="1990725"/>
            <a:ext cx="4114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u="sng">
                <a:solidFill>
                  <a:srgbClr val="000000"/>
                </a:solidFill>
                <a:latin typeface="Gill Sans MT" pitchFamily="34" charset="0"/>
              </a:rPr>
              <a:t>Preventive Care</a:t>
            </a:r>
          </a:p>
        </p:txBody>
      </p:sp>
      <p:sp>
        <p:nvSpPr>
          <p:cNvPr id="32774" name="Content Placeholder 10"/>
          <p:cNvSpPr>
            <a:spLocks noGrp="1"/>
          </p:cNvSpPr>
          <p:nvPr>
            <p:ph idx="1"/>
          </p:nvPr>
        </p:nvSpPr>
        <p:spPr>
          <a:xfrm>
            <a:off x="457200" y="2590800"/>
            <a:ext cx="4267200" cy="3581400"/>
          </a:xfrm>
        </p:spPr>
        <p:txBody>
          <a:bodyPr/>
          <a:lstStyle/>
          <a:p>
            <a:pPr eaLnBrk="1" hangingPunct="1">
              <a:buFontTx/>
              <a:buBlip>
                <a:blip r:embed="rId2"/>
              </a:buBlip>
            </a:pPr>
            <a:r>
              <a:rPr lang="en-US" smtClean="0"/>
              <a:t>Breast Cancer Screening</a:t>
            </a:r>
          </a:p>
          <a:p>
            <a:pPr eaLnBrk="1" hangingPunct="1">
              <a:buFontTx/>
              <a:buBlip>
                <a:blip r:embed="rId2"/>
              </a:buBlip>
            </a:pPr>
            <a:r>
              <a:rPr lang="en-US" smtClean="0"/>
              <a:t>Cervical Cancer Screening</a:t>
            </a:r>
          </a:p>
          <a:p>
            <a:pPr eaLnBrk="1" hangingPunct="1">
              <a:buFontTx/>
              <a:buBlip>
                <a:blip r:embed="rId2"/>
              </a:buBlip>
            </a:pPr>
            <a:r>
              <a:rPr lang="en-US" smtClean="0"/>
              <a:t>Colorectal Cancer Screening</a:t>
            </a:r>
          </a:p>
          <a:p>
            <a:pPr eaLnBrk="1" hangingPunct="1">
              <a:buFontTx/>
              <a:buBlip>
                <a:blip r:embed="rId2"/>
              </a:buBlip>
            </a:pPr>
            <a:r>
              <a:rPr lang="en-US" smtClean="0"/>
              <a:t>Osteoporosis Screening</a:t>
            </a:r>
          </a:p>
          <a:p>
            <a:pPr eaLnBrk="1" hangingPunct="1">
              <a:buFontTx/>
              <a:buBlip>
                <a:blip r:embed="rId2"/>
              </a:buBlip>
            </a:pPr>
            <a:r>
              <a:rPr lang="en-US" smtClean="0"/>
              <a:t>Adult Tobacco Use</a:t>
            </a:r>
          </a:p>
          <a:p>
            <a:pPr eaLnBrk="1" hangingPunct="1">
              <a:buFontTx/>
              <a:buBlip>
                <a:blip r:embed="rId2"/>
              </a:buBlip>
            </a:pPr>
            <a:r>
              <a:rPr lang="en-US" smtClean="0"/>
              <a:t>Pneumococcal Vaccinations</a:t>
            </a:r>
          </a:p>
        </p:txBody>
      </p:sp>
      <p:sp>
        <p:nvSpPr>
          <p:cNvPr id="32775" name="TextBox 12"/>
          <p:cNvSpPr txBox="1">
            <a:spLocks noChangeArrowheads="1"/>
          </p:cNvSpPr>
          <p:nvPr/>
        </p:nvSpPr>
        <p:spPr bwMode="auto">
          <a:xfrm>
            <a:off x="4953000" y="1990725"/>
            <a:ext cx="3352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u="sng">
                <a:solidFill>
                  <a:srgbClr val="000000"/>
                </a:solidFill>
                <a:latin typeface="Gill Sans MT" pitchFamily="34" charset="0"/>
              </a:rPr>
              <a:t>Chronic Care</a:t>
            </a:r>
          </a:p>
        </p:txBody>
      </p:sp>
      <p:sp>
        <p:nvSpPr>
          <p:cNvPr id="32776" name="Content Placeholder 10"/>
          <p:cNvSpPr txBox="1">
            <a:spLocks/>
          </p:cNvSpPr>
          <p:nvPr/>
        </p:nvSpPr>
        <p:spPr bwMode="auto">
          <a:xfrm>
            <a:off x="4648200" y="2514600"/>
            <a:ext cx="44196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SzPct val="75000"/>
              <a:buFontTx/>
              <a:buBlip>
                <a:blip r:embed="rId2"/>
              </a:buBlip>
            </a:pPr>
            <a:r>
              <a:rPr lang="en-US" sz="2400">
                <a:solidFill>
                  <a:srgbClr val="000000"/>
                </a:solidFill>
                <a:latin typeface="Gill Sans MT" pitchFamily="34" charset="0"/>
              </a:rPr>
              <a:t>Diabetes Care</a:t>
            </a:r>
            <a:br>
              <a:rPr lang="en-US" sz="2400">
                <a:solidFill>
                  <a:srgbClr val="000000"/>
                </a:solidFill>
                <a:latin typeface="Gill Sans MT" pitchFamily="34" charset="0"/>
              </a:rPr>
            </a:br>
            <a:r>
              <a:rPr lang="en-US" sz="2400">
                <a:solidFill>
                  <a:srgbClr val="000000"/>
                </a:solidFill>
                <a:latin typeface="Gill Sans MT" pitchFamily="34" charset="0"/>
              </a:rPr>
              <a:t>- A1c Screening</a:t>
            </a:r>
            <a:br>
              <a:rPr lang="en-US" sz="2400">
                <a:solidFill>
                  <a:srgbClr val="000000"/>
                </a:solidFill>
                <a:latin typeface="Gill Sans MT" pitchFamily="34" charset="0"/>
              </a:rPr>
            </a:br>
            <a:r>
              <a:rPr lang="en-US" sz="2400">
                <a:solidFill>
                  <a:srgbClr val="000000"/>
                </a:solidFill>
                <a:latin typeface="Gill Sans MT" pitchFamily="34" charset="0"/>
              </a:rPr>
              <a:t>- A1c Control</a:t>
            </a:r>
            <a:br>
              <a:rPr lang="en-US" sz="2400">
                <a:solidFill>
                  <a:srgbClr val="000000"/>
                </a:solidFill>
                <a:latin typeface="Gill Sans MT" pitchFamily="34" charset="0"/>
              </a:rPr>
            </a:br>
            <a:r>
              <a:rPr lang="en-US" sz="2400">
                <a:solidFill>
                  <a:srgbClr val="000000"/>
                </a:solidFill>
                <a:latin typeface="Gill Sans MT" pitchFamily="34" charset="0"/>
              </a:rPr>
              <a:t>- LDL-C Screening</a:t>
            </a:r>
            <a:br>
              <a:rPr lang="en-US" sz="2400">
                <a:solidFill>
                  <a:srgbClr val="000000"/>
                </a:solidFill>
                <a:latin typeface="Gill Sans MT" pitchFamily="34" charset="0"/>
              </a:rPr>
            </a:br>
            <a:r>
              <a:rPr lang="en-US" sz="2400">
                <a:solidFill>
                  <a:srgbClr val="000000"/>
                </a:solidFill>
                <a:latin typeface="Gill Sans MT" pitchFamily="34" charset="0"/>
              </a:rPr>
              <a:t>- LDL-C Control</a:t>
            </a:r>
            <a:br>
              <a:rPr lang="en-US" sz="2400">
                <a:solidFill>
                  <a:srgbClr val="000000"/>
                </a:solidFill>
                <a:latin typeface="Gill Sans MT" pitchFamily="34" charset="0"/>
              </a:rPr>
            </a:br>
            <a:r>
              <a:rPr lang="en-US" sz="2400">
                <a:solidFill>
                  <a:srgbClr val="000000"/>
                </a:solidFill>
                <a:latin typeface="Gill Sans MT" pitchFamily="34" charset="0"/>
              </a:rPr>
              <a:t>- Nephropathy Monitoring</a:t>
            </a:r>
            <a:br>
              <a:rPr lang="en-US" sz="2400">
                <a:solidFill>
                  <a:srgbClr val="000000"/>
                </a:solidFill>
                <a:latin typeface="Gill Sans MT" pitchFamily="34" charset="0"/>
              </a:rPr>
            </a:br>
            <a:r>
              <a:rPr lang="en-US" sz="2400">
                <a:solidFill>
                  <a:srgbClr val="000000"/>
                </a:solidFill>
                <a:latin typeface="Gill Sans MT" pitchFamily="34" charset="0"/>
              </a:rPr>
              <a:t>- Blood Pressure Control</a:t>
            </a:r>
            <a:br>
              <a:rPr lang="en-US" sz="2400">
                <a:solidFill>
                  <a:srgbClr val="000000"/>
                </a:solidFill>
                <a:latin typeface="Gill Sans MT" pitchFamily="34" charset="0"/>
              </a:rPr>
            </a:br>
            <a:r>
              <a:rPr lang="en-US" sz="2400">
                <a:solidFill>
                  <a:srgbClr val="000000"/>
                </a:solidFill>
                <a:latin typeface="Gill Sans MT" pitchFamily="34" charset="0"/>
              </a:rPr>
              <a:t>- All-or-None Process Measure for Optimal Testing</a:t>
            </a:r>
            <a:br>
              <a:rPr lang="en-US" sz="2400">
                <a:solidFill>
                  <a:srgbClr val="000000"/>
                </a:solidFill>
                <a:latin typeface="Gill Sans MT" pitchFamily="34" charset="0"/>
              </a:rPr>
            </a:br>
            <a:endParaRPr lang="en-US" sz="2400">
              <a:solidFill>
                <a:srgbClr val="000000"/>
              </a:solidFill>
              <a:latin typeface="Gill Sans MT" pitchFamily="34" charset="0"/>
            </a:endParaRPr>
          </a:p>
          <a:p>
            <a:pPr marL="342900" indent="-342900">
              <a:spcBef>
                <a:spcPct val="20000"/>
              </a:spcBef>
              <a:buSzPct val="75000"/>
            </a:pPr>
            <a:endParaRPr lang="en-US" sz="2400">
              <a:solidFill>
                <a:srgbClr val="000000"/>
              </a:solidFill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Ambulatory Care Measures</a:t>
            </a:r>
            <a:r>
              <a:rPr lang="en-US" i="1" smtClean="0"/>
              <a:t> </a:t>
            </a:r>
            <a:r>
              <a:rPr lang="en-US" sz="1800" i="1" smtClean="0"/>
              <a:t>2 of 2</a:t>
            </a:r>
            <a:endParaRPr lang="en-US" sz="1800" smtClean="0"/>
          </a:p>
        </p:txBody>
      </p:sp>
      <p:sp>
        <p:nvSpPr>
          <p:cNvPr id="33794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57200" y="1828800"/>
            <a:ext cx="8229600" cy="533400"/>
          </a:xfrm>
        </p:spPr>
        <p:txBody>
          <a:bodyPr/>
          <a:lstStyle/>
          <a:p>
            <a:pPr eaLnBrk="1" hangingPunct="1"/>
            <a:r>
              <a:rPr lang="en-US" b="1" smtClean="0"/>
              <a:t>Primary Care</a:t>
            </a:r>
          </a:p>
          <a:p>
            <a:pPr eaLnBrk="1" hangingPunct="1"/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Wisconsin Collaborative for Healthcare Quality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AF44C56F-69B1-4B9A-8050-2CA6DEFED89F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33797" name="TextBox 12"/>
          <p:cNvSpPr txBox="1">
            <a:spLocks noChangeArrowheads="1"/>
          </p:cNvSpPr>
          <p:nvPr/>
        </p:nvSpPr>
        <p:spPr bwMode="auto">
          <a:xfrm>
            <a:off x="457200" y="2057400"/>
            <a:ext cx="3352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u="sng">
                <a:solidFill>
                  <a:srgbClr val="000000"/>
                </a:solidFill>
                <a:latin typeface="Gill Sans MT" pitchFamily="34" charset="0"/>
              </a:rPr>
              <a:t>Chronic Care</a:t>
            </a:r>
          </a:p>
        </p:txBody>
      </p:sp>
      <p:sp>
        <p:nvSpPr>
          <p:cNvPr id="33798" name="Content Placeholder 10"/>
          <p:cNvSpPr txBox="1">
            <a:spLocks/>
          </p:cNvSpPr>
          <p:nvPr/>
        </p:nvSpPr>
        <p:spPr bwMode="auto">
          <a:xfrm>
            <a:off x="304800" y="2590800"/>
            <a:ext cx="43434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SzPct val="75000"/>
              <a:buFontTx/>
              <a:buBlip>
                <a:blip r:embed="rId2"/>
              </a:buBlip>
            </a:pPr>
            <a:r>
              <a:rPr lang="en-US" sz="2400">
                <a:solidFill>
                  <a:srgbClr val="000000"/>
                </a:solidFill>
                <a:latin typeface="Gill Sans MT" pitchFamily="34" charset="0"/>
              </a:rPr>
              <a:t>Uncomplicated Hypertension/Blood Pressure Control</a:t>
            </a:r>
          </a:p>
          <a:p>
            <a:pPr marL="342900" indent="-342900">
              <a:spcBef>
                <a:spcPct val="20000"/>
              </a:spcBef>
              <a:buSzPct val="75000"/>
              <a:buFontTx/>
              <a:buBlip>
                <a:blip r:embed="rId2"/>
              </a:buBlip>
            </a:pPr>
            <a:r>
              <a:rPr lang="en-US" sz="2400">
                <a:solidFill>
                  <a:srgbClr val="000000"/>
                </a:solidFill>
                <a:latin typeface="Gill Sans MT" pitchFamily="34" charset="0"/>
              </a:rPr>
              <a:t>Cholesterol Management of Patients with Cardiovascular Conditions</a:t>
            </a:r>
            <a:br>
              <a:rPr lang="en-US" sz="2400">
                <a:solidFill>
                  <a:srgbClr val="000000"/>
                </a:solidFill>
                <a:latin typeface="Gill Sans MT" pitchFamily="34" charset="0"/>
              </a:rPr>
            </a:br>
            <a:r>
              <a:rPr lang="en-US" sz="2400">
                <a:solidFill>
                  <a:srgbClr val="000000"/>
                </a:solidFill>
                <a:latin typeface="Gill Sans MT" pitchFamily="34" charset="0"/>
              </a:rPr>
              <a:t>- LDL-C Screening</a:t>
            </a:r>
            <a:br>
              <a:rPr lang="en-US" sz="2400">
                <a:solidFill>
                  <a:srgbClr val="000000"/>
                </a:solidFill>
                <a:latin typeface="Gill Sans MT" pitchFamily="34" charset="0"/>
              </a:rPr>
            </a:br>
            <a:r>
              <a:rPr lang="en-US" sz="2400">
                <a:solidFill>
                  <a:srgbClr val="000000"/>
                </a:solidFill>
                <a:latin typeface="Gill Sans MT" pitchFamily="34" charset="0"/>
              </a:rPr>
              <a:t>- LDL-C Control</a:t>
            </a:r>
            <a:br>
              <a:rPr lang="en-US" sz="2400">
                <a:solidFill>
                  <a:srgbClr val="000000"/>
                </a:solidFill>
                <a:latin typeface="Gill Sans MT" pitchFamily="34" charset="0"/>
              </a:rPr>
            </a:br>
            <a:endParaRPr lang="en-US" sz="2400">
              <a:solidFill>
                <a:srgbClr val="000000"/>
              </a:solidFill>
              <a:latin typeface="Gill Sans MT" pitchFamily="34" charset="0"/>
            </a:endParaRPr>
          </a:p>
          <a:p>
            <a:pPr marL="342900" indent="-342900">
              <a:spcBef>
                <a:spcPct val="20000"/>
              </a:spcBef>
              <a:buSzPct val="75000"/>
            </a:pPr>
            <a:endParaRPr lang="en-US" sz="24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33799" name="TextBox 14"/>
          <p:cNvSpPr txBox="1">
            <a:spLocks noChangeArrowheads="1"/>
          </p:cNvSpPr>
          <p:nvPr/>
        </p:nvSpPr>
        <p:spPr bwMode="auto">
          <a:xfrm>
            <a:off x="4800600" y="2057400"/>
            <a:ext cx="3048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u="sng">
                <a:solidFill>
                  <a:srgbClr val="000000"/>
                </a:solidFill>
                <a:latin typeface="Gill Sans MT" pitchFamily="34" charset="0"/>
              </a:rPr>
              <a:t>Episodic Care</a:t>
            </a:r>
          </a:p>
        </p:txBody>
      </p:sp>
      <p:sp>
        <p:nvSpPr>
          <p:cNvPr id="33800" name="Content Placeholder 10"/>
          <p:cNvSpPr txBox="1">
            <a:spLocks/>
          </p:cNvSpPr>
          <p:nvPr/>
        </p:nvSpPr>
        <p:spPr bwMode="auto">
          <a:xfrm>
            <a:off x="4876800" y="2590800"/>
            <a:ext cx="396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SzPct val="75000"/>
              <a:buFontTx/>
              <a:buBlip>
                <a:blip r:embed="rId2"/>
              </a:buBlip>
            </a:pPr>
            <a:r>
              <a:rPr lang="en-US" sz="2400">
                <a:solidFill>
                  <a:srgbClr val="000000"/>
                </a:solidFill>
                <a:latin typeface="Gill Sans MT" pitchFamily="34" charset="0"/>
              </a:rPr>
              <a:t>Postpartum Follow-up</a:t>
            </a:r>
            <a:br>
              <a:rPr lang="en-US" sz="2400">
                <a:solidFill>
                  <a:srgbClr val="000000"/>
                </a:solidFill>
                <a:latin typeface="Gill Sans MT" pitchFamily="34" charset="0"/>
              </a:rPr>
            </a:br>
            <a:endParaRPr lang="en-US" sz="2400">
              <a:solidFill>
                <a:srgbClr val="000000"/>
              </a:solidFill>
              <a:latin typeface="Gill Sans MT" pitchFamily="34" charset="0"/>
            </a:endParaRPr>
          </a:p>
          <a:p>
            <a:pPr marL="342900" indent="-342900">
              <a:spcBef>
                <a:spcPct val="20000"/>
              </a:spcBef>
              <a:buSzPct val="75000"/>
            </a:pPr>
            <a:endParaRPr lang="en-US" sz="24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33801" name="TextBox 16"/>
          <p:cNvSpPr txBox="1">
            <a:spLocks noChangeArrowheads="1"/>
          </p:cNvSpPr>
          <p:nvPr/>
        </p:nvSpPr>
        <p:spPr bwMode="auto">
          <a:xfrm>
            <a:off x="4876800" y="3276600"/>
            <a:ext cx="3048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u="sng">
                <a:solidFill>
                  <a:srgbClr val="000000"/>
                </a:solidFill>
                <a:latin typeface="Gill Sans MT" pitchFamily="34" charset="0"/>
              </a:rPr>
              <a:t>Access</a:t>
            </a:r>
          </a:p>
        </p:txBody>
      </p:sp>
      <p:sp>
        <p:nvSpPr>
          <p:cNvPr id="33802" name="Content Placeholder 10"/>
          <p:cNvSpPr txBox="1">
            <a:spLocks/>
          </p:cNvSpPr>
          <p:nvPr/>
        </p:nvSpPr>
        <p:spPr bwMode="auto">
          <a:xfrm>
            <a:off x="4876800" y="3733800"/>
            <a:ext cx="39624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SzPct val="75000"/>
              <a:buFontTx/>
              <a:buBlip>
                <a:blip r:embed="rId2"/>
              </a:buBlip>
            </a:pPr>
            <a:r>
              <a:rPr lang="en-US" sz="2400">
                <a:solidFill>
                  <a:srgbClr val="000000"/>
                </a:solidFill>
                <a:latin typeface="Gill Sans MT" pitchFamily="34" charset="0"/>
              </a:rPr>
              <a:t>Time to Third Next Available Appointment</a:t>
            </a:r>
            <a:br>
              <a:rPr lang="en-US" sz="2400">
                <a:solidFill>
                  <a:srgbClr val="000000"/>
                </a:solidFill>
                <a:latin typeface="Gill Sans MT" pitchFamily="34" charset="0"/>
              </a:rPr>
            </a:br>
            <a:r>
              <a:rPr lang="en-US" sz="2400">
                <a:solidFill>
                  <a:srgbClr val="000000"/>
                </a:solidFill>
                <a:latin typeface="Gill Sans MT" pitchFamily="34" charset="0"/>
              </a:rPr>
              <a:t>- Family Practice</a:t>
            </a:r>
            <a:br>
              <a:rPr lang="en-US" sz="2400">
                <a:solidFill>
                  <a:srgbClr val="000000"/>
                </a:solidFill>
                <a:latin typeface="Gill Sans MT" pitchFamily="34" charset="0"/>
              </a:rPr>
            </a:br>
            <a:r>
              <a:rPr lang="en-US" sz="2400">
                <a:solidFill>
                  <a:srgbClr val="000000"/>
                </a:solidFill>
                <a:latin typeface="Gill Sans MT" pitchFamily="34" charset="0"/>
              </a:rPr>
              <a:t>- Pediatrics</a:t>
            </a:r>
            <a:br>
              <a:rPr lang="en-US" sz="2400">
                <a:solidFill>
                  <a:srgbClr val="000000"/>
                </a:solidFill>
                <a:latin typeface="Gill Sans MT" pitchFamily="34" charset="0"/>
              </a:rPr>
            </a:br>
            <a:r>
              <a:rPr lang="en-US" sz="2400">
                <a:solidFill>
                  <a:srgbClr val="000000"/>
                </a:solidFill>
                <a:latin typeface="Gill Sans MT" pitchFamily="34" charset="0"/>
              </a:rPr>
              <a:t>- Internal Medicine</a:t>
            </a:r>
            <a:br>
              <a:rPr lang="en-US" sz="2400">
                <a:solidFill>
                  <a:srgbClr val="000000"/>
                </a:solidFill>
                <a:latin typeface="Gill Sans MT" pitchFamily="34" charset="0"/>
              </a:rPr>
            </a:br>
            <a:r>
              <a:rPr lang="en-US" sz="2400">
                <a:solidFill>
                  <a:srgbClr val="000000"/>
                </a:solidFill>
                <a:latin typeface="Gill Sans MT" pitchFamily="34" charset="0"/>
              </a:rPr>
              <a:t>- OB / GYN</a:t>
            </a:r>
          </a:p>
          <a:p>
            <a:pPr marL="342900" indent="-342900">
              <a:spcBef>
                <a:spcPct val="20000"/>
              </a:spcBef>
              <a:buSzPct val="75000"/>
            </a:pPr>
            <a:r>
              <a:rPr lang="en-US" sz="2400">
                <a:solidFill>
                  <a:srgbClr val="000000"/>
                </a:solidFill>
                <a:latin typeface="Gill Sans MT" pitchFamily="34" charset="0"/>
              </a:rPr>
              <a:t/>
            </a:r>
            <a:br>
              <a:rPr lang="en-US" sz="2400">
                <a:solidFill>
                  <a:srgbClr val="000000"/>
                </a:solidFill>
                <a:latin typeface="Gill Sans MT" pitchFamily="34" charset="0"/>
              </a:rPr>
            </a:br>
            <a:endParaRPr lang="en-US" sz="2400">
              <a:solidFill>
                <a:srgbClr val="000000"/>
              </a:solidFill>
              <a:latin typeface="Gill Sans MT" pitchFamily="34" charset="0"/>
            </a:endParaRPr>
          </a:p>
          <a:p>
            <a:pPr marL="342900" indent="-342900">
              <a:spcBef>
                <a:spcPct val="20000"/>
              </a:spcBef>
              <a:buSzPct val="75000"/>
            </a:pPr>
            <a:endParaRPr lang="en-US" sz="2400">
              <a:solidFill>
                <a:srgbClr val="000000"/>
              </a:solidFill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CHQ PowerPoint 2007 template - landscape">
  <a:themeElements>
    <a:clrScheme name="WCHQ">
      <a:dk1>
        <a:sysClr val="windowText" lastClr="000000"/>
      </a:dk1>
      <a:lt1>
        <a:sysClr val="window" lastClr="FFFFFF"/>
      </a:lt1>
      <a:dk2>
        <a:srgbClr val="34608B"/>
      </a:dk2>
      <a:lt2>
        <a:srgbClr val="FFFFFF"/>
      </a:lt2>
      <a:accent1>
        <a:srgbClr val="34608B"/>
      </a:accent1>
      <a:accent2>
        <a:srgbClr val="A9CAE1"/>
      </a:accent2>
      <a:accent3>
        <a:srgbClr val="CEE1EE"/>
      </a:accent3>
      <a:accent4>
        <a:srgbClr val="F0AB46"/>
      </a:accent4>
      <a:accent5>
        <a:srgbClr val="983A14"/>
      </a:accent5>
      <a:accent6>
        <a:srgbClr val="808000"/>
      </a:accent6>
      <a:hlink>
        <a:srgbClr val="34608B"/>
      </a:hlink>
      <a:folHlink>
        <a:srgbClr val="5F497A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WCHQ PowerPoint 2007 template - landscape">
  <a:themeElements>
    <a:clrScheme name="WCHQ">
      <a:dk1>
        <a:sysClr val="windowText" lastClr="000000"/>
      </a:dk1>
      <a:lt1>
        <a:sysClr val="window" lastClr="FFFFFF"/>
      </a:lt1>
      <a:dk2>
        <a:srgbClr val="34608B"/>
      </a:dk2>
      <a:lt2>
        <a:srgbClr val="FFFFFF"/>
      </a:lt2>
      <a:accent1>
        <a:srgbClr val="34608B"/>
      </a:accent1>
      <a:accent2>
        <a:srgbClr val="A9CAE1"/>
      </a:accent2>
      <a:accent3>
        <a:srgbClr val="CEE1EE"/>
      </a:accent3>
      <a:accent4>
        <a:srgbClr val="F0AB46"/>
      </a:accent4>
      <a:accent5>
        <a:srgbClr val="983A14"/>
      </a:accent5>
      <a:accent6>
        <a:srgbClr val="808000"/>
      </a:accent6>
      <a:hlink>
        <a:srgbClr val="34608B"/>
      </a:hlink>
      <a:folHlink>
        <a:srgbClr val="5F497A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WCHQ PowerPoint 2007 template - landscape">
  <a:themeElements>
    <a:clrScheme name="WCHQ">
      <a:dk1>
        <a:sysClr val="windowText" lastClr="000000"/>
      </a:dk1>
      <a:lt1>
        <a:sysClr val="window" lastClr="FFFFFF"/>
      </a:lt1>
      <a:dk2>
        <a:srgbClr val="34608B"/>
      </a:dk2>
      <a:lt2>
        <a:srgbClr val="FFFFFF"/>
      </a:lt2>
      <a:accent1>
        <a:srgbClr val="34608B"/>
      </a:accent1>
      <a:accent2>
        <a:srgbClr val="A9CAE1"/>
      </a:accent2>
      <a:accent3>
        <a:srgbClr val="CEE1EE"/>
      </a:accent3>
      <a:accent4>
        <a:srgbClr val="F0AB46"/>
      </a:accent4>
      <a:accent5>
        <a:srgbClr val="983A14"/>
      </a:accent5>
      <a:accent6>
        <a:srgbClr val="808000"/>
      </a:accent6>
      <a:hlink>
        <a:srgbClr val="34608B"/>
      </a:hlink>
      <a:folHlink>
        <a:srgbClr val="5F497A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4_WCHQ PowerPoint 2007 template - landscape">
  <a:themeElements>
    <a:clrScheme name="WCHQ">
      <a:dk1>
        <a:sysClr val="windowText" lastClr="000000"/>
      </a:dk1>
      <a:lt1>
        <a:sysClr val="window" lastClr="FFFFFF"/>
      </a:lt1>
      <a:dk2>
        <a:srgbClr val="34608B"/>
      </a:dk2>
      <a:lt2>
        <a:srgbClr val="FFFFFF"/>
      </a:lt2>
      <a:accent1>
        <a:srgbClr val="34608B"/>
      </a:accent1>
      <a:accent2>
        <a:srgbClr val="A9CAE1"/>
      </a:accent2>
      <a:accent3>
        <a:srgbClr val="CEE1EE"/>
      </a:accent3>
      <a:accent4>
        <a:srgbClr val="F0AB46"/>
      </a:accent4>
      <a:accent5>
        <a:srgbClr val="983A14"/>
      </a:accent5>
      <a:accent6>
        <a:srgbClr val="808000"/>
      </a:accent6>
      <a:hlink>
        <a:srgbClr val="34608B"/>
      </a:hlink>
      <a:folHlink>
        <a:srgbClr val="5F497A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5_WCHQ PowerPoint 2007 template - landscape">
  <a:themeElements>
    <a:clrScheme name="WCHQ">
      <a:dk1>
        <a:sysClr val="windowText" lastClr="000000"/>
      </a:dk1>
      <a:lt1>
        <a:sysClr val="window" lastClr="FFFFFF"/>
      </a:lt1>
      <a:dk2>
        <a:srgbClr val="34608B"/>
      </a:dk2>
      <a:lt2>
        <a:srgbClr val="FFFFFF"/>
      </a:lt2>
      <a:accent1>
        <a:srgbClr val="34608B"/>
      </a:accent1>
      <a:accent2>
        <a:srgbClr val="A9CAE1"/>
      </a:accent2>
      <a:accent3>
        <a:srgbClr val="CEE1EE"/>
      </a:accent3>
      <a:accent4>
        <a:srgbClr val="F0AB46"/>
      </a:accent4>
      <a:accent5>
        <a:srgbClr val="983A14"/>
      </a:accent5>
      <a:accent6>
        <a:srgbClr val="808000"/>
      </a:accent6>
      <a:hlink>
        <a:srgbClr val="34608B"/>
      </a:hlink>
      <a:folHlink>
        <a:srgbClr val="5F497A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7_WCHQ PowerPoint 2007 template - landscape">
  <a:themeElements>
    <a:clrScheme name="WCHQ">
      <a:dk1>
        <a:sysClr val="windowText" lastClr="000000"/>
      </a:dk1>
      <a:lt1>
        <a:sysClr val="window" lastClr="FFFFFF"/>
      </a:lt1>
      <a:dk2>
        <a:srgbClr val="34608B"/>
      </a:dk2>
      <a:lt2>
        <a:srgbClr val="FFFFFF"/>
      </a:lt2>
      <a:accent1>
        <a:srgbClr val="34608B"/>
      </a:accent1>
      <a:accent2>
        <a:srgbClr val="A9CAE1"/>
      </a:accent2>
      <a:accent3>
        <a:srgbClr val="CEE1EE"/>
      </a:accent3>
      <a:accent4>
        <a:srgbClr val="F0AB46"/>
      </a:accent4>
      <a:accent5>
        <a:srgbClr val="983A14"/>
      </a:accent5>
      <a:accent6>
        <a:srgbClr val="808000"/>
      </a:accent6>
      <a:hlink>
        <a:srgbClr val="34608B"/>
      </a:hlink>
      <a:folHlink>
        <a:srgbClr val="5F497A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WCHQ">
      <a:dk1>
        <a:sysClr val="windowText" lastClr="000000"/>
      </a:dk1>
      <a:lt1>
        <a:sysClr val="window" lastClr="FFFFFF"/>
      </a:lt1>
      <a:dk2>
        <a:srgbClr val="34608B"/>
      </a:dk2>
      <a:lt2>
        <a:srgbClr val="FFFFFF"/>
      </a:lt2>
      <a:accent1>
        <a:srgbClr val="34608B"/>
      </a:accent1>
      <a:accent2>
        <a:srgbClr val="A9CAE1"/>
      </a:accent2>
      <a:accent3>
        <a:srgbClr val="CEE1EE"/>
      </a:accent3>
      <a:accent4>
        <a:srgbClr val="F0AB46"/>
      </a:accent4>
      <a:accent5>
        <a:srgbClr val="983A14"/>
      </a:accent5>
      <a:accent6>
        <a:srgbClr val="808000"/>
      </a:accent6>
      <a:hlink>
        <a:srgbClr val="34608B"/>
      </a:hlink>
      <a:folHlink>
        <a:srgbClr val="5F497A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WCHQ">
      <a:dk1>
        <a:sysClr val="windowText" lastClr="000000"/>
      </a:dk1>
      <a:lt1>
        <a:sysClr val="window" lastClr="FFFFFF"/>
      </a:lt1>
      <a:dk2>
        <a:srgbClr val="34608B"/>
      </a:dk2>
      <a:lt2>
        <a:srgbClr val="FFFFFF"/>
      </a:lt2>
      <a:accent1>
        <a:srgbClr val="34608B"/>
      </a:accent1>
      <a:accent2>
        <a:srgbClr val="A9CAE1"/>
      </a:accent2>
      <a:accent3>
        <a:srgbClr val="CEE1EE"/>
      </a:accent3>
      <a:accent4>
        <a:srgbClr val="F0AB46"/>
      </a:accent4>
      <a:accent5>
        <a:srgbClr val="983A14"/>
      </a:accent5>
      <a:accent6>
        <a:srgbClr val="808000"/>
      </a:accent6>
      <a:hlink>
        <a:srgbClr val="34608B"/>
      </a:hlink>
      <a:folHlink>
        <a:srgbClr val="5F497A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WCHQ PowerPoint 2007 template - landscape</Template>
  <TotalTime>1249</TotalTime>
  <Words>997</Words>
  <Application>Microsoft Office PowerPoint</Application>
  <PresentationFormat>On-screen Show (4:3)</PresentationFormat>
  <Paragraphs>178</Paragraphs>
  <Slides>19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Design Template</vt:lpstr>
      </vt:variant>
      <vt:variant>
        <vt:i4>22</vt:i4>
      </vt:variant>
      <vt:variant>
        <vt:lpstr>Slide Titles</vt:lpstr>
      </vt:variant>
      <vt:variant>
        <vt:i4>19</vt:i4>
      </vt:variant>
    </vt:vector>
  </HeadingPairs>
  <TitlesOfParts>
    <vt:vector size="43" baseType="lpstr">
      <vt:lpstr>Arial</vt:lpstr>
      <vt:lpstr>Gill Sans MT</vt:lpstr>
      <vt:lpstr>WCHQ PowerPoint 2007 template - landscape</vt:lpstr>
      <vt:lpstr>1_WCHQ PowerPoint 2007 template - landscape</vt:lpstr>
      <vt:lpstr>3_WCHQ PowerPoint 2007 template - landscape</vt:lpstr>
      <vt:lpstr>4_WCHQ PowerPoint 2007 template - landscape</vt:lpstr>
      <vt:lpstr>5_WCHQ PowerPoint 2007 template - landscape</vt:lpstr>
      <vt:lpstr>7_WCHQ PowerPoint 2007 template - landscape</vt:lpstr>
      <vt:lpstr>WCHQ PowerPoint 2007 template - landscape</vt:lpstr>
      <vt:lpstr>WCHQ PowerPoint 2007 template - landscape</vt:lpstr>
      <vt:lpstr>WCHQ PowerPoint 2007 template - landscape</vt:lpstr>
      <vt:lpstr>WCHQ PowerPoint 2007 template - landscape</vt:lpstr>
      <vt:lpstr>WCHQ PowerPoint 2007 template - landscape</vt:lpstr>
      <vt:lpstr>WCHQ PowerPoint 2007 template - landscape</vt:lpstr>
      <vt:lpstr>WCHQ PowerPoint 2007 template - landscape</vt:lpstr>
      <vt:lpstr>WCHQ PowerPoint 2007 template - landscape</vt:lpstr>
      <vt:lpstr>WCHQ PowerPoint 2007 template - landscape</vt:lpstr>
      <vt:lpstr>WCHQ PowerPoint 2007 template - landscape</vt:lpstr>
      <vt:lpstr>WCHQ PowerPoint 2007 template - landscape</vt:lpstr>
      <vt:lpstr>1_WCHQ PowerPoint 2007 template - landscape</vt:lpstr>
      <vt:lpstr>3_WCHQ PowerPoint 2007 template - landscape</vt:lpstr>
      <vt:lpstr>4_WCHQ PowerPoint 2007 template - landscape</vt:lpstr>
      <vt:lpstr>5_WCHQ PowerPoint 2007 template - landscape</vt:lpstr>
      <vt:lpstr>7_WCHQ PowerPoint 2007 template - landscape</vt:lpstr>
      <vt:lpstr>Community Leadership in  Improving Healthcare in Wisconsin </vt:lpstr>
      <vt:lpstr>Goals for Today</vt:lpstr>
      <vt:lpstr>About WCHQ</vt:lpstr>
      <vt:lpstr>Member Organizations</vt:lpstr>
      <vt:lpstr>Purchaser &amp; Strategic Partners</vt:lpstr>
      <vt:lpstr>About WCHQ</vt:lpstr>
      <vt:lpstr>Slide 7</vt:lpstr>
      <vt:lpstr>Ambulatory Care Measures 1 of 2</vt:lpstr>
      <vt:lpstr>Ambulatory Care Measures 2 of 2</vt:lpstr>
      <vt:lpstr>Specialty Care Measures</vt:lpstr>
      <vt:lpstr>Web Report: www.wchq.org</vt:lpstr>
      <vt:lpstr>Selected Examples</vt:lpstr>
      <vt:lpstr>Slide 13</vt:lpstr>
      <vt:lpstr>Slide 14</vt:lpstr>
      <vt:lpstr>Slide 15</vt:lpstr>
      <vt:lpstr>Leveraging Participation</vt:lpstr>
      <vt:lpstr>Analyst's Perspective: Statistically Significant Improvement</vt:lpstr>
      <vt:lpstr>Pilot with the Wisconsin Department of Health Services</vt:lpstr>
      <vt:lpstr>Lessons Learned</vt:lpstr>
    </vt:vector>
  </TitlesOfParts>
  <Company>UW Medical Foundation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KMW346</dc:creator>
  <cp:lastModifiedBy>LTSB</cp:lastModifiedBy>
  <cp:revision>173</cp:revision>
  <dcterms:created xsi:type="dcterms:W3CDTF">2010-01-16T14:08:52Z</dcterms:created>
  <dcterms:modified xsi:type="dcterms:W3CDTF">2010-10-15T12:35:12Z</dcterms:modified>
</cp:coreProperties>
</file>