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7" r:id="rId2"/>
    <p:sldId id="277" r:id="rId3"/>
    <p:sldId id="258" r:id="rId4"/>
    <p:sldId id="261" r:id="rId5"/>
    <p:sldId id="298" r:id="rId6"/>
    <p:sldId id="286" r:id="rId7"/>
    <p:sldId id="287" r:id="rId8"/>
    <p:sldId id="279" r:id="rId9"/>
    <p:sldId id="305" r:id="rId10"/>
    <p:sldId id="294" r:id="rId11"/>
    <p:sldId id="299" r:id="rId12"/>
    <p:sldId id="260" r:id="rId13"/>
    <p:sldId id="263" r:id="rId14"/>
    <p:sldId id="281" r:id="rId15"/>
    <p:sldId id="262" r:id="rId16"/>
    <p:sldId id="300" r:id="rId17"/>
    <p:sldId id="301" r:id="rId18"/>
    <p:sldId id="269" r:id="rId19"/>
    <p:sldId id="272" r:id="rId20"/>
    <p:sldId id="270" r:id="rId21"/>
    <p:sldId id="271" r:id="rId22"/>
    <p:sldId id="274" r:id="rId23"/>
    <p:sldId id="276" r:id="rId24"/>
    <p:sldId id="275" r:id="rId25"/>
    <p:sldId id="304" r:id="rId26"/>
    <p:sldId id="303" r:id="rId27"/>
    <p:sldId id="273" r:id="rId28"/>
    <p:sldId id="290" r:id="rId29"/>
    <p:sldId id="289" r:id="rId30"/>
    <p:sldId id="288" r:id="rId31"/>
    <p:sldId id="291" r:id="rId32"/>
    <p:sldId id="295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Family Practice</c:v>
          </c:tx>
          <c:marker>
            <c:symbol val="none"/>
          </c:marker>
          <c:cat>
            <c:numRef>
              <c:f>Sheet1!$A$17:$I$17</c:f>
              <c:numCache>
                <c:formatCode>General</c:formatCode>
                <c:ptCount val="9"/>
                <c:pt idx="0">
                  <c:v>1984</c:v>
                </c:pt>
                <c:pt idx="1">
                  <c:v>1994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Sheet1!$A$18:$I$18</c:f>
              <c:numCache>
                <c:formatCode>General</c:formatCode>
                <c:ptCount val="9"/>
                <c:pt idx="0">
                  <c:v>56.4</c:v>
                </c:pt>
                <c:pt idx="1">
                  <c:v>44.8</c:v>
                </c:pt>
                <c:pt idx="2">
                  <c:v>45.5</c:v>
                </c:pt>
                <c:pt idx="3">
                  <c:v>46.3</c:v>
                </c:pt>
                <c:pt idx="4">
                  <c:v>46.1</c:v>
                </c:pt>
                <c:pt idx="5">
                  <c:v>44.7</c:v>
                </c:pt>
                <c:pt idx="6">
                  <c:v>42.6</c:v>
                </c:pt>
                <c:pt idx="7">
                  <c:v>40.9</c:v>
                </c:pt>
                <c:pt idx="8">
                  <c:v>39.1</c:v>
                </c:pt>
              </c:numCache>
            </c:numRef>
          </c:val>
        </c:ser>
        <c:ser>
          <c:idx val="1"/>
          <c:order val="1"/>
          <c:tx>
            <c:v>Other Specialty</c:v>
          </c:tx>
          <c:marker>
            <c:symbol val="none"/>
          </c:marker>
          <c:cat>
            <c:numRef>
              <c:f>Sheet1!$A$17:$I$17</c:f>
              <c:numCache>
                <c:formatCode>General</c:formatCode>
                <c:ptCount val="9"/>
                <c:pt idx="0">
                  <c:v>1984</c:v>
                </c:pt>
                <c:pt idx="1">
                  <c:v>1994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Sheet1!$A$19:$I$19</c:f>
              <c:numCache>
                <c:formatCode>General</c:formatCode>
                <c:ptCount val="9"/>
                <c:pt idx="0">
                  <c:v>23.7</c:v>
                </c:pt>
                <c:pt idx="1">
                  <c:v>35.5</c:v>
                </c:pt>
                <c:pt idx="2">
                  <c:v>35.5</c:v>
                </c:pt>
                <c:pt idx="3">
                  <c:v>34.9</c:v>
                </c:pt>
                <c:pt idx="4">
                  <c:v>34.700000000000003</c:v>
                </c:pt>
                <c:pt idx="5">
                  <c:v>34.5</c:v>
                </c:pt>
                <c:pt idx="6">
                  <c:v>36.9</c:v>
                </c:pt>
                <c:pt idx="7">
                  <c:v>38</c:v>
                </c:pt>
                <c:pt idx="8">
                  <c:v>37.700000000000003</c:v>
                </c:pt>
              </c:numCache>
            </c:numRef>
          </c:val>
        </c:ser>
        <c:marker val="1"/>
        <c:axId val="97700096"/>
        <c:axId val="97928704"/>
      </c:lineChart>
      <c:catAx>
        <c:axId val="97700096"/>
        <c:scaling>
          <c:orientation val="minMax"/>
        </c:scaling>
        <c:axPos val="b"/>
        <c:numFmt formatCode="General" sourceLinked="1"/>
        <c:tickLblPos val="nextTo"/>
        <c:crossAx val="97928704"/>
        <c:crosses val="autoZero"/>
        <c:auto val="1"/>
        <c:lblAlgn val="ctr"/>
        <c:lblOffset val="100"/>
      </c:catAx>
      <c:valAx>
        <c:axId val="97928704"/>
        <c:scaling>
          <c:orientation val="minMax"/>
        </c:scaling>
        <c:axPos val="l"/>
        <c:majorGridlines/>
        <c:numFmt formatCode="General" sourceLinked="1"/>
        <c:tickLblPos val="nextTo"/>
        <c:crossAx val="977000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BB170-28D1-4453-98B0-A50BBF9E99C5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6DD58-CE07-4892-8D76-E80D40B7E5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1971 - ~70%</a:t>
            </a:r>
            <a:r>
              <a:rPr lang="en-US" baseline="0" dirty="0" smtClean="0"/>
              <a:t> of our grads practice in Wisconsin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DD58-CE07-4892-8D76-E80D40B7E5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 –</a:t>
            </a:r>
          </a:p>
          <a:p>
            <a:endParaRPr lang="en-US" dirty="0" smtClean="0"/>
          </a:p>
          <a:p>
            <a:r>
              <a:rPr lang="en-US" dirty="0" smtClean="0"/>
              <a:t>These numbers are very general. </a:t>
            </a:r>
            <a:r>
              <a:rPr lang="en-US" baseline="0" dirty="0" smtClean="0"/>
              <a:t>  For MD/DO – WAFP gave me numbers – not sure if primary care % included GIM and </a:t>
            </a:r>
            <a:r>
              <a:rPr lang="en-US" baseline="0" dirty="0" err="1" smtClean="0"/>
              <a:t>Peds</a:t>
            </a:r>
            <a:endParaRPr lang="en-US" baseline="0" dirty="0" smtClean="0"/>
          </a:p>
          <a:p>
            <a:r>
              <a:rPr lang="en-US" baseline="0" dirty="0" smtClean="0"/>
              <a:t>PA numbers were given over the phone with “my best guess would be 80% of applications received are for primary care”</a:t>
            </a:r>
          </a:p>
          <a:p>
            <a:r>
              <a:rPr lang="en-US" baseline="0" dirty="0" smtClean="0"/>
              <a:t>NP numbers seem to be pretty accurate, however % in primary care is based on family practice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EBAF-98BC-4634-842C-2D2A9090C6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 need </a:t>
            </a:r>
            <a:r>
              <a:rPr lang="en-US" smtClean="0"/>
              <a:t>to list a</a:t>
            </a:r>
            <a:r>
              <a:rPr lang="en-US" baseline="0" smtClean="0"/>
              <a:t> source?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6EBAF-98BC-4634-842C-2D2A9090C61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UW grads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DD58-CE07-4892-8D76-E80D40B7E5C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60CEF-515A-4B4E-A0E2-CC4C1B7E7258}" type="slidenum">
              <a:rPr lang="en-US"/>
              <a:pPr/>
              <a:t>6</a:t>
            </a:fld>
            <a:endParaRPr lang="en-US"/>
          </a:p>
        </p:txBody>
      </p:sp>
      <p:sp>
        <p:nvSpPr>
          <p:cNvPr id="90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2BF87-DE28-487B-8CE8-F82E56E73FBC}" type="slidenum">
              <a:rPr lang="en-US"/>
              <a:pPr/>
              <a:t>7</a:t>
            </a:fld>
            <a:endParaRPr lang="en-US"/>
          </a:p>
        </p:txBody>
      </p:sp>
      <p:sp>
        <p:nvSpPr>
          <p:cNvPr id="90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587"/>
            <a:ext cx="5486400" cy="4114487"/>
          </a:xfrm>
          <a:noFill/>
          <a:ln/>
        </p:spPr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79887" cy="3135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350" y="4352637"/>
            <a:ext cx="4770904" cy="3479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0A319-4CA7-4B6C-8199-814C82F29A30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Starting salary of PC $180, radiologist $400 – regular hours, ancillary support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</a:t>
            </a:r>
            <a:r>
              <a:rPr lang="en-US" baseline="0" dirty="0" smtClean="0"/>
              <a:t> accredited MD/DO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DD58-CE07-4892-8D76-E80D40B7E5C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now Black River Falls, </a:t>
            </a:r>
            <a:r>
              <a:rPr lang="en-US" dirty="0" err="1" smtClean="0"/>
              <a:t>Toma</a:t>
            </a:r>
            <a:r>
              <a:rPr lang="en-US" dirty="0" smtClean="0"/>
              <a:t>, Mauston, Portage</a:t>
            </a:r>
            <a:r>
              <a:rPr lang="en-US" baseline="0" dirty="0" smtClean="0"/>
              <a:t>  ready but we have no teachers (Wausau decrease)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DD58-CE07-4892-8D76-E80D40B7E5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712B41-9508-4F96-9BA4-1B661543EBAB}" type="datetimeFigureOut">
              <a:rPr lang="en-US" smtClean="0"/>
              <a:pPr/>
              <a:t>10/21/2010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B97DC1-BE04-4ACD-9059-928C472AD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ary.com/mysalary.asp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609600"/>
            <a:ext cx="7772400" cy="2590800"/>
          </a:xfrm>
        </p:spPr>
        <p:txBody>
          <a:bodyPr/>
          <a:lstStyle/>
          <a:p>
            <a:pPr algn="ctr"/>
            <a:r>
              <a:rPr lang="en-US" dirty="0" smtClean="0"/>
              <a:t>Special Committee on   Health Care Access	</a:t>
            </a:r>
            <a:br>
              <a:rPr lang="en-US" dirty="0" smtClean="0"/>
            </a:br>
            <a:r>
              <a:rPr lang="en-US" sz="4000" dirty="0" smtClean="0"/>
              <a:t>10/22/10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810000"/>
            <a:ext cx="77724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Valerie J. Gilchrist, MD</a:t>
            </a:r>
          </a:p>
          <a:p>
            <a:r>
              <a:rPr lang="en-US" dirty="0" smtClean="0"/>
              <a:t>Millard Professor in Community Health</a:t>
            </a:r>
          </a:p>
          <a:p>
            <a:r>
              <a:rPr lang="en-US" dirty="0" smtClean="0"/>
              <a:t>Chair, Department of Family Medicine</a:t>
            </a:r>
          </a:p>
          <a:p>
            <a:r>
              <a:rPr lang="en-US" dirty="0" smtClean="0"/>
              <a:t>University of Wisconsin School of Medicine and Public Health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183880" cy="1051560"/>
          </a:xfrm>
        </p:spPr>
        <p:txBody>
          <a:bodyPr/>
          <a:lstStyle/>
          <a:p>
            <a:r>
              <a:rPr lang="en-US" dirty="0" smtClean="0"/>
              <a:t>Coming (grey)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Aging population </a:t>
            </a:r>
          </a:p>
          <a:p>
            <a:r>
              <a:rPr lang="en-US" dirty="0" smtClean="0"/>
              <a:t>Retiring physicians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don’t we have primary care practitioners?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Not enough PCC and they are not in the right places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r>
              <a:rPr lang="en-US" dirty="0"/>
              <a:t>1/3 physicians currently in PC but less than 1/5 students choosing PC careers </a:t>
            </a:r>
          </a:p>
          <a:p>
            <a:pPr lvl="1"/>
            <a:r>
              <a:rPr lang="en-US" dirty="0"/>
              <a:t>Trend followed by DO, PA, NP</a:t>
            </a:r>
          </a:p>
          <a:p>
            <a:r>
              <a:rPr lang="en-US" dirty="0"/>
              <a:t>&lt;10% physicians practice in rural areas where 20% population resides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04800"/>
            <a:ext cx="8183880" cy="914400"/>
          </a:xfrm>
        </p:spPr>
        <p:txBody>
          <a:bodyPr/>
          <a:lstStyle/>
          <a:p>
            <a:pPr algn="ctr"/>
            <a:r>
              <a:rPr lang="en-US" b="1" dirty="0"/>
              <a:t>Physician payment gap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39" t="16777" r="14064"/>
          <a:stretch>
            <a:fillRect/>
          </a:stretch>
        </p:blipFill>
        <p:spPr>
          <a:xfrm>
            <a:off x="1295400" y="1295400"/>
            <a:ext cx="6400800" cy="46482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14850" y="6633431"/>
            <a:ext cx="1382836" cy="10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700" dirty="0">
                <a:solidFill>
                  <a:srgbClr val="000000"/>
                </a:solidFill>
                <a:latin typeface="Helvetica" charset="0"/>
              </a:rPr>
              <a:t>Copyright restrictions may apply.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5294" y="6443411"/>
            <a:ext cx="862831" cy="3325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95400"/>
            <a:ext cx="6499327" cy="4897338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95400" y="6324600"/>
            <a:ext cx="6613123" cy="1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Ebell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, M. H. JAMA 2008;300:1131-1132.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62888"/>
            <a:ext cx="8817017" cy="125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2800" b="1" dirty="0">
                <a:solidFill>
                  <a:srgbClr val="000000"/>
                </a:solidFill>
                <a:latin typeface="+mj-lt"/>
              </a:rPr>
              <a:t>Percentage of Positions Filled With US Seniors </a:t>
            </a:r>
            <a:r>
              <a:rPr lang="en-GB" sz="2800" b="1" dirty="0" err="1">
                <a:solidFill>
                  <a:srgbClr val="000000"/>
                </a:solidFill>
                <a:latin typeface="+mj-lt"/>
              </a:rPr>
              <a:t>vs</a:t>
            </a:r>
            <a:r>
              <a:rPr lang="en-GB" sz="2800" b="1" dirty="0">
                <a:solidFill>
                  <a:srgbClr val="000000"/>
                </a:solidFill>
                <a:latin typeface="+mj-lt"/>
              </a:rPr>
              <a:t> Mean Overall Income By Specialty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57200"/>
            <a:ext cx="8183880" cy="1371600"/>
          </a:xfrm>
        </p:spPr>
        <p:txBody>
          <a:bodyPr/>
          <a:lstStyle/>
          <a:p>
            <a:r>
              <a:rPr lang="en-US" b="1" dirty="0"/>
              <a:t>Physician income</a:t>
            </a:r>
            <a:r>
              <a:rPr lang="en-US" dirty="0"/>
              <a:t> </a:t>
            </a:r>
            <a:r>
              <a:rPr lang="en-US" b="1" dirty="0"/>
              <a:t>gap</a:t>
            </a:r>
            <a:r>
              <a:rPr lang="en-US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2057400"/>
            <a:ext cx="8183880" cy="2660904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Decreases choice of PC by 50% </a:t>
            </a:r>
          </a:p>
          <a:p>
            <a:pPr>
              <a:buFontTx/>
              <a:buNone/>
            </a:pPr>
            <a:r>
              <a:rPr lang="en-US" dirty="0"/>
              <a:t>-higher paid sub-specialties make 267% of PC income</a:t>
            </a:r>
          </a:p>
          <a:p>
            <a:pPr>
              <a:buFontTx/>
              <a:buNone/>
            </a:pPr>
            <a:r>
              <a:rPr lang="en-US" dirty="0"/>
              <a:t>-PC career ROI difference 3.5 million with average sub-specialties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get primary care practitioners?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primary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Admissions </a:t>
            </a:r>
          </a:p>
          <a:p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Medical school </a:t>
            </a:r>
          </a:p>
          <a:p>
            <a:pPr lvl="1"/>
            <a:r>
              <a:rPr lang="en-US" dirty="0" smtClean="0"/>
              <a:t>Residency </a:t>
            </a:r>
          </a:p>
          <a:p>
            <a:r>
              <a:rPr lang="en-US" dirty="0" smtClean="0"/>
              <a:t>Support </a:t>
            </a:r>
          </a:p>
          <a:p>
            <a:pPr lvl="1"/>
            <a:r>
              <a:rPr lang="en-US" dirty="0" smtClean="0"/>
              <a:t>Debt load </a:t>
            </a:r>
          </a:p>
          <a:p>
            <a:r>
              <a:rPr lang="en-US" dirty="0" smtClean="0"/>
              <a:t>Practice environment</a:t>
            </a:r>
          </a:p>
          <a:p>
            <a:pPr lvl="1"/>
            <a:r>
              <a:rPr lang="en-US" dirty="0" smtClean="0"/>
              <a:t>Patient centered care /PCMH/ new model care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-edu-map-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112" y="381000"/>
            <a:ext cx="581977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ocument_11_66232[1]_Page_1"/>
          <p:cNvPicPr>
            <a:picLocks noChangeAspect="1" noChangeArrowheads="1"/>
          </p:cNvPicPr>
          <p:nvPr/>
        </p:nvPicPr>
        <p:blipFill>
          <a:blip r:embed="rId2" cstate="print"/>
          <a:srcRect l="66364"/>
          <a:stretch>
            <a:fillRect/>
          </a:stretch>
        </p:blipFill>
        <p:spPr>
          <a:xfrm>
            <a:off x="2286000" y="381000"/>
            <a:ext cx="4419600" cy="60960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ammed.wisc.edu/files/webfm-uploads/images/annual-report/2009/wi-clinic-map-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"/>
            <a:ext cx="5819775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1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21 – 1</a:t>
            </a:r>
            <a:r>
              <a:rPr lang="en-US" baseline="30000" dirty="0" smtClean="0"/>
              <a:t>st</a:t>
            </a:r>
            <a:r>
              <a:rPr lang="en-US" dirty="0" smtClean="0"/>
              <a:t> year students</a:t>
            </a:r>
          </a:p>
          <a:p>
            <a:r>
              <a:rPr lang="en-US" dirty="0" smtClean="0"/>
              <a:t>19 – 2</a:t>
            </a:r>
            <a:r>
              <a:rPr lang="en-US" baseline="30000" dirty="0" smtClean="0"/>
              <a:t>nd</a:t>
            </a:r>
            <a:r>
              <a:rPr lang="en-US" dirty="0" smtClean="0"/>
              <a:t> year students</a:t>
            </a:r>
          </a:p>
          <a:p>
            <a:r>
              <a:rPr lang="en-US" dirty="0" smtClean="0"/>
              <a:t>13 – 3</a:t>
            </a:r>
            <a:r>
              <a:rPr lang="en-US" baseline="30000" dirty="0" smtClean="0"/>
              <a:t>rd</a:t>
            </a:r>
            <a:r>
              <a:rPr lang="en-US" dirty="0" smtClean="0"/>
              <a:t> year students</a:t>
            </a:r>
          </a:p>
          <a:p>
            <a:r>
              <a:rPr lang="en-US" dirty="0" smtClean="0"/>
              <a:t>3 – 4</a:t>
            </a:r>
            <a:r>
              <a:rPr lang="en-US" baseline="30000" dirty="0" smtClean="0"/>
              <a:t>th</a:t>
            </a:r>
            <a:r>
              <a:rPr lang="en-US" dirty="0" smtClean="0"/>
              <a:t> year students</a:t>
            </a:r>
          </a:p>
          <a:p>
            <a:endParaRPr lang="en-US" dirty="0" smtClean="0"/>
          </a:p>
          <a:p>
            <a:r>
              <a:rPr lang="en-US" dirty="0" smtClean="0"/>
              <a:t>Maximum number per class – 25</a:t>
            </a:r>
          </a:p>
          <a:p>
            <a:endParaRPr lang="en-US" dirty="0" smtClean="0"/>
          </a:p>
          <a:p>
            <a:r>
              <a:rPr lang="en-US" dirty="0" smtClean="0"/>
              <a:t>2 students will graduate  2011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066800"/>
          </a:xfrm>
        </p:spPr>
        <p:txBody>
          <a:bodyPr/>
          <a:lstStyle/>
          <a:p>
            <a:pPr algn="ctr"/>
            <a:r>
              <a:rPr lang="en-US" dirty="0" smtClean="0"/>
              <a:t>WARM Program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CH brochure.jpg"/>
          <p:cNvPicPr>
            <a:picLocks noChangeAspect="1"/>
          </p:cNvPicPr>
          <p:nvPr/>
        </p:nvPicPr>
        <p:blipFill>
          <a:blip r:embed="rId2" cstate="print"/>
          <a:srcRect l="64306" t="2353" r="932" b="1176"/>
          <a:stretch>
            <a:fillRect/>
          </a:stretch>
        </p:blipFill>
        <p:spPr>
          <a:xfrm>
            <a:off x="2057400" y="381001"/>
            <a:ext cx="42672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143000"/>
          </a:xfrm>
        </p:spPr>
        <p:txBody>
          <a:bodyPr/>
          <a:lstStyle/>
          <a:p>
            <a:pPr algn="ctr"/>
            <a:r>
              <a:rPr lang="en-US" dirty="0" smtClean="0"/>
              <a:t>RUSCH Program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133600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students 09/10</a:t>
            </a:r>
          </a:p>
          <a:p>
            <a:r>
              <a:rPr lang="en-US" dirty="0" smtClean="0"/>
              <a:t>2 graduate 2010</a:t>
            </a:r>
          </a:p>
          <a:p>
            <a:r>
              <a:rPr lang="en-US" dirty="0" smtClean="0"/>
              <a:t>8 will graduate 2011</a:t>
            </a:r>
          </a:p>
          <a:p>
            <a:endParaRPr lang="en-US" dirty="0" smtClean="0"/>
          </a:p>
          <a:p>
            <a:r>
              <a:rPr lang="en-US" dirty="0" smtClean="0"/>
              <a:t>Maximum number 20-30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UMPH.jpg"/>
          <p:cNvPicPr>
            <a:picLocks noChangeAspect="1"/>
          </p:cNvPicPr>
          <p:nvPr/>
        </p:nvPicPr>
        <p:blipFill>
          <a:blip r:embed="rId2" cstate="print"/>
          <a:srcRect l="66563" t="1176" b="5882"/>
          <a:stretch>
            <a:fillRect/>
          </a:stretch>
        </p:blipFill>
        <p:spPr>
          <a:xfrm>
            <a:off x="2590800" y="381000"/>
            <a:ext cx="3810000" cy="5992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143000"/>
          </a:xfrm>
        </p:spPr>
        <p:txBody>
          <a:bodyPr/>
          <a:lstStyle/>
          <a:p>
            <a:pPr algn="ctr"/>
            <a:r>
              <a:rPr lang="en-US" dirty="0" smtClean="0"/>
              <a:t>TRIUMPH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133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 graduate 2011</a:t>
            </a:r>
          </a:p>
          <a:p>
            <a:r>
              <a:rPr lang="en-US" dirty="0" smtClean="0"/>
              <a:t>8 starting January 2011</a:t>
            </a:r>
          </a:p>
          <a:p>
            <a:r>
              <a:rPr lang="en-US" dirty="0" smtClean="0"/>
              <a:t>Maximum number per class - 8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Medicine Residency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years </a:t>
            </a:r>
          </a:p>
          <a:p>
            <a:r>
              <a:rPr lang="en-US" dirty="0" smtClean="0"/>
              <a:t>Accreditation Council of Graduate Medical Education establishes Residency Review Committees who establish rigorous criteria and review for each </a:t>
            </a:r>
            <a:r>
              <a:rPr lang="en-US" dirty="0" err="1" smtClean="0"/>
              <a:t>speciality</a:t>
            </a:r>
            <a:r>
              <a:rPr lang="en-US" dirty="0" smtClean="0"/>
              <a:t> residency training</a:t>
            </a:r>
          </a:p>
          <a:p>
            <a:r>
              <a:rPr lang="en-US" dirty="0" smtClean="0"/>
              <a:t>Funding –CMS pays GME to hospitals based on a cost report for each resident</a:t>
            </a:r>
          </a:p>
          <a:p>
            <a:pPr lvl="1"/>
            <a:r>
              <a:rPr lang="en-US" dirty="0" smtClean="0"/>
              <a:t>– IME (indirect) </a:t>
            </a:r>
          </a:p>
          <a:p>
            <a:pPr lvl="1"/>
            <a:r>
              <a:rPr lang="en-US" dirty="0" smtClean="0"/>
              <a:t>- DME (direct medical education)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ammed.wisc.edu/files/webfm-uploads/images/annual-report/2009/wi-res-map-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5819775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uralTrainingTracks"/>
          <p:cNvPicPr>
            <a:picLocks noChangeAspect="1" noChangeArrowheads="1"/>
          </p:cNvPicPr>
          <p:nvPr/>
        </p:nvPicPr>
        <p:blipFill>
          <a:blip r:embed="rId3" cstate="print"/>
          <a:srcRect t="3636" b="2727"/>
          <a:stretch>
            <a:fillRect/>
          </a:stretch>
        </p:blipFill>
        <p:spPr>
          <a:xfrm>
            <a:off x="1447800" y="457200"/>
            <a:ext cx="6477000" cy="577933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685800"/>
            <a:ext cx="8183880" cy="1143000"/>
          </a:xfrm>
        </p:spPr>
        <p:txBody>
          <a:bodyPr/>
          <a:lstStyle/>
          <a:p>
            <a:pPr algn="ctr"/>
            <a:r>
              <a:rPr lang="en-US" dirty="0" smtClean="0"/>
              <a:t>Primary Care Clinicians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981200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Training</a:t>
            </a:r>
            <a:r>
              <a:rPr lang="en-US" b="1" dirty="0" smtClean="0"/>
              <a:t>	 </a:t>
            </a:r>
            <a:r>
              <a:rPr lang="en-US" b="1" u="sng" dirty="0" smtClean="0"/>
              <a:t>MD/DO</a:t>
            </a:r>
            <a:r>
              <a:rPr lang="en-US" b="1" dirty="0" smtClean="0"/>
              <a:t> 	  </a:t>
            </a:r>
            <a:r>
              <a:rPr lang="en-US" b="1" u="sng" dirty="0" smtClean="0"/>
              <a:t>PA</a:t>
            </a:r>
            <a:r>
              <a:rPr lang="en-US" b="1" dirty="0" smtClean="0"/>
              <a:t> 		</a:t>
            </a:r>
            <a:r>
              <a:rPr lang="en-US" b="1" u="sng" dirty="0" smtClean="0"/>
              <a:t>NP/APN</a:t>
            </a:r>
          </a:p>
          <a:p>
            <a:r>
              <a:rPr lang="en-US" sz="1400" dirty="0" smtClean="0"/>
              <a:t>Undergraduate 	 4 years                    4 years                  4 years BSN</a:t>
            </a:r>
          </a:p>
          <a:p>
            <a:r>
              <a:rPr lang="en-US" sz="1400" dirty="0" smtClean="0"/>
              <a:t>Professional             4 years med school   2 years MPAS         2 years MSN, DNP, PhD</a:t>
            </a:r>
          </a:p>
          <a:p>
            <a:r>
              <a:rPr lang="en-US" sz="1400" dirty="0" smtClean="0"/>
              <a:t>                              3 years residency</a:t>
            </a:r>
          </a:p>
          <a:p>
            <a:r>
              <a:rPr lang="en-US" sz="1400" dirty="0" smtClean="0"/>
              <a:t>TOTAL                   11 years                     6 years                 6-8 years</a:t>
            </a:r>
          </a:p>
          <a:p>
            <a:endParaRPr lang="en-US" sz="1400" b="1" dirty="0" smtClean="0"/>
          </a:p>
          <a:p>
            <a:r>
              <a:rPr lang="en-US" sz="1400" b="1" u="sng" dirty="0" smtClean="0"/>
              <a:t>Salary**</a:t>
            </a:r>
          </a:p>
          <a:p>
            <a:r>
              <a:rPr lang="en-US" sz="1400" dirty="0" smtClean="0"/>
              <a:t>Average salary         $147,000-192,000    $71,000-93,000    $70,000-90,000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>
                <a:hlinkClick r:id="rId2"/>
              </a:rPr>
              <a:t>**http://www.salary.com/mysalary.asp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2000"/>
            <a:ext cx="8183880" cy="1066800"/>
          </a:xfrm>
        </p:spPr>
        <p:txBody>
          <a:bodyPr/>
          <a:lstStyle/>
          <a:p>
            <a:pPr algn="ctr"/>
            <a:r>
              <a:rPr lang="en-US" dirty="0" smtClean="0"/>
              <a:t>Person </a:t>
            </a: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	</a:t>
            </a:r>
            <a:r>
              <a:rPr lang="en-US" b="1" u="sng" dirty="0" smtClean="0"/>
              <a:t>MD/DO</a:t>
            </a:r>
            <a:r>
              <a:rPr lang="en-US" b="1" dirty="0" smtClean="0"/>
              <a:t>	</a:t>
            </a:r>
            <a:r>
              <a:rPr lang="en-US" b="1" u="sng" dirty="0" smtClean="0"/>
              <a:t>PA</a:t>
            </a:r>
            <a:r>
              <a:rPr lang="en-US" b="1" dirty="0" smtClean="0"/>
              <a:t>		</a:t>
            </a:r>
            <a:r>
              <a:rPr lang="en-US" b="1" u="sng" dirty="0" smtClean="0"/>
              <a:t>NP</a:t>
            </a:r>
          </a:p>
          <a:p>
            <a:r>
              <a:rPr lang="en-US" dirty="0" smtClean="0"/>
              <a:t>State overall	</a:t>
            </a:r>
            <a:r>
              <a:rPr lang="en-US" dirty="0" smtClean="0"/>
              <a:t>~17,000	~1,600            </a:t>
            </a:r>
            <a:r>
              <a:rPr lang="en-US" dirty="0" smtClean="0"/>
              <a:t>~1,000</a:t>
            </a:r>
          </a:p>
          <a:p>
            <a:r>
              <a:rPr lang="en-US" dirty="0" smtClean="0"/>
              <a:t>Primary Care	</a:t>
            </a:r>
            <a:r>
              <a:rPr lang="en-US" dirty="0" smtClean="0"/>
              <a:t>34%*</a:t>
            </a:r>
            <a:r>
              <a:rPr lang="en-US" b="1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30-40%</a:t>
            </a:r>
            <a:r>
              <a:rPr lang="en-US" dirty="0" smtClean="0"/>
              <a:t>	</a:t>
            </a:r>
            <a:r>
              <a:rPr lang="en-US" dirty="0" smtClean="0"/>
              <a:t>43% FM</a:t>
            </a:r>
          </a:p>
          <a:p>
            <a:endParaRPr lang="en-US" dirty="0" smtClean="0"/>
          </a:p>
          <a:p>
            <a:r>
              <a:rPr lang="en-US" dirty="0" smtClean="0"/>
              <a:t>*includes FM, IM, </a:t>
            </a:r>
            <a:r>
              <a:rPr lang="en-US" dirty="0" err="1" smtClean="0"/>
              <a:t>Peds</a:t>
            </a:r>
            <a:r>
              <a:rPr lang="en-US" dirty="0" smtClean="0"/>
              <a:t>, OB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n-state Grads"/>
          <p:cNvPicPr>
            <a:picLocks noChangeAspect="1" noChangeArrowheads="1"/>
          </p:cNvPicPr>
          <p:nvPr/>
        </p:nvPicPr>
        <p:blipFill>
          <a:blip r:embed="rId3" cstate="print"/>
          <a:srcRect l="10588" t="6126" r="16470" b="37629"/>
          <a:stretch>
            <a:fillRect/>
          </a:stretch>
        </p:blipFill>
        <p:spPr>
          <a:xfrm>
            <a:off x="1600200" y="381000"/>
            <a:ext cx="5886450" cy="5890481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distribution among medical specialties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183880" cy="1051560"/>
          </a:xfrm>
        </p:spPr>
        <p:txBody>
          <a:bodyPr/>
          <a:lstStyle/>
          <a:p>
            <a:r>
              <a:rPr lang="en-US" dirty="0" smtClean="0"/>
              <a:t>Medical student debt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2001 = $120,000</a:t>
            </a:r>
          </a:p>
          <a:p>
            <a:r>
              <a:rPr lang="en-US" dirty="0" smtClean="0"/>
              <a:t>2006 = $160,000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33"/>
          <p:cNvSpPr txBox="1">
            <a:spLocks noChangeArrowheads="1"/>
          </p:cNvSpPr>
          <p:nvPr/>
        </p:nvSpPr>
        <p:spPr bwMode="auto">
          <a:xfrm>
            <a:off x="723900" y="5562601"/>
            <a:ext cx="769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Patient-centered | </a:t>
            </a:r>
            <a:r>
              <a:rPr lang="en-US" sz="2800" dirty="0" smtClean="0"/>
              <a:t>Physician-directed</a:t>
            </a:r>
          </a:p>
          <a:p>
            <a:pPr algn="ctr">
              <a:spcBef>
                <a:spcPct val="50000"/>
              </a:spcBef>
            </a:pPr>
            <a:r>
              <a:rPr lang="en-US" sz="2800" i="1" dirty="0" smtClean="0"/>
              <a:t>www.</a:t>
            </a:r>
            <a:r>
              <a:rPr lang="en-US" sz="2800" b="1" i="1" dirty="0" smtClean="0"/>
              <a:t>pcpcc</a:t>
            </a:r>
            <a:r>
              <a:rPr lang="en-US" sz="2800" i="1" dirty="0" smtClean="0"/>
              <a:t>.net</a:t>
            </a:r>
            <a:endParaRPr lang="en-US" sz="2800" dirty="0"/>
          </a:p>
        </p:txBody>
      </p:sp>
      <p:sp>
        <p:nvSpPr>
          <p:cNvPr id="186371" name="Text Box 21"/>
          <p:cNvSpPr txBox="1">
            <a:spLocks noChangeArrowheads="1"/>
          </p:cNvSpPr>
          <p:nvPr/>
        </p:nvSpPr>
        <p:spPr bwMode="auto">
          <a:xfrm>
            <a:off x="228600" y="381000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+mj-lt"/>
              </a:rPr>
              <a:t>The Patient Centered Medical Home</a:t>
            </a:r>
          </a:p>
          <a:p>
            <a:pPr algn="ctr">
              <a:spcBef>
                <a:spcPct val="50000"/>
              </a:spcBef>
            </a:pPr>
            <a:endParaRPr lang="en-US" sz="3600" dirty="0">
              <a:latin typeface="Garamond" pitchFamily="18" charset="0"/>
            </a:endParaRPr>
          </a:p>
        </p:txBody>
      </p:sp>
      <p:sp>
        <p:nvSpPr>
          <p:cNvPr id="186373" name="Text Box 58"/>
          <p:cNvSpPr txBox="1">
            <a:spLocks noChangeArrowheads="1"/>
          </p:cNvSpPr>
          <p:nvPr/>
        </p:nvSpPr>
        <p:spPr bwMode="auto">
          <a:xfrm>
            <a:off x="3048000" y="5257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Family Medicine Foundation</a:t>
            </a:r>
          </a:p>
        </p:txBody>
      </p:sp>
      <p:sp>
        <p:nvSpPr>
          <p:cNvPr id="186374" name="Text Box 34"/>
          <p:cNvSpPr txBox="1">
            <a:spLocks noChangeArrowheads="1"/>
          </p:cNvSpPr>
          <p:nvPr/>
        </p:nvSpPr>
        <p:spPr bwMode="auto">
          <a:xfrm>
            <a:off x="3962400" y="1768475"/>
            <a:ext cx="148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/>
              <a:t>        </a:t>
            </a:r>
            <a:endParaRPr lang="en-US"/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4724400" y="2830513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</a:t>
            </a:r>
            <a:r>
              <a:rPr lang="en-US" sz="1400"/>
              <a:t> </a:t>
            </a:r>
            <a:r>
              <a:rPr lang="en-US" sz="1400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4648200" y="4049713"/>
            <a:ext cx="1257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    </a:t>
            </a:r>
            <a:r>
              <a:rPr lang="en-US" sz="1400">
                <a:solidFill>
                  <a:schemeClr val="bg1"/>
                </a:solidFill>
              </a:rPr>
              <a:t>Patient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 Experience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33700" y="1066800"/>
            <a:ext cx="3276600" cy="4419600"/>
            <a:chOff x="480" y="624"/>
            <a:chExt cx="2064" cy="3208"/>
          </a:xfrm>
        </p:grpSpPr>
        <p:sp>
          <p:nvSpPr>
            <p:cNvPr id="186379" name="Rectangle 141"/>
            <p:cNvSpPr>
              <a:spLocks noChangeArrowheads="1"/>
            </p:cNvSpPr>
            <p:nvPr/>
          </p:nvSpPr>
          <p:spPr bwMode="auto">
            <a:xfrm>
              <a:off x="1584" y="2640"/>
              <a:ext cx="864" cy="816"/>
            </a:xfrm>
            <a:prstGeom prst="rect">
              <a:avLst/>
            </a:prstGeom>
            <a:solidFill>
              <a:srgbClr val="AD264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480" y="624"/>
              <a:ext cx="2016" cy="1008"/>
              <a:chOff x="288" y="576"/>
              <a:chExt cx="2016" cy="1008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288" y="576"/>
                <a:ext cx="2016" cy="1008"/>
                <a:chOff x="1190625" y="1135063"/>
                <a:chExt cx="3200400" cy="1531937"/>
              </a:xfrm>
            </p:grpSpPr>
            <p:sp>
              <p:nvSpPr>
                <p:cNvPr id="186382" name="AutoShape 26"/>
                <p:cNvSpPr>
                  <a:spLocks noChangeArrowheads="1"/>
                </p:cNvSpPr>
                <p:nvPr/>
              </p:nvSpPr>
              <p:spPr bwMode="auto">
                <a:xfrm>
                  <a:off x="1190625" y="1135063"/>
                  <a:ext cx="3200400" cy="153193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2C637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18638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133600" y="1828374"/>
                  <a:ext cx="1371600" cy="773847"/>
                </a:xfrm>
                <a:prstGeom prst="rect">
                  <a:avLst/>
                </a:prstGeom>
                <a:solidFill>
                  <a:srgbClr val="2C63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bg1"/>
                      </a:solidFill>
                    </a:rPr>
                    <a:t>Great Outcomes</a:t>
                  </a:r>
                </a:p>
              </p:txBody>
            </p:sp>
          </p:grpSp>
          <p:sp>
            <p:nvSpPr>
              <p:cNvPr id="186384" name="Rectangle 31"/>
              <p:cNvSpPr>
                <a:spLocks noChangeArrowheads="1"/>
              </p:cNvSpPr>
              <p:nvPr/>
            </p:nvSpPr>
            <p:spPr bwMode="auto">
              <a:xfrm>
                <a:off x="720" y="720"/>
                <a:ext cx="240" cy="432"/>
              </a:xfrm>
              <a:prstGeom prst="rect">
                <a:avLst/>
              </a:prstGeom>
              <a:solidFill>
                <a:srgbClr val="2C63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576" y="1728"/>
              <a:ext cx="888" cy="817"/>
              <a:chOff x="1066800" y="3124200"/>
              <a:chExt cx="1409700" cy="1296988"/>
            </a:xfrm>
          </p:grpSpPr>
          <p:sp>
            <p:nvSpPr>
              <p:cNvPr id="186386" name="Rectangle 141"/>
              <p:cNvSpPr>
                <a:spLocks noChangeArrowheads="1"/>
              </p:cNvSpPr>
              <p:nvPr/>
            </p:nvSpPr>
            <p:spPr bwMode="auto">
              <a:xfrm>
                <a:off x="1066800" y="3124200"/>
                <a:ext cx="1371600" cy="1296988"/>
              </a:xfrm>
              <a:prstGeom prst="rect">
                <a:avLst/>
              </a:prstGeom>
              <a:solidFill>
                <a:srgbClr val="2C63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6387" name="Rectangle 149"/>
              <p:cNvSpPr>
                <a:spLocks noChangeArrowheads="1"/>
              </p:cNvSpPr>
              <p:nvPr/>
            </p:nvSpPr>
            <p:spPr bwMode="auto">
              <a:xfrm>
                <a:off x="1104900" y="3352865"/>
                <a:ext cx="1371600" cy="602906"/>
              </a:xfrm>
              <a:prstGeom prst="rect">
                <a:avLst/>
              </a:prstGeom>
              <a:solidFill>
                <a:srgbClr val="2C637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Practice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Organization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6388" name="Rectangle 141"/>
            <p:cNvSpPr>
              <a:spLocks noChangeArrowheads="1"/>
            </p:cNvSpPr>
            <p:nvPr/>
          </p:nvSpPr>
          <p:spPr bwMode="auto">
            <a:xfrm>
              <a:off x="1584" y="1728"/>
              <a:ext cx="864" cy="816"/>
            </a:xfrm>
            <a:prstGeom prst="rect">
              <a:avLst/>
            </a:prstGeom>
            <a:solidFill>
              <a:srgbClr val="E37C1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576" y="2640"/>
              <a:ext cx="864" cy="817"/>
              <a:chOff x="1066800" y="4343400"/>
              <a:chExt cx="1371600" cy="1296988"/>
            </a:xfrm>
          </p:grpSpPr>
          <p:sp>
            <p:nvSpPr>
              <p:cNvPr id="186390" name="Rectangle 141"/>
              <p:cNvSpPr>
                <a:spLocks noChangeArrowheads="1"/>
              </p:cNvSpPr>
              <p:nvPr/>
            </p:nvSpPr>
            <p:spPr bwMode="auto">
              <a:xfrm>
                <a:off x="1066800" y="4343400"/>
                <a:ext cx="1371600" cy="1296988"/>
              </a:xfrm>
              <a:prstGeom prst="rect">
                <a:avLst/>
              </a:prstGeom>
              <a:solidFill>
                <a:srgbClr val="6895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86391" name="Rectangle 149"/>
              <p:cNvSpPr>
                <a:spLocks noChangeArrowheads="1"/>
              </p:cNvSpPr>
              <p:nvPr/>
            </p:nvSpPr>
            <p:spPr bwMode="auto">
              <a:xfrm>
                <a:off x="1104900" y="4572065"/>
                <a:ext cx="1295400" cy="602906"/>
              </a:xfrm>
              <a:prstGeom prst="rect">
                <a:avLst/>
              </a:prstGeom>
              <a:solidFill>
                <a:srgbClr val="6895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Quality Measures</a:t>
                </a:r>
              </a:p>
            </p:txBody>
          </p:sp>
        </p:grpSp>
        <p:pic>
          <p:nvPicPr>
            <p:cNvPr id="186392" name="Picture 24" descr="PPT_h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3504"/>
              <a:ext cx="2016" cy="328"/>
            </a:xfrm>
            <a:prstGeom prst="rect">
              <a:avLst/>
            </a:prstGeom>
            <a:noFill/>
          </p:spPr>
        </p:pic>
      </p:grp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4800600" y="2754313"/>
            <a:ext cx="1371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    Heath Information Technology</a:t>
            </a: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>
            <a:off x="4800601" y="4049713"/>
            <a:ext cx="1208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/>
              <a:t>   </a:t>
            </a:r>
            <a:r>
              <a:rPr lang="en-US" sz="1400" dirty="0">
                <a:solidFill>
                  <a:schemeClr val="bg1"/>
                </a:solidFill>
              </a:rPr>
              <a:t>Patient</a:t>
            </a:r>
            <a:r>
              <a:rPr lang="en-US" sz="1400" noProof="1">
                <a:solidFill>
                  <a:schemeClr val="bg1"/>
                </a:solidFill>
              </a:rPr>
              <a:t/>
            </a:r>
            <a:br>
              <a:rPr lang="en-US" sz="1400" noProof="1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Experience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Contradictions in health care payment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Medical practitioners are paid for illness not health </a:t>
            </a:r>
          </a:p>
          <a:p>
            <a:r>
              <a:rPr lang="en-US" dirty="0" smtClean="0"/>
              <a:t>Hospitals survive on procedures and patients, … not keeping people out of the hospital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“We </a:t>
            </a:r>
            <a:r>
              <a:rPr lang="en-US" smtClean="0"/>
              <a:t>are getting </a:t>
            </a:r>
            <a:r>
              <a:rPr lang="en-US" dirty="0" smtClean="0"/>
              <a:t>what we pay for…”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WI-ORHs  Family Practice Jobs Openings Map"/>
          <p:cNvPicPr>
            <a:picLocks noChangeAspect="1" noChangeArrowheads="1"/>
          </p:cNvPicPr>
          <p:nvPr/>
        </p:nvPicPr>
        <p:blipFill>
          <a:blip r:embed="rId2" cstate="print"/>
          <a:srcRect t="2734" b="9113"/>
          <a:stretch>
            <a:fillRect/>
          </a:stretch>
        </p:blipFill>
        <p:spPr bwMode="auto">
          <a:xfrm>
            <a:off x="1828800" y="457201"/>
            <a:ext cx="51054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to we need primary care practitioners?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E5ADA-B069-44A2-A8E8-5E656012CBF7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906242" name="Object 2"/>
          <p:cNvGraphicFramePr>
            <a:graphicFrameLocks noChangeAspect="1"/>
          </p:cNvGraphicFramePr>
          <p:nvPr/>
        </p:nvGraphicFramePr>
        <p:xfrm>
          <a:off x="0" y="1219200"/>
          <a:ext cx="9144000" cy="4205287"/>
        </p:xfrm>
        <a:graphic>
          <a:graphicData uri="http://schemas.openxmlformats.org/presentationml/2006/ole">
            <p:oleObj spid="_x0000_s1026" name="Chart" r:id="rId4" imgW="8867966" imgH="4153090" progId="MSGraph.Chart.8">
              <p:embed followColorScheme="full"/>
            </p:oleObj>
          </a:graphicData>
        </a:graphic>
      </p:graphicFrame>
      <p:pic>
        <p:nvPicPr>
          <p:cNvPr id="906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57200"/>
            <a:ext cx="120015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6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57200"/>
            <a:ext cx="1169987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62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1228725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06247" name="Rectangle 7"/>
          <p:cNvSpPr>
            <a:spLocks noChangeArrowheads="1"/>
          </p:cNvSpPr>
          <p:nvPr/>
        </p:nvSpPr>
        <p:spPr bwMode="auto">
          <a:xfrm>
            <a:off x="457200" y="5257562"/>
            <a:ext cx="8382000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cs typeface="Arial" pitchFamily="34" charset="0"/>
              </a:rPr>
              <a:t>Countries’ age-standardized death rates, list of conditions considered amenable to health care Source: E. Nolte and C. M. McKee, Measuring the Health of Nations: Updating an Earlier Analysis, </a:t>
            </a:r>
            <a:r>
              <a:rPr lang="en-US" sz="1400" b="1" i="1" dirty="0">
                <a:cs typeface="Arial" pitchFamily="34" charset="0"/>
              </a:rPr>
              <a:t>Health Affairs</a:t>
            </a:r>
            <a:r>
              <a:rPr lang="en-US" sz="1400" i="1" dirty="0">
                <a:cs typeface="Arial" pitchFamily="34" charset="0"/>
              </a:rPr>
              <a:t>,</a:t>
            </a:r>
            <a:r>
              <a:rPr lang="en-US" sz="1400" dirty="0">
                <a:cs typeface="Arial" pitchFamily="34" charset="0"/>
              </a:rPr>
              <a:t> January/February 2008, 27(1):58–71 </a:t>
            </a:r>
            <a:endParaRPr lang="en-US" sz="14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400" b="1" dirty="0" smtClean="0">
                <a:cs typeface="Arial" pitchFamily="34" charset="0"/>
              </a:rPr>
              <a:t>37</a:t>
            </a:r>
            <a:r>
              <a:rPr lang="en-US" sz="1400" b="1" baseline="30000" dirty="0" smtClean="0">
                <a:cs typeface="Arial" pitchFamily="34" charset="0"/>
              </a:rPr>
              <a:t>th</a:t>
            </a:r>
            <a:r>
              <a:rPr lang="en-US" sz="1400" b="1" dirty="0" smtClean="0">
                <a:cs typeface="Arial" pitchFamily="34" charset="0"/>
              </a:rPr>
              <a:t> by </a:t>
            </a:r>
            <a:r>
              <a:rPr lang="en-US" sz="1400" b="1" dirty="0" smtClean="0">
                <a:cs typeface="Arial" pitchFamily="34" charset="0"/>
              </a:rPr>
              <a:t>WHO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sz="1400" dirty="0">
              <a:cs typeface="Arial" pitchFamily="34" charset="0"/>
            </a:endParaRPr>
          </a:p>
        </p:txBody>
      </p:sp>
      <p:pic>
        <p:nvPicPr>
          <p:cNvPr id="906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57200"/>
            <a:ext cx="11049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6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381000"/>
            <a:ext cx="120015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6251" name="Picture 11" descr="Blu_wh M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0213" y="84138"/>
            <a:ext cx="831850" cy="338137"/>
          </a:xfrm>
          <a:prstGeom prst="rect">
            <a:avLst/>
          </a:prstGeom>
          <a:noFill/>
        </p:spPr>
      </p:pic>
      <p:pic>
        <p:nvPicPr>
          <p:cNvPr id="906252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3800" y="381000"/>
            <a:ext cx="1181100" cy="828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D215-3048-43BC-9898-EDC2D0E7B6A1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904196" name="Object 4"/>
          <p:cNvGraphicFramePr>
            <a:graphicFrameLocks noChangeAspect="1"/>
          </p:cNvGraphicFramePr>
          <p:nvPr/>
        </p:nvGraphicFramePr>
        <p:xfrm>
          <a:off x="1219200" y="685800"/>
          <a:ext cx="4681538" cy="4830762"/>
        </p:xfrm>
        <a:graphic>
          <a:graphicData uri="http://schemas.openxmlformats.org/presentationml/2006/ole">
            <p:oleObj spid="_x0000_s2050" name="Chart" r:id="rId4" imgW="4781740" imgH="4933760" progId="MSGraph.Chart.8">
              <p:embed followColorScheme="full"/>
            </p:oleObj>
          </a:graphicData>
        </a:graphic>
      </p:graphicFrame>
      <p:sp>
        <p:nvSpPr>
          <p:cNvPr id="904197" name="Rectangle 5"/>
          <p:cNvSpPr>
            <a:spLocks noChangeArrowheads="1"/>
          </p:cNvSpPr>
          <p:nvPr/>
        </p:nvSpPr>
        <p:spPr bwMode="auto">
          <a:xfrm>
            <a:off x="5572125" y="471488"/>
            <a:ext cx="27114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>
                <a:cs typeface="Arial" pitchFamily="34" charset="0"/>
              </a:rPr>
              <a:t>Average spending on health</a:t>
            </a:r>
            <a:br>
              <a:rPr lang="en-US" sz="1600">
                <a:cs typeface="Arial" pitchFamily="34" charset="0"/>
              </a:rPr>
            </a:br>
            <a:r>
              <a:rPr lang="en-US" sz="1600">
                <a:cs typeface="Arial" pitchFamily="34" charset="0"/>
              </a:rPr>
              <a:t>per capita ($US PPP)</a:t>
            </a:r>
          </a:p>
        </p:txBody>
      </p:sp>
      <p:sp>
        <p:nvSpPr>
          <p:cNvPr id="904198" name="Rectangle 6"/>
          <p:cNvSpPr>
            <a:spLocks noChangeArrowheads="1"/>
          </p:cNvSpPr>
          <p:nvPr/>
        </p:nvSpPr>
        <p:spPr bwMode="auto">
          <a:xfrm>
            <a:off x="1447800" y="5638800"/>
            <a:ext cx="6283325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Tx/>
              <a:buSzPct val="70000"/>
              <a:buFont typeface="Monotype Sorts" pitchFamily="2" charset="2"/>
              <a:buNone/>
            </a:pPr>
            <a:r>
              <a:rPr lang="en-US" sz="1200" dirty="0">
                <a:cs typeface="Arial" pitchFamily="34" charset="0"/>
              </a:rPr>
              <a:t>Source: K. Davis, C. Schoen, S. </a:t>
            </a:r>
            <a:r>
              <a:rPr lang="en-US" sz="1200" dirty="0" err="1">
                <a:cs typeface="Arial" pitchFamily="34" charset="0"/>
              </a:rPr>
              <a:t>Guterman</a:t>
            </a:r>
            <a:r>
              <a:rPr lang="en-US" sz="1200" dirty="0">
                <a:cs typeface="Arial" pitchFamily="34" charset="0"/>
              </a:rPr>
              <a:t>, T. Shih, S. C. </a:t>
            </a:r>
            <a:r>
              <a:rPr lang="en-US" sz="1200" dirty="0" err="1">
                <a:cs typeface="Arial" pitchFamily="34" charset="0"/>
              </a:rPr>
              <a:t>Schoenbaum</a:t>
            </a:r>
            <a:r>
              <a:rPr lang="en-US" sz="1200" dirty="0">
                <a:cs typeface="Arial" pitchFamily="34" charset="0"/>
              </a:rPr>
              <a:t>, and I. </a:t>
            </a:r>
            <a:r>
              <a:rPr lang="en-US" sz="1200" dirty="0" err="1">
                <a:cs typeface="Arial" pitchFamily="34" charset="0"/>
              </a:rPr>
              <a:t>Weinbaum</a:t>
            </a:r>
            <a:r>
              <a:rPr lang="en-US" sz="1200" dirty="0">
                <a:cs typeface="Arial" pitchFamily="34" charset="0"/>
              </a:rPr>
              <a:t>, Slowing the Growth of U.S. Health Care Expenditures: What Are the Options?, The Commonwealth Fund, January 2007, updated with 2007 OECD data</a:t>
            </a:r>
          </a:p>
        </p:txBody>
      </p:sp>
      <p:pic>
        <p:nvPicPr>
          <p:cNvPr id="904199" name="Picture 7" descr="Blu_wh M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0213" y="84138"/>
            <a:ext cx="831850" cy="338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905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Primary Care Delivers Better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Health Outcomes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534400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75000"/>
              </a:spcBef>
              <a:buClr>
                <a:schemeClr val="tx1"/>
              </a:buClr>
              <a:buSzPct val="125000"/>
              <a:buFontTx/>
              <a:buNone/>
            </a:pPr>
            <a:r>
              <a:rPr lang="en-US" sz="2800" dirty="0">
                <a:sym typeface="Wingdings" pitchFamily="2" charset="2"/>
              </a:rPr>
              <a:t></a:t>
            </a:r>
            <a:r>
              <a:rPr lang="en-US" sz="2800" dirty="0"/>
              <a:t> mortality</a:t>
            </a:r>
          </a:p>
          <a:p>
            <a:pPr>
              <a:lnSpc>
                <a:spcPct val="80000"/>
              </a:lnSpc>
              <a:spcBef>
                <a:spcPct val="75000"/>
              </a:spcBef>
              <a:buClr>
                <a:schemeClr val="tx1"/>
              </a:buClr>
              <a:buSzPct val="125000"/>
              <a:buFontTx/>
              <a:buNone/>
            </a:pPr>
            <a:r>
              <a:rPr lang="en-US" sz="2800" dirty="0">
                <a:sym typeface="Wingdings" pitchFamily="2" charset="2"/>
              </a:rPr>
              <a:t></a:t>
            </a:r>
            <a:r>
              <a:rPr lang="en-US" sz="2800" dirty="0"/>
              <a:t> morbidity</a:t>
            </a:r>
          </a:p>
          <a:p>
            <a:pPr>
              <a:lnSpc>
                <a:spcPct val="80000"/>
              </a:lnSpc>
              <a:spcBef>
                <a:spcPct val="75000"/>
              </a:spcBef>
              <a:buClr>
                <a:schemeClr val="tx1"/>
              </a:buClr>
              <a:buSzPct val="125000"/>
              <a:buFont typeface="Wingdings" pitchFamily="2" charset="2"/>
              <a:buNone/>
            </a:pPr>
            <a:r>
              <a:rPr lang="en-US" sz="2800" dirty="0">
                <a:sym typeface="Wingdings" pitchFamily="2" charset="2"/>
              </a:rPr>
              <a:t></a:t>
            </a:r>
            <a:r>
              <a:rPr lang="en-US" sz="2800" dirty="0"/>
              <a:t> medication use</a:t>
            </a:r>
            <a:r>
              <a:rPr lang="en-US" sz="2800" dirty="0"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  <a:spcBef>
                <a:spcPct val="75000"/>
              </a:spcBef>
              <a:buClr>
                <a:schemeClr val="tx1"/>
              </a:buClr>
              <a:buSzPct val="125000"/>
              <a:buFont typeface="Wingdings" pitchFamily="2" charset="2"/>
              <a:buChar char="ê"/>
            </a:pPr>
            <a:r>
              <a:rPr lang="en-US" sz="2800" dirty="0">
                <a:sym typeface="Wingdings" pitchFamily="2" charset="2"/>
              </a:rPr>
              <a:t>per capita expenditures</a:t>
            </a:r>
          </a:p>
          <a:p>
            <a:pPr>
              <a:lnSpc>
                <a:spcPct val="80000"/>
              </a:lnSpc>
              <a:spcBef>
                <a:spcPct val="75000"/>
              </a:spcBef>
              <a:buClr>
                <a:srgbClr val="B42E34"/>
              </a:buClr>
              <a:buSzPct val="125000"/>
              <a:buFont typeface="Wingdings" pitchFamily="2" charset="2"/>
              <a:buChar char="é"/>
            </a:pPr>
            <a:r>
              <a:rPr lang="en-US" sz="2800" dirty="0"/>
              <a:t>patient satisfaction</a:t>
            </a:r>
          </a:p>
          <a:p>
            <a:pPr>
              <a:lnSpc>
                <a:spcPct val="80000"/>
              </a:lnSpc>
              <a:spcBef>
                <a:spcPct val="75000"/>
              </a:spcBef>
              <a:buClr>
                <a:srgbClr val="B42E34"/>
              </a:buClr>
              <a:buSzPct val="125000"/>
              <a:buFont typeface="Wingdings" pitchFamily="2" charset="2"/>
              <a:buChar char="é"/>
            </a:pPr>
            <a:r>
              <a:rPr lang="en-US" sz="2800" dirty="0"/>
              <a:t>greater equity in health care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SOURCE: B. </a:t>
            </a:r>
            <a:r>
              <a:rPr lang="en-US" sz="1600" dirty="0" err="1"/>
              <a:t>Starfield</a:t>
            </a:r>
            <a:r>
              <a:rPr lang="en-US" sz="1600" dirty="0"/>
              <a:t>, et al., “The Effects of Specialist Supply on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Populations’ Health,” </a:t>
            </a:r>
            <a:r>
              <a:rPr lang="en-US" sz="1600" i="1" dirty="0"/>
              <a:t>Health Affairs</a:t>
            </a:r>
            <a:r>
              <a:rPr lang="en-US" sz="1600" dirty="0"/>
              <a:t> (March 2005); W5-97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2008 report by the Wisconsin Council on Medical Education and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Shortfall of PC physicians </a:t>
            </a:r>
          </a:p>
          <a:p>
            <a:pPr lvl="1"/>
            <a:r>
              <a:rPr lang="en-US" dirty="0" smtClean="0"/>
              <a:t>2020 - 8</a:t>
            </a:r>
            <a:r>
              <a:rPr lang="en-US" dirty="0" smtClean="0"/>
              <a:t>% </a:t>
            </a:r>
            <a:endParaRPr lang="en-US" dirty="0" smtClean="0"/>
          </a:p>
          <a:p>
            <a:pPr lvl="1"/>
            <a:r>
              <a:rPr lang="en-US" dirty="0" smtClean="0"/>
              <a:t>2030 - 14</a:t>
            </a:r>
            <a:r>
              <a:rPr lang="en-US" dirty="0" smtClean="0"/>
              <a:t>% </a:t>
            </a:r>
            <a:endParaRPr lang="en-US" dirty="0" smtClean="0"/>
          </a:p>
          <a:p>
            <a:pPr lvl="1"/>
            <a:r>
              <a:rPr lang="en-US" dirty="0" smtClean="0"/>
              <a:t>worst-case </a:t>
            </a:r>
            <a:r>
              <a:rPr lang="en-US" dirty="0" smtClean="0"/>
              <a:t>shortfall -</a:t>
            </a:r>
            <a:r>
              <a:rPr lang="en-US" dirty="0" smtClean="0"/>
              <a:t>57%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418</TotalTime>
  <Words>726</Words>
  <Application>Microsoft Office PowerPoint</Application>
  <PresentationFormat>On-screen Show (4:3)</PresentationFormat>
  <Paragraphs>156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Aspect</vt:lpstr>
      <vt:lpstr>Microsoft Graph Chart</vt:lpstr>
      <vt:lpstr>Special Committee on   Health Care Access  10/22/10 </vt:lpstr>
      <vt:lpstr>Slide 2</vt:lpstr>
      <vt:lpstr>Slide 3</vt:lpstr>
      <vt:lpstr>Slide 4</vt:lpstr>
      <vt:lpstr>Why to we need primary care practitioners?</vt:lpstr>
      <vt:lpstr>Slide 6</vt:lpstr>
      <vt:lpstr>Slide 7</vt:lpstr>
      <vt:lpstr>Primary Care Delivers Better  Health Outcomes</vt:lpstr>
      <vt:lpstr>2008 report by the Wisconsin Council on Medical Education and Workforce</vt:lpstr>
      <vt:lpstr>Coming (grey) Tsunami</vt:lpstr>
      <vt:lpstr>Why don’t we have primary care practitioners? </vt:lpstr>
      <vt:lpstr>Not enough PCC and they are not in the right places </vt:lpstr>
      <vt:lpstr>Physician payment gap</vt:lpstr>
      <vt:lpstr>Slide 14</vt:lpstr>
      <vt:lpstr>Physician income gap </vt:lpstr>
      <vt:lpstr>How can we get primary care practitioners? </vt:lpstr>
      <vt:lpstr>Increasing primary care </vt:lpstr>
      <vt:lpstr>Slide 18</vt:lpstr>
      <vt:lpstr>Slide 19</vt:lpstr>
      <vt:lpstr>WARM Program</vt:lpstr>
      <vt:lpstr>Slide 21</vt:lpstr>
      <vt:lpstr>RUSCH Program</vt:lpstr>
      <vt:lpstr>Slide 23</vt:lpstr>
      <vt:lpstr>TRIUMPH Program</vt:lpstr>
      <vt:lpstr>Family Medicine Residency education </vt:lpstr>
      <vt:lpstr>Slide 26</vt:lpstr>
      <vt:lpstr>Slide 27</vt:lpstr>
      <vt:lpstr>Primary Care Clinicians</vt:lpstr>
      <vt:lpstr>Person power</vt:lpstr>
      <vt:lpstr>DO distribution among medical specialties</vt:lpstr>
      <vt:lpstr>Medical student debt </vt:lpstr>
      <vt:lpstr>Slide 32</vt:lpstr>
      <vt:lpstr>Contradictions in health care payment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Wisconsin health care legislative conference</dc:title>
  <dc:creator>Valerie Gilchrist </dc:creator>
  <cp:lastModifiedBy>Valerie Gilchrist </cp:lastModifiedBy>
  <cp:revision>29</cp:revision>
  <dcterms:created xsi:type="dcterms:W3CDTF">2010-10-20T19:10:30Z</dcterms:created>
  <dcterms:modified xsi:type="dcterms:W3CDTF">2010-10-21T20:39:19Z</dcterms:modified>
</cp:coreProperties>
</file>