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74" r:id="rId6"/>
    <p:sldId id="261" r:id="rId7"/>
    <p:sldId id="265" r:id="rId8"/>
    <p:sldId id="266" r:id="rId9"/>
    <p:sldId id="267" r:id="rId10"/>
    <p:sldId id="268" r:id="rId11"/>
    <p:sldId id="269" r:id="rId12"/>
    <p:sldId id="271" r:id="rId13"/>
    <p:sldId id="275" r:id="rId14"/>
    <p:sldId id="276" r:id="rId15"/>
    <p:sldId id="272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4C3F18-ACB1-48F7-99B0-050C00E65B81}" type="datetimeFigureOut">
              <a:rPr lang="en-US"/>
              <a:pPr/>
              <a:t>10/7/2010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F72437-6BCB-4D9B-A9DB-DDDF549159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65C883-3BB5-4C2A-B22F-F1ED2AD52CB1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301-F301-4F9A-BE44-35820FB8D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8BFFC1-3148-427A-8BEA-CC53A31D68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E9AC3-B0BB-406F-A80B-AFD2D7256A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spcBef>
                <a:spcPct val="20000"/>
              </a:spcBef>
              <a:buFontTx/>
              <a:buChar char="•"/>
            </a:pPr>
            <a:fld id="{1B564CAA-9A11-4E02-922B-CA5B912AC683}" type="slidenum">
              <a:rPr lang="en-US" sz="1200">
                <a:latin typeface="Calibri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spcBef>
                <a:spcPct val="20000"/>
              </a:spcBef>
              <a:buFontTx/>
              <a:buChar char="•"/>
            </a:pPr>
            <a:fld id="{AB446DC7-A7B0-42F7-9561-C5756142B4F3}" type="slidenum">
              <a:rPr lang="en-US" sz="1200">
                <a:latin typeface="Calibri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10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spcBef>
                <a:spcPct val="20000"/>
              </a:spcBef>
              <a:buFontTx/>
              <a:buChar char="•"/>
            </a:pPr>
            <a:fld id="{2717261C-2417-4B42-92BC-35CBE6C34958}" type="slidenum">
              <a:rPr lang="en-US" sz="1200">
                <a:latin typeface="Calibri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11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spcBef>
                <a:spcPct val="20000"/>
              </a:spcBef>
              <a:buFontTx/>
              <a:buChar char="•"/>
            </a:pPr>
            <a:fld id="{64F740EC-2885-4C5E-8289-C4214D98E30A}" type="slidenum">
              <a:rPr lang="en-US" sz="1200">
                <a:latin typeface="Calibri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3AA7-AD0B-41D6-A402-5F31C415FE3E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30E0-A124-440D-B7EA-41E019075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13DA-5E8E-45BE-9E0E-B41B3424D1A5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1459-C95E-4D30-80D4-C7A2FCBAB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B1F8-D541-4CE1-A98F-82FE67236FF8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F564-A7B5-4B0B-BF8B-9DD0AB4AC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B128-6FE6-4DC6-8CED-874474CE6156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284E-F689-4224-A73F-2EB2C8F32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3EE9-87C1-4D38-9DA2-E944A7C51982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90D8-02E4-4D02-BF71-70AB2B8D4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53A7-80CF-424D-AB37-00729ADDD2EA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15A1E-4F02-4E17-BA55-49524D1C0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036E-D0EE-4138-81E5-30C81FC3FC02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038BA-BAB9-48E4-A898-6F512F479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3B4F-8C0B-418B-A257-E88F860604FC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9BC8-9C20-4A65-BE13-86BAEE670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1E6A-5FD0-4339-BE12-B10BD5DBB212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1A95-EF28-4D17-BDFE-A3321AA6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CE3D-2D28-4EA4-9D39-F6F432032727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EE24-7792-41CD-BFAF-D52BD00A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7DBB-B3FF-44A2-94EC-7A2647B906F2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9F26-D909-412F-9502-B3DCA238B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40DD49-4FA6-44CE-8018-6AEB1F476A79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1F11A7-049A-49CC-B636-89CB682E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States by Population Rank, Region,</a:t>
            </a:r>
          </a:p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and Level of State Court Financing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8" name="Picture 7" descr="Funding Matrix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1171575"/>
            <a:ext cx="89058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2365375"/>
            <a:ext cx="6121400" cy="3760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200" smtClean="0">
              <a:solidFill>
                <a:srgbClr val="FFFFCC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3200" smtClean="0">
              <a:solidFill>
                <a:srgbClr val="FFFF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8738" y="515938"/>
            <a:ext cx="7378700" cy="487362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chemeClr val="tx1"/>
                </a:solidFill>
              </a:rPr>
              <a:t>Court Use of Program Revenues</a:t>
            </a:r>
          </a:p>
        </p:txBody>
      </p:sp>
      <p:graphicFrame>
        <p:nvGraphicFramePr>
          <p:cNvPr id="76858" name="Group 58"/>
          <p:cNvGraphicFramePr>
            <a:graphicFrameLocks noGrp="1"/>
          </p:cNvGraphicFramePr>
          <p:nvPr/>
        </p:nvGraphicFramePr>
        <p:xfrm>
          <a:off x="458788" y="1246188"/>
          <a:ext cx="8229600" cy="5464175"/>
        </p:xfrm>
        <a:graphic>
          <a:graphicData uri="http://schemas.openxmlformats.org/drawingml/2006/table">
            <a:tbl>
              <a:tblPr/>
              <a:tblGrid>
                <a:gridCol w="4356100"/>
                <a:gridCol w="3873500"/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Courts with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Significant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Program Revenue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(for both dedicated and general use)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California, Colorado, Nevada, Washington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Courts with Program Revenue for Dedicated use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Only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Arizona, Nebraska, Georgia, Montana, South Dakota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Courts with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Little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Program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Delaware, Wisconsin, 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Courts with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Program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Connecticut, Maine, New Hampshire, Ohio, Rhode Island,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85725" y="514350"/>
            <a:ext cx="8686800" cy="487363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chemeClr val="tx1"/>
                </a:solidFill>
              </a:rPr>
              <a:t>States with Significant Program Revenue</a:t>
            </a:r>
          </a:p>
        </p:txBody>
      </p:sp>
      <p:sp>
        <p:nvSpPr>
          <p:cNvPr id="28674" name="Text Placeholder 2"/>
          <p:cNvSpPr>
            <a:spLocks/>
          </p:cNvSpPr>
          <p:nvPr/>
        </p:nvSpPr>
        <p:spPr bwMode="auto">
          <a:xfrm>
            <a:off x="457200" y="1322388"/>
            <a:ext cx="40401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sz="2800">
                <a:latin typeface="Constantia" pitchFamily="18" charset="0"/>
              </a:rPr>
              <a:t>California</a:t>
            </a:r>
            <a:r>
              <a:rPr lang="en-US" sz="2200">
                <a:solidFill>
                  <a:schemeClr val="tx2"/>
                </a:solidFill>
                <a:latin typeface="Constantia" pitchFamily="18" charset="0"/>
              </a:rPr>
              <a:t>	</a:t>
            </a:r>
          </a:p>
        </p:txBody>
      </p:sp>
      <p:sp>
        <p:nvSpPr>
          <p:cNvPr id="28675" name="Text Placeholder 3"/>
          <p:cNvSpPr>
            <a:spLocks/>
          </p:cNvSpPr>
          <p:nvPr/>
        </p:nvSpPr>
        <p:spPr bwMode="auto">
          <a:xfrm>
            <a:off x="4645025" y="1327150"/>
            <a:ext cx="40417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sz="2800">
                <a:latin typeface="Constantia" pitchFamily="18" charset="0"/>
              </a:rPr>
              <a:t>Colorado</a:t>
            </a:r>
          </a:p>
        </p:txBody>
      </p:sp>
      <p:sp>
        <p:nvSpPr>
          <p:cNvPr id="28676" name="Content Placeholder 4"/>
          <p:cNvSpPr>
            <a:spLocks/>
          </p:cNvSpPr>
          <p:nvPr/>
        </p:nvSpPr>
        <p:spPr bwMode="auto">
          <a:xfrm>
            <a:off x="457200" y="2257425"/>
            <a:ext cx="4040188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$523m annual revenue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Major  dedicated funds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HR, Technology ($87m)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Facilities ($83m)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General Court Operations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Civil Assessment Fee ($100m)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MOE transition Fund ($163m)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$320 civil filing fee</a:t>
            </a:r>
          </a:p>
        </p:txBody>
      </p:sp>
      <p:sp>
        <p:nvSpPr>
          <p:cNvPr id="28677" name="Content Placeholder 5"/>
          <p:cNvSpPr>
            <a:spLocks/>
          </p:cNvSpPr>
          <p:nvPr/>
        </p:nvSpPr>
        <p:spPr bwMode="auto">
          <a:xfrm>
            <a:off x="4645025" y="2257425"/>
            <a:ext cx="404177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$102m annual revenue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 Major dedicated funds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Court Security ($2.2m)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Judicial Performance ($1m)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Technology ($2.2m)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Judicial Building ($14m)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General Court Operations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Judicial Stabilization Fund ($29m)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$201 civil filing fee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endParaRPr lang="en-US" sz="2400">
              <a:latin typeface="Constantia" pitchFamily="18" charset="0"/>
            </a:endParaRP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15938"/>
            <a:ext cx="7485063" cy="6270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States with Little Program Revenue</a:t>
            </a:r>
          </a:p>
        </p:txBody>
      </p:sp>
      <p:sp>
        <p:nvSpPr>
          <p:cNvPr id="30722" name="Text Placeholder 2"/>
          <p:cNvSpPr>
            <a:spLocks/>
          </p:cNvSpPr>
          <p:nvPr/>
        </p:nvSpPr>
        <p:spPr bwMode="auto">
          <a:xfrm>
            <a:off x="457200" y="1325563"/>
            <a:ext cx="4040188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sz="2800">
                <a:latin typeface="Constantia" pitchFamily="18" charset="0"/>
              </a:rPr>
              <a:t>Delaware</a:t>
            </a:r>
          </a:p>
        </p:txBody>
      </p:sp>
      <p:sp>
        <p:nvSpPr>
          <p:cNvPr id="30723" name="Text Placeholder 3"/>
          <p:cNvSpPr>
            <a:spLocks/>
          </p:cNvSpPr>
          <p:nvPr/>
        </p:nvSpPr>
        <p:spPr bwMode="auto">
          <a:xfrm>
            <a:off x="4645025" y="1320800"/>
            <a:ext cx="40417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sz="2800">
                <a:latin typeface="Constantia" pitchFamily="18" charset="0"/>
              </a:rPr>
              <a:t>Virginia</a:t>
            </a:r>
          </a:p>
        </p:txBody>
      </p:sp>
      <p:sp>
        <p:nvSpPr>
          <p:cNvPr id="30724" name="Content Placeholder 4"/>
          <p:cNvSpPr>
            <a:spLocks/>
          </p:cNvSpPr>
          <p:nvPr/>
        </p:nvSpPr>
        <p:spPr bwMode="auto">
          <a:xfrm>
            <a:off x="457200" y="2247900"/>
            <a:ext cx="4040188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Major  dedicated funds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Court security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No Funds for General Court Operations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$175 civil filing fee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endParaRPr lang="en-US" sz="2400">
              <a:latin typeface="Constantia" pitchFamily="18" charset="0"/>
            </a:endParaRP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0725" name="Content Placeholder 5"/>
          <p:cNvSpPr>
            <a:spLocks/>
          </p:cNvSpPr>
          <p:nvPr/>
        </p:nvSpPr>
        <p:spPr bwMode="auto">
          <a:xfrm>
            <a:off x="4645025" y="2247900"/>
            <a:ext cx="40417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Major dedicated funds</a:t>
            </a:r>
          </a:p>
          <a:p>
            <a:pPr marL="639763" lvl="1" indent="-246063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000">
                <a:latin typeface="Constantia" pitchFamily="18" charset="0"/>
              </a:rPr>
              <a:t>Technology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No Funds for General Court Operations</a:t>
            </a:r>
          </a:p>
          <a:p>
            <a:pPr marL="273050" indent="-273050" eaLnBrk="0" hangingPunct="0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en-US" sz="2400">
                <a:latin typeface="Constantia" pitchFamily="18" charset="0"/>
              </a:rPr>
              <a:t>$204 civil filing fee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National Trends with respect to Program Revenue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Big gap between what courts collect and what courts keep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Program revenue allocated for general use by courts rather than dedicated funds.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More and more court fees, fines and surcharges are used to fund other parts of the justice system with little going to courts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Raising fees, fines and surcharges too high inhibits access to the courts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Need a comprehensive approach to funding the Justice System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794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094038"/>
          </a:xfrm>
        </p:spPr>
        <p:txBody>
          <a:bodyPr/>
          <a:lstStyle/>
          <a:p>
            <a:pPr eaLnBrk="1" hangingPunct="1"/>
            <a:r>
              <a:rPr lang="en-US" smtClean="0"/>
              <a:t>The impact of funding one part of the justice system has an impact on other parts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When changes are made in one part of the system the impact on workload needs to be objectively measured to assess the resource requirements in other parts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Comprehensive workload model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Advantages</a:t>
            </a:r>
          </a:p>
          <a:p>
            <a:pPr lvl="1" eaLnBrk="1" hangingPunct="1"/>
            <a:r>
              <a:rPr lang="en-US" smtClean="0"/>
              <a:t>A consistent methodology ensures reliability in data collection, analyses, and interpretation of results.  </a:t>
            </a:r>
          </a:p>
          <a:p>
            <a:pPr lvl="1" eaLnBrk="1" hangingPunct="1"/>
            <a:r>
              <a:rPr lang="en-US" smtClean="0"/>
              <a:t>Provides a method to identify bottlenecks in the system and concerns regarding current resource levels</a:t>
            </a:r>
          </a:p>
          <a:p>
            <a:pPr lvl="1" eaLnBrk="1" hangingPunct="1"/>
            <a:r>
              <a:rPr lang="en-US" smtClean="0"/>
              <a:t>Provides data necessary to re-design those processes.  </a:t>
            </a:r>
          </a:p>
          <a:p>
            <a:pPr lvl="1" eaLnBrk="1" hangingPunct="1"/>
            <a:r>
              <a:rPr lang="en-US" smtClean="0"/>
              <a:t>A provides an integrated perspective on workflow and workload</a:t>
            </a:r>
          </a:p>
          <a:p>
            <a:pPr eaLnBrk="1" hangingPunct="1"/>
            <a:r>
              <a:rPr lang="en-US" b="1" smtClean="0"/>
              <a:t>Examples</a:t>
            </a:r>
            <a:r>
              <a:rPr lang="en-US" smtClean="0"/>
              <a:t>—New Mexico, Maryland, Kentucky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66688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 “Pros” of State Court Funding</a:t>
            </a:r>
            <a:endParaRPr lang="en-US" sz="3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82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latin typeface="+mj-lt"/>
                <a:cs typeface="+mn-cs"/>
              </a:rPr>
              <a:t>  </a:t>
            </a:r>
            <a:r>
              <a:rPr lang="en-US" sz="2400" b="1" dirty="0">
                <a:latin typeface="+mj-lt"/>
                <a:cs typeface="+mn-cs"/>
              </a:rPr>
              <a:t>Traditional view--More stable and equitable funding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 More uniform access to justice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 More accountability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 Improve efficiency and effectiveness of Court operations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 Regional disparities can be equalized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 Lessons learned in the new economy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cs typeface="+mn-cs"/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   </a:t>
            </a:r>
            <a:endParaRPr lang="en-US" sz="2400" i="1" dirty="0"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66688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u="sng" dirty="0">
                <a:latin typeface="+mj-lt"/>
                <a:ea typeface="Calibri" pitchFamily="34" charset="0"/>
                <a:cs typeface="Times New Roman" pitchFamily="18" charset="0"/>
              </a:rPr>
              <a:t>“Cons” of State Court Funding</a:t>
            </a:r>
            <a:endParaRPr lang="en-US" sz="3200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Arial" pitchFamily="34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5344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Shifts authority to officials outside the local orbit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Undue centralization and bureaucracy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Higher costs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Insensitivity to unique local and public needs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Loss of revenue for local governments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Possible loss of employee jobs or diminution of benefits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Overdependence on one funding source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+mj-lt"/>
                <a:cs typeface="+mn-cs"/>
              </a:rPr>
              <a:t>  Lessons learned in the new economy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cs typeface="+mn-cs"/>
              </a:rPr>
              <a:t>    </a:t>
            </a:r>
            <a:endParaRPr lang="en-US" sz="2400" i="1" dirty="0"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Partial Listing* of State vs. Local Court Funding</a:t>
            </a:r>
          </a:p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For Adult and Juvenile Probation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228600" y="6248400"/>
            <a:ext cx="419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*Not all states provided statistical information.</a:t>
            </a:r>
            <a:endParaRPr lang="en-US" sz="14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066800"/>
          <a:ext cx="8686800" cy="5237163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29263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Calibri"/>
                          <a:ea typeface="Calibri"/>
                          <a:cs typeface="Times New Roman"/>
                        </a:rPr>
                        <a:t>Adult Probation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Calibri"/>
                          <a:ea typeface="Calibri"/>
                          <a:cs typeface="Times New Roman"/>
                        </a:rPr>
                        <a:t>Juvenile Probation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Locally </a:t>
                      </a:r>
                      <a:r>
                        <a:rPr lang="en-US" sz="1800" b="1" u="sng" dirty="0">
                          <a:latin typeface="Calibri"/>
                          <a:ea typeface="Calibri"/>
                          <a:cs typeface="Times New Roman"/>
                        </a:rPr>
                        <a:t>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Calibri"/>
                          <a:ea typeface="Calibri"/>
                          <a:cs typeface="Times New Roman"/>
                        </a:rPr>
                        <a:t>Both State and Locally 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Locally </a:t>
                      </a:r>
                      <a:r>
                        <a:rPr lang="en-US" sz="1800" b="1" u="sng" dirty="0">
                          <a:latin typeface="Calibri"/>
                          <a:ea typeface="Calibri"/>
                          <a:cs typeface="Times New Roman"/>
                        </a:rPr>
                        <a:t>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Calibri"/>
                          <a:ea typeface="Calibri"/>
                          <a:cs typeface="Times New Roman"/>
                        </a:rPr>
                        <a:t>Both State and Locally Funded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Colorado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Connecticut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Delaware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Hawaii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Iowa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Maryland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Massachusetts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Nebraska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New Jersey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North Dakota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South Carolina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South Dakota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Utah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West Virginia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California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Georgia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Indiana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Kansas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Missouri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Nevada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New York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Ohio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Oregon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Washington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Alabama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Arizona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Arkansas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Idaho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Illinois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Louisiana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Michigan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New Mexico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Tennessee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Texas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Wisconsin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Arkansas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Colorado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Connecticut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Delaware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Florida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Hawaii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Maryland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Massachusetts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Montana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New York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North Dakota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South Carolina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South Dakota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Utah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West Virginia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Michigan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Mississippi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Nevada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Oregon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Tennessee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Wisconsin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Alabama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Arizona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California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Idaho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Illinois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Iowa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Kansas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Louisiana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Missouri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Nebraska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New Jersey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New Mexico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Ohio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Texas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Washington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State vs. Local Court Funding</a:t>
            </a:r>
          </a:p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For Pubic Defender Offices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066800"/>
          <a:ext cx="8458200" cy="5486400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6858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States With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State-Based Public Defender Offices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States With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County-Based Public Defender Offices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Alaska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Arkansas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Colorado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Connecticut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Delaware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Hawaii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Iowa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Kentucky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Maryland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Massachusetts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Minnesota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Missouri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Montana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New Hampshire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New Jersey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New Mexico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North Dakota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Rhode Island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Vermont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Virginia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Wisconsin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Wyoming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Alabama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Arizona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California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Florida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Georgia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Idaho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Illinois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Indiana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Kansas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Louisiana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Maine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Michigan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Mississippi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Nebraska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Nevada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New York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North Carolina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Ohio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Oklahoma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Oregon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Pennsylvania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South Carolina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South Dakota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Tennessee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Texas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Utah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Washington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West Virginia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Midwest Regional States:  General Jurisdiction Civil Filing Fees,</a:t>
            </a:r>
          </a:p>
          <a:p>
            <a:pPr algn="ctr"/>
            <a:r>
              <a:rPr lang="en-US" sz="24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Ranked from Lowest to Highest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838200"/>
          <a:ext cx="5562600" cy="5397500"/>
        </p:xfrm>
        <a:graphic>
          <a:graphicData uri="http://schemas.openxmlformats.org/drawingml/2006/table">
            <a:tbl>
              <a:tblPr/>
              <a:tblGrid>
                <a:gridCol w="1424569"/>
                <a:gridCol w="4138031"/>
              </a:tblGrid>
              <a:tr h="24083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Fixed Fees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General Jurisdiction Civil Filing Fee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South Dakota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North Dakota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Nebraska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Missouri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Indiana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$100 base, +$10 per extra defendant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Michigan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Kansas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Iowa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$185 base, +$5 in counties with population in excess of 98,000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Ohio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$225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Minnesota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Variable Fees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General Jurisdiction Civil Filing Fee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Illinois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Varies ($10 to $240), dependent upon matter and county population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Pennsylvania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Varies ($35 to $172), dependent upon matter and county population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Wisconsin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$94.50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(up to $5,000) and $265.50 (over $5,000)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13" name="TextBox 3"/>
          <p:cNvSpPr txBox="1">
            <a:spLocks noChangeArrowheads="1"/>
          </p:cNvSpPr>
          <p:nvPr/>
        </p:nvSpPr>
        <p:spPr bwMode="auto">
          <a:xfrm>
            <a:off x="0" y="6324600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onstantia" pitchFamily="18" charset="0"/>
              </a:rPr>
              <a:t>Amount s include surcharges. In Wisconsin’s little of the revenue collected goes to the courts.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012950"/>
            <a:ext cx="8229600" cy="37290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General purpose revenue:  legislature appropriates money from the general fund (from taxes, fees and fines, etc.) to pay for judicial operations.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Program revenue—revenues from fees and fines are committed by statute for a specific purpose (technology, court security, or general use to cover core judicial operations) and appropriated by the legislature. 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990600" y="5791200"/>
            <a:ext cx="693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  <a:latin typeface="Constantia" pitchFamily="18" charset="0"/>
              </a:rPr>
              <a:t>Pursuant to Wisconsin's Constitution all revenue from fines goes to a designated school fund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6" name="Group 42"/>
          <p:cNvGraphicFramePr>
            <a:graphicFrameLocks noGrp="1"/>
          </p:cNvGraphicFramePr>
          <p:nvPr>
            <p:ph idx="1"/>
          </p:nvPr>
        </p:nvGraphicFramePr>
        <p:xfrm>
          <a:off x="477838" y="2300288"/>
          <a:ext cx="8216900" cy="2468562"/>
        </p:xfrm>
        <a:graphic>
          <a:graphicData uri="http://schemas.openxmlformats.org/drawingml/2006/table">
            <a:tbl>
              <a:tblPr/>
              <a:tblGrid>
                <a:gridCol w="1943100"/>
                <a:gridCol w="2554287"/>
                <a:gridCol w="1665288"/>
                <a:gridCol w="20542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States Responding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Authorized to Fund Judicial Responsibilities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Dedicated to Special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Dedicated to General Court Operations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N=29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2551" name="TextBox 4"/>
          <p:cNvSpPr txBox="1">
            <a:spLocks noChangeArrowheads="1"/>
          </p:cNvSpPr>
          <p:nvPr/>
        </p:nvSpPr>
        <p:spPr bwMode="auto">
          <a:xfrm>
            <a:off x="3246438" y="5808663"/>
            <a:ext cx="548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onstantia" pitchFamily="18" charset="0"/>
              </a:rPr>
              <a:t>Source: COSCA Survey, May 2007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28600" y="1066800"/>
            <a:ext cx="7742238" cy="584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cs typeface="+mn-cs"/>
              </a:rPr>
              <a:t>How Do State Courts Use Program Revenue?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2365375"/>
            <a:ext cx="6121400" cy="3760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200" smtClean="0">
              <a:solidFill>
                <a:srgbClr val="FFFFCC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3200" smtClean="0">
              <a:solidFill>
                <a:srgbClr val="FFFF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85800"/>
            <a:ext cx="9144000" cy="4873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Common Program Revenue Designations in 24 States</a:t>
            </a:r>
          </a:p>
        </p:txBody>
      </p:sp>
      <p:graphicFrame>
        <p:nvGraphicFramePr>
          <p:cNvPr id="74786" name="Group 34"/>
          <p:cNvGraphicFramePr>
            <a:graphicFrameLocks noGrp="1"/>
          </p:cNvGraphicFramePr>
          <p:nvPr/>
        </p:nvGraphicFramePr>
        <p:xfrm>
          <a:off x="457200" y="1590675"/>
          <a:ext cx="8229600" cy="50101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Dedicated Special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 Security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Innovation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Building Construction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Alternative Dispute Resolution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Judicial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880</Words>
  <Application>Microsoft Office PowerPoint</Application>
  <PresentationFormat>On-screen Show (4:3)</PresentationFormat>
  <Paragraphs>310</Paragraphs>
  <Slides>15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Times New Roman</vt:lpstr>
      <vt:lpstr>Wingdings</vt:lpstr>
      <vt:lpstr>Flow</vt:lpstr>
      <vt:lpstr>Flow</vt:lpstr>
      <vt:lpstr>Flow</vt:lpstr>
      <vt:lpstr>Flow</vt:lpstr>
      <vt:lpstr>Slide 1</vt:lpstr>
      <vt:lpstr>Slide 2</vt:lpstr>
      <vt:lpstr>Slide 3</vt:lpstr>
      <vt:lpstr>Slide 4</vt:lpstr>
      <vt:lpstr>Slide 5</vt:lpstr>
      <vt:lpstr>Slide 6</vt:lpstr>
      <vt:lpstr>Definitions</vt:lpstr>
      <vt:lpstr>Slide 8</vt:lpstr>
      <vt:lpstr>Common Program Revenue Designations in 24 States</vt:lpstr>
      <vt:lpstr>Court Use of Program Revenues</vt:lpstr>
      <vt:lpstr>States with Significant Program Revenue</vt:lpstr>
      <vt:lpstr>States with Little Program Revenue</vt:lpstr>
      <vt:lpstr>National Trends with respect to Program Revenue</vt:lpstr>
      <vt:lpstr>Need a comprehensive approach to funding the Justice System</vt:lpstr>
      <vt:lpstr>Comprehensive workload model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Kelly, Kent</dc:creator>
  <cp:lastModifiedBy>LTSB</cp:lastModifiedBy>
  <cp:revision>36</cp:revision>
  <dcterms:created xsi:type="dcterms:W3CDTF">2010-09-15T18:12:15Z</dcterms:created>
  <dcterms:modified xsi:type="dcterms:W3CDTF">2010-10-07T16:11:56Z</dcterms:modified>
</cp:coreProperties>
</file>