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8" r:id="rId1"/>
  </p:sldMasterIdLst>
  <p:notesMasterIdLst>
    <p:notesMasterId r:id="rId26"/>
  </p:notesMasterIdLst>
  <p:handoutMasterIdLst>
    <p:handoutMasterId r:id="rId27"/>
  </p:handoutMasterIdLst>
  <p:sldIdLst>
    <p:sldId id="297" r:id="rId2"/>
    <p:sldId id="468" r:id="rId3"/>
    <p:sldId id="428" r:id="rId4"/>
    <p:sldId id="526" r:id="rId5"/>
    <p:sldId id="514" r:id="rId6"/>
    <p:sldId id="515" r:id="rId7"/>
    <p:sldId id="516" r:id="rId8"/>
    <p:sldId id="508" r:id="rId9"/>
    <p:sldId id="507" r:id="rId10"/>
    <p:sldId id="525" r:id="rId11"/>
    <p:sldId id="524" r:id="rId12"/>
    <p:sldId id="511" r:id="rId13"/>
    <p:sldId id="519" r:id="rId14"/>
    <p:sldId id="520" r:id="rId15"/>
    <p:sldId id="521" r:id="rId16"/>
    <p:sldId id="522" r:id="rId17"/>
    <p:sldId id="518" r:id="rId18"/>
    <p:sldId id="510" r:id="rId19"/>
    <p:sldId id="527" r:id="rId20"/>
    <p:sldId id="501" r:id="rId21"/>
    <p:sldId id="528" r:id="rId22"/>
    <p:sldId id="509" r:id="rId23"/>
    <p:sldId id="529" r:id="rId24"/>
    <p:sldId id="361"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orbel" pitchFamily="34" charset="0"/>
        <a:ea typeface="+mn-ea"/>
        <a:cs typeface="+mn-cs"/>
      </a:defRPr>
    </a:lvl1pPr>
    <a:lvl2pPr marL="457200" algn="l" rtl="0" fontAlgn="base">
      <a:spcBef>
        <a:spcPct val="0"/>
      </a:spcBef>
      <a:spcAft>
        <a:spcPct val="0"/>
      </a:spcAft>
      <a:defRPr kern="1200">
        <a:solidFill>
          <a:schemeClr val="tx1"/>
        </a:solidFill>
        <a:latin typeface="Corbel" pitchFamily="34" charset="0"/>
        <a:ea typeface="+mn-ea"/>
        <a:cs typeface="+mn-cs"/>
      </a:defRPr>
    </a:lvl2pPr>
    <a:lvl3pPr marL="914400" algn="l" rtl="0" fontAlgn="base">
      <a:spcBef>
        <a:spcPct val="0"/>
      </a:spcBef>
      <a:spcAft>
        <a:spcPct val="0"/>
      </a:spcAft>
      <a:defRPr kern="1200">
        <a:solidFill>
          <a:schemeClr val="tx1"/>
        </a:solidFill>
        <a:latin typeface="Corbel" pitchFamily="34" charset="0"/>
        <a:ea typeface="+mn-ea"/>
        <a:cs typeface="+mn-cs"/>
      </a:defRPr>
    </a:lvl3pPr>
    <a:lvl4pPr marL="1371600" algn="l" rtl="0" fontAlgn="base">
      <a:spcBef>
        <a:spcPct val="0"/>
      </a:spcBef>
      <a:spcAft>
        <a:spcPct val="0"/>
      </a:spcAft>
      <a:defRPr kern="1200">
        <a:solidFill>
          <a:schemeClr val="tx1"/>
        </a:solidFill>
        <a:latin typeface="Corbel" pitchFamily="34" charset="0"/>
        <a:ea typeface="+mn-ea"/>
        <a:cs typeface="+mn-cs"/>
      </a:defRPr>
    </a:lvl4pPr>
    <a:lvl5pPr marL="1828800" algn="l" rtl="0" fontAlgn="base">
      <a:spcBef>
        <a:spcPct val="0"/>
      </a:spcBef>
      <a:spcAft>
        <a:spcPct val="0"/>
      </a:spcAft>
      <a:defRPr kern="1200">
        <a:solidFill>
          <a:schemeClr val="tx1"/>
        </a:solidFill>
        <a:latin typeface="Corbel" pitchFamily="34" charset="0"/>
        <a:ea typeface="+mn-ea"/>
        <a:cs typeface="+mn-cs"/>
      </a:defRPr>
    </a:lvl5pPr>
    <a:lvl6pPr marL="2286000" algn="l" defTabSz="914400" rtl="0" eaLnBrk="1" latinLnBrk="0" hangingPunct="1">
      <a:defRPr kern="1200">
        <a:solidFill>
          <a:schemeClr val="tx1"/>
        </a:solidFill>
        <a:latin typeface="Corbel" pitchFamily="34" charset="0"/>
        <a:ea typeface="+mn-ea"/>
        <a:cs typeface="+mn-cs"/>
      </a:defRPr>
    </a:lvl6pPr>
    <a:lvl7pPr marL="2743200" algn="l" defTabSz="914400" rtl="0" eaLnBrk="1" latinLnBrk="0" hangingPunct="1">
      <a:defRPr kern="1200">
        <a:solidFill>
          <a:schemeClr val="tx1"/>
        </a:solidFill>
        <a:latin typeface="Corbel" pitchFamily="34" charset="0"/>
        <a:ea typeface="+mn-ea"/>
        <a:cs typeface="+mn-cs"/>
      </a:defRPr>
    </a:lvl7pPr>
    <a:lvl8pPr marL="3200400" algn="l" defTabSz="914400" rtl="0" eaLnBrk="1" latinLnBrk="0" hangingPunct="1">
      <a:defRPr kern="1200">
        <a:solidFill>
          <a:schemeClr val="tx1"/>
        </a:solidFill>
        <a:latin typeface="Corbel" pitchFamily="34" charset="0"/>
        <a:ea typeface="+mn-ea"/>
        <a:cs typeface="+mn-cs"/>
      </a:defRPr>
    </a:lvl8pPr>
    <a:lvl9pPr marL="3657600" algn="l" defTabSz="914400" rtl="0" eaLnBrk="1" latinLnBrk="0" hangingPunct="1">
      <a:defRPr kern="1200">
        <a:solidFill>
          <a:schemeClr val="tx1"/>
        </a:solidFill>
        <a:latin typeface="Corbe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EAEAEA"/>
    <a:srgbClr val="C0C0C0"/>
    <a:srgbClr val="5F5F5F"/>
    <a:srgbClr val="969696"/>
    <a:srgbClr val="3C605F"/>
    <a:srgbClr val="85BA68"/>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1" autoAdjust="0"/>
    <p:restoredTop sz="83847" autoAdjust="0"/>
  </p:normalViewPr>
  <p:slideViewPr>
    <p:cSldViewPr>
      <p:cViewPr varScale="1">
        <p:scale>
          <a:sx n="76" d="100"/>
          <a:sy n="76" d="100"/>
        </p:scale>
        <p:origin x="-96"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9" d="100"/>
          <a:sy n="79" d="100"/>
        </p:scale>
        <p:origin x="-1422"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0" hangingPunct="0">
              <a:defRPr sz="1200">
                <a:latin typeface="Times New Roman" pitchFamily="18" charset="0"/>
              </a:defRPr>
            </a:lvl1pPr>
          </a:lstStyle>
          <a:p>
            <a:pPr>
              <a:defRPr/>
            </a:pPr>
            <a:endParaRPr lang="en-US"/>
          </a:p>
        </p:txBody>
      </p:sp>
      <p:sp>
        <p:nvSpPr>
          <p:cNvPr id="3737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a:latin typeface="Times New Roman" pitchFamily="18" charset="0"/>
              </a:defRPr>
            </a:lvl1pPr>
          </a:lstStyle>
          <a:p>
            <a:pPr>
              <a:defRPr/>
            </a:pPr>
            <a:endParaRPr lang="en-US"/>
          </a:p>
        </p:txBody>
      </p:sp>
      <p:sp>
        <p:nvSpPr>
          <p:cNvPr id="3737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0" hangingPunct="0">
              <a:defRPr sz="1200">
                <a:latin typeface="Times New Roman" pitchFamily="18" charset="0"/>
              </a:defRPr>
            </a:lvl1pPr>
          </a:lstStyle>
          <a:p>
            <a:pPr>
              <a:defRPr/>
            </a:pPr>
            <a:endParaRPr lang="en-US"/>
          </a:p>
        </p:txBody>
      </p:sp>
      <p:sp>
        <p:nvSpPr>
          <p:cNvPr id="3737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a:latin typeface="Times New Roman" pitchFamily="18" charset="0"/>
              </a:defRPr>
            </a:lvl1pPr>
          </a:lstStyle>
          <a:p>
            <a:pPr>
              <a:defRPr/>
            </a:pPr>
            <a:fld id="{A1EE11E1-21CD-4C44-BC69-275008D8C5F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0" hangingPunct="0">
              <a:defRPr sz="1200">
                <a:latin typeface="Times New Roman" pitchFamily="18" charset="0"/>
              </a:defRPr>
            </a:lvl1pPr>
          </a:lstStyle>
          <a:p>
            <a:pPr>
              <a:defRPr/>
            </a:pPr>
            <a:endParaRPr lang="en-US"/>
          </a:p>
        </p:txBody>
      </p:sp>
      <p:sp>
        <p:nvSpPr>
          <p:cNvPr id="14643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a:latin typeface="Times New Roman" pitchFamily="18" charset="0"/>
              </a:defRPr>
            </a:lvl1pPr>
          </a:lstStyle>
          <a:p>
            <a:pPr>
              <a:defRPr/>
            </a:pPr>
            <a:endParaRPr lang="en-US"/>
          </a:p>
        </p:txBody>
      </p:sp>
      <p:sp>
        <p:nvSpPr>
          <p:cNvPr id="15364" name="Rectangle 4"/>
          <p:cNvSpPr>
            <a:spLocks noGrp="1"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643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643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0" hangingPunct="0">
              <a:defRPr sz="1200">
                <a:latin typeface="Times New Roman" pitchFamily="18" charset="0"/>
              </a:defRPr>
            </a:lvl1pPr>
          </a:lstStyle>
          <a:p>
            <a:pPr>
              <a:defRPr/>
            </a:pPr>
            <a:endParaRPr lang="en-US"/>
          </a:p>
        </p:txBody>
      </p:sp>
      <p:sp>
        <p:nvSpPr>
          <p:cNvPr id="14643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a:latin typeface="Times New Roman" pitchFamily="18" charset="0"/>
              </a:defRPr>
            </a:lvl1pPr>
          </a:lstStyle>
          <a:p>
            <a:pPr>
              <a:defRPr/>
            </a:pPr>
            <a:fld id="{D5237930-C26D-4795-B679-672196424F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r>
              <a:rPr lang="en-US" u="sng" smtClean="0"/>
              <a:t>Program development and administration</a:t>
            </a:r>
            <a:r>
              <a:rPr lang="en-US" smtClean="0"/>
              <a:t>, which may include duties or responsibilities of a state agency relating to one or more of the other subjects.</a:t>
            </a:r>
          </a:p>
          <a:p>
            <a:r>
              <a:rPr lang="en-US" u="sng" smtClean="0"/>
              <a:t>Financial assistance</a:t>
            </a:r>
            <a:r>
              <a:rPr lang="en-US" smtClean="0"/>
              <a:t>, including tax credits, grants, loans and loan guarantees.</a:t>
            </a:r>
          </a:p>
          <a:p>
            <a:endParaRPr lang="en-US" smtClean="0"/>
          </a:p>
          <a:p>
            <a:r>
              <a:rPr lang="en-US" u="sng" smtClean="0"/>
              <a:t>Marketplace participant</a:t>
            </a:r>
            <a:r>
              <a:rPr lang="en-US" smtClean="0"/>
              <a:t>, including programs in which state agencies purchase and use transportation biofuels.</a:t>
            </a:r>
          </a:p>
          <a:p>
            <a:endParaRPr lang="en-US" smtClean="0"/>
          </a:p>
          <a:p>
            <a:r>
              <a:rPr lang="en-US" u="sng" smtClean="0"/>
              <a:t>Public education</a:t>
            </a:r>
            <a:r>
              <a:rPr lang="en-US" smtClean="0"/>
              <a:t>, including training and technical assistance to identified sectors of the public.</a:t>
            </a:r>
          </a:p>
          <a:p>
            <a:endParaRPr lang="en-US" smtClean="0"/>
          </a:p>
          <a:p>
            <a:r>
              <a:rPr lang="en-US" u="sng" smtClean="0"/>
              <a:t>Regulation</a:t>
            </a:r>
            <a:r>
              <a:rPr lang="en-US" smtClean="0"/>
              <a:t>, including provisions that impose a regulation and that provide relief from one or more regulations.</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pPr lvl="2">
              <a:spcBef>
                <a:spcPct val="20000"/>
              </a:spcBef>
              <a:buClr>
                <a:schemeClr val="accent2"/>
              </a:buClr>
              <a:buSzPct val="75000"/>
              <a:buFont typeface="Wingdings" pitchFamily="2" charset="2"/>
              <a:buNone/>
            </a:pPr>
            <a:r>
              <a:rPr kumimoji="0" lang="en-US" smtClean="0"/>
              <a:t>Awards to grain facilities that support the ethanol plants</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r>
              <a:rPr lang="en-US" smtClean="0"/>
              <a:t>Insurance companies have restrictions on the types of investments they invest in and this program renewable energy and fuels can invest biofuels companies, i.e. An ethanol facility.    Insurance companies will invest in such entities as venture capitalist which in turn invest in biofuels faciities.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r>
              <a:rPr lang="en-US" smtClean="0"/>
              <a:t>Comm 48.530 - ANNOT.    - Assuring compliance with ASTM D 6751 is one of the goals of a BQ-9000 program administered by the National Biodiesel Accreditation Commission. This program includes the Commission's accreditation of producers, and certification of marketers - following a successful formal review and audit of the capacity and commitment of an applicant to produce or market biodiesel fuel that complies with ASTM D 6751. The department will accept this accreditation and certification as adequate assurance of meeting the requirements specified in ASTM D 6751.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en-US" smtClean="0"/>
              <a:t>No permit is required under this chapter for the owner of a private alcohol fuel production system to discharge or dispose of any distillate waste product if the waste product is stored in an environmentally sound storage facility and disposed of using an environmentally safe land spreading technique and the discharge or disposal is confined to the property of the owner.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r>
              <a:rPr lang="en-US" smtClean="0"/>
              <a:t>No permit, license or plan approval is required under this chapter for the owner of a private alcohol fuel production system to establish, construct or operate a system for the treatment, storage or disposal of distillate waste products if the distillate waste product is stored in an environmentally sound storage facility and disposed of using an environmentally safe land spreading technique and the storage, treatment or disposal is confined to the property of the owner.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r>
              <a:rPr lang="en-US" smtClean="0"/>
              <a:t>National fire protection association</a:t>
            </a:r>
          </a:p>
          <a:p>
            <a:r>
              <a:rPr kumimoji="0" lang="en-US" smtClean="0"/>
              <a:t>Underwriters Laboratory (UL) 142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4CB993-B9D2-4978-8337-48F3C7803F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D89270-F899-4753-9E9D-4FCC63159E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828800"/>
            <a:ext cx="4038600" cy="4302125"/>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A3E67A-AF26-4288-8B3A-EE1B5E19987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417F1C-085C-48C9-8C5D-1E499A3384C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828800"/>
            <a:ext cx="8229600" cy="43021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D0E731-DB6B-4865-9C6D-6B77E50D51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69D212-B964-4EB4-B0E9-6D9D351A03D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D7EAFB-0A09-45ED-ACE8-589FB54248B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CCB11E-E1B1-40F7-8151-0265F7960D1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E53193-BC05-4026-ACD6-E3817F0D13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448B0CF-AD22-491C-86E4-D72DDF80396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D8D3C-D715-4A8E-A6CA-B6B6545579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ADA3C5-5BF3-4A4F-A881-4A6F32A539B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767F8-C97F-4CE4-B249-26D4760CB74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0388"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latin typeface="Arial" charset="0"/>
              </a:defRPr>
            </a:lvl1pPr>
          </a:lstStyle>
          <a:p>
            <a:pPr>
              <a:defRPr/>
            </a:pPr>
            <a:endParaRPr lang="en-US"/>
          </a:p>
        </p:txBody>
      </p:sp>
      <p:sp>
        <p:nvSpPr>
          <p:cNvPr id="4003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400390"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5BD31712-1751-4068-B896-7D74A71F66D7}" type="slidenum">
              <a:rPr lang="en-US"/>
              <a:pPr>
                <a:defRPr/>
              </a:pPr>
              <a:t>‹#›</a:t>
            </a:fld>
            <a:endParaRPr lang="en-US"/>
          </a:p>
        </p:txBody>
      </p:sp>
      <p:grpSp>
        <p:nvGrpSpPr>
          <p:cNvPr id="1031" name="Group 7"/>
          <p:cNvGrpSpPr>
            <a:grpSpLocks/>
          </p:cNvGrpSpPr>
          <p:nvPr/>
        </p:nvGrpSpPr>
        <p:grpSpPr bwMode="auto">
          <a:xfrm>
            <a:off x="279400" y="152400"/>
            <a:ext cx="8686800" cy="1600200"/>
            <a:chOff x="176" y="96"/>
            <a:chExt cx="5472" cy="1008"/>
          </a:xfrm>
        </p:grpSpPr>
        <p:sp>
          <p:nvSpPr>
            <p:cNvPr id="400392"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lgn="ctr" eaLnBrk="0" hangingPunct="0">
                <a:defRPr/>
              </a:pPr>
              <a:endParaRPr lang="en-US">
                <a:latin typeface="Times New Roman" pitchFamily="18" charset="0"/>
              </a:endParaRPr>
            </a:p>
          </p:txBody>
        </p:sp>
        <p:sp>
          <p:nvSpPr>
            <p:cNvPr id="400393"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en-US" sz="2400">
                <a:latin typeface="Times New Roman" pitchFamily="18" charset="0"/>
              </a:endParaRPr>
            </a:p>
          </p:txBody>
        </p:sp>
        <p:sp>
          <p:nvSpPr>
            <p:cNvPr id="400394"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latin typeface="Times New Roman" pitchFamily="18" charset="0"/>
              </a:endParaRPr>
            </a:p>
          </p:txBody>
        </p:sp>
        <p:sp>
          <p:nvSpPr>
            <p:cNvPr id="400395"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en-US" sz="2400">
                <a:latin typeface="Times New Roman" pitchFamily="18" charset="0"/>
              </a:endParaRPr>
            </a:p>
          </p:txBody>
        </p:sp>
        <p:sp>
          <p:nvSpPr>
            <p:cNvPr id="400396"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21" r:id="rId1"/>
    <p:sldLayoutId id="2147483820" r:id="rId2"/>
    <p:sldLayoutId id="2147483819" r:id="rId3"/>
    <p:sldLayoutId id="2147483818" r:id="rId4"/>
    <p:sldLayoutId id="2147483817" r:id="rId5"/>
    <p:sldLayoutId id="2147483816" r:id="rId6"/>
    <p:sldLayoutId id="2147483815" r:id="rId7"/>
    <p:sldLayoutId id="2147483814" r:id="rId8"/>
    <p:sldLayoutId id="2147483813" r:id="rId9"/>
    <p:sldLayoutId id="2147483812" r:id="rId10"/>
    <p:sldLayoutId id="2147483811" r:id="rId11"/>
    <p:sldLayoutId id="2147483810" r:id="rId12"/>
    <p:sldLayoutId id="2147483809" r:id="rId13"/>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3.wmf"/><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381000" y="2819400"/>
            <a:ext cx="8610600" cy="609600"/>
          </a:xfrm>
        </p:spPr>
        <p:txBody>
          <a:bodyPr/>
          <a:lstStyle/>
          <a:p>
            <a:pPr algn="ctr" eaLnBrk="1" hangingPunct="1">
              <a:spcBef>
                <a:spcPct val="105000"/>
              </a:spcBef>
              <a:spcAft>
                <a:spcPct val="60000"/>
              </a:spcAft>
            </a:pPr>
            <a:r>
              <a:rPr lang="en-US" sz="2800" b="1" smtClean="0">
                <a:latin typeface="Corbel" pitchFamily="34" charset="0"/>
              </a:rPr>
              <a:t>An Overview of Wisconsin Policies Relating to Biofuels</a:t>
            </a:r>
            <a:endParaRPr lang="en-US" sz="2000" smtClean="0">
              <a:solidFill>
                <a:schemeClr val="tx1"/>
              </a:solidFill>
            </a:endParaRPr>
          </a:p>
        </p:txBody>
      </p:sp>
      <p:sp>
        <p:nvSpPr>
          <p:cNvPr id="17410" name="Rectangle 8"/>
          <p:cNvSpPr>
            <a:spLocks noGrp="1" noChangeArrowheads="1"/>
          </p:cNvSpPr>
          <p:nvPr>
            <p:ph type="subTitle" idx="1"/>
          </p:nvPr>
        </p:nvSpPr>
        <p:spPr>
          <a:xfrm>
            <a:off x="1600200" y="3962400"/>
            <a:ext cx="6400800" cy="838200"/>
          </a:xfrm>
        </p:spPr>
        <p:txBody>
          <a:bodyPr/>
          <a:lstStyle/>
          <a:p>
            <a:pPr>
              <a:lnSpc>
                <a:spcPct val="80000"/>
              </a:lnSpc>
            </a:pPr>
            <a:r>
              <a:rPr lang="en-US" sz="2000" smtClean="0">
                <a:latin typeface="Corbel" pitchFamily="34" charset="0"/>
              </a:rPr>
              <a:t>Special Legislative Committee on Domestic Biofuels</a:t>
            </a:r>
          </a:p>
          <a:p>
            <a:pPr>
              <a:lnSpc>
                <a:spcPct val="80000"/>
              </a:lnSpc>
            </a:pPr>
            <a:r>
              <a:rPr lang="en-US" sz="2000" smtClean="0">
                <a:latin typeface="Corbel" pitchFamily="34" charset="0"/>
              </a:rPr>
              <a:t>Madison – October 14, 2008</a:t>
            </a:r>
          </a:p>
        </p:txBody>
      </p:sp>
      <p:pic>
        <p:nvPicPr>
          <p:cNvPr id="17411" name="Picture 5" descr="OEI 7"/>
          <p:cNvPicPr>
            <a:picLocks noChangeAspect="1" noChangeArrowheads="1"/>
          </p:cNvPicPr>
          <p:nvPr/>
        </p:nvPicPr>
        <p:blipFill>
          <a:blip r:embed="rId2"/>
          <a:srcRect/>
          <a:stretch>
            <a:fillRect/>
          </a:stretch>
        </p:blipFill>
        <p:spPr bwMode="auto">
          <a:xfrm>
            <a:off x="3352800" y="5080000"/>
            <a:ext cx="2362200" cy="1320800"/>
          </a:xfrm>
          <a:prstGeom prst="rect">
            <a:avLst/>
          </a:prstGeom>
          <a:noFill/>
          <a:ln w="9525">
            <a:noFill/>
            <a:miter lim="800000"/>
            <a:headEnd/>
            <a:tailEnd/>
          </a:ln>
        </p:spPr>
      </p:pic>
      <p:pic>
        <p:nvPicPr>
          <p:cNvPr id="17412" name="Picture 11"/>
          <p:cNvPicPr>
            <a:picLocks noChangeAspect="1" noChangeArrowheads="1"/>
          </p:cNvPicPr>
          <p:nvPr/>
        </p:nvPicPr>
        <p:blipFill>
          <a:blip r:embed="rId3"/>
          <a:srcRect/>
          <a:stretch>
            <a:fillRect/>
          </a:stretch>
        </p:blipFill>
        <p:spPr bwMode="auto">
          <a:xfrm>
            <a:off x="0" y="0"/>
            <a:ext cx="9144000" cy="144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Rectangle 2"/>
          <p:cNvSpPr>
            <a:spLocks noGrp="1" noChangeArrowheads="1"/>
          </p:cNvSpPr>
          <p:nvPr>
            <p:ph type="ctrTitle"/>
          </p:nvPr>
        </p:nvSpPr>
        <p:spPr>
          <a:xfrm>
            <a:off x="4648200" y="2133600"/>
            <a:ext cx="3810000" cy="1470025"/>
          </a:xfrm>
        </p:spPr>
        <p:txBody>
          <a:bodyPr/>
          <a:lstStyle/>
          <a:p>
            <a:pPr algn="ctr"/>
            <a:r>
              <a:rPr lang="en-US" smtClean="0">
                <a:solidFill>
                  <a:schemeClr val="bg2"/>
                </a:solidFill>
              </a:rPr>
              <a:t> </a:t>
            </a:r>
            <a:r>
              <a:rPr lang="en-US" b="1" smtClean="0">
                <a:solidFill>
                  <a:schemeClr val="bg2"/>
                </a:solidFill>
              </a:rPr>
              <a:t>Regulations</a:t>
            </a:r>
          </a:p>
        </p:txBody>
      </p:sp>
      <p:pic>
        <p:nvPicPr>
          <p:cNvPr id="29698" name="Picture 6" descr="wisconsin-state-capitol-madison-wi001"/>
          <p:cNvPicPr>
            <a:picLocks noChangeAspect="1" noChangeArrowheads="1"/>
          </p:cNvPicPr>
          <p:nvPr/>
        </p:nvPicPr>
        <p:blipFill>
          <a:blip r:embed="rId2"/>
          <a:srcRect/>
          <a:stretch>
            <a:fillRect/>
          </a:stretch>
        </p:blipFill>
        <p:spPr bwMode="auto">
          <a:xfrm>
            <a:off x="304800" y="304800"/>
            <a:ext cx="4164013"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Line 10"/>
          <p:cNvSpPr>
            <a:spLocks noChangeShapeType="1"/>
          </p:cNvSpPr>
          <p:nvPr/>
        </p:nvSpPr>
        <p:spPr bwMode="auto">
          <a:xfrm>
            <a:off x="2209800" y="1371600"/>
            <a:ext cx="6400800" cy="0"/>
          </a:xfrm>
          <a:prstGeom prst="line">
            <a:avLst/>
          </a:prstGeom>
          <a:noFill/>
          <a:ln w="9525">
            <a:solidFill>
              <a:schemeClr val="tx1"/>
            </a:solidFill>
            <a:round/>
            <a:headEnd/>
            <a:tailEnd/>
          </a:ln>
        </p:spPr>
        <p:txBody>
          <a:bodyPr/>
          <a:lstStyle/>
          <a:p>
            <a:endParaRPr lang="en-US"/>
          </a:p>
        </p:txBody>
      </p:sp>
      <p:sp>
        <p:nvSpPr>
          <p:cNvPr id="30722" name="Rectangle 2"/>
          <p:cNvSpPr>
            <a:spLocks noChangeArrowheads="1"/>
          </p:cNvSpPr>
          <p:nvPr/>
        </p:nvSpPr>
        <p:spPr bwMode="auto">
          <a:xfrm>
            <a:off x="2286000" y="381000"/>
            <a:ext cx="6477000" cy="762000"/>
          </a:xfrm>
          <a:prstGeom prst="rect">
            <a:avLst/>
          </a:prstGeom>
          <a:noFill/>
          <a:ln w="9525">
            <a:noFill/>
            <a:miter lim="800000"/>
            <a:headEnd/>
            <a:tailEnd/>
          </a:ln>
        </p:spPr>
        <p:txBody>
          <a:bodyPr anchor="b"/>
          <a:lstStyle/>
          <a:p>
            <a:pPr algn="ctr"/>
            <a:r>
              <a:rPr lang="en-US" sz="4000" b="1">
                <a:solidFill>
                  <a:schemeClr val="tx2"/>
                </a:solidFill>
              </a:rPr>
              <a:t> Regulations</a:t>
            </a:r>
          </a:p>
        </p:txBody>
      </p:sp>
      <p:sp>
        <p:nvSpPr>
          <p:cNvPr id="681987" name="Rectangle 3"/>
          <p:cNvSpPr>
            <a:spLocks noChangeArrowheads="1"/>
          </p:cNvSpPr>
          <p:nvPr/>
        </p:nvSpPr>
        <p:spPr bwMode="auto">
          <a:xfrm>
            <a:off x="1981200" y="1676400"/>
            <a:ext cx="67056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endParaRPr lang="en-US" sz="2800">
              <a:latin typeface="Times New Roman" pitchFamily="18" charset="0"/>
            </a:endParaRPr>
          </a:p>
        </p:txBody>
      </p:sp>
      <p:sp>
        <p:nvSpPr>
          <p:cNvPr id="2" name="Rectangle 3"/>
          <p:cNvSpPr>
            <a:spLocks noChangeArrowheads="1"/>
          </p:cNvSpPr>
          <p:nvPr/>
        </p:nvSpPr>
        <p:spPr bwMode="auto">
          <a:xfrm>
            <a:off x="1752600" y="1600200"/>
            <a:ext cx="72390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2800"/>
              <a:t>Motor Fuel Quality Regulations (Commerce)</a:t>
            </a:r>
          </a:p>
          <a:p>
            <a:pPr marL="742950" lvl="1" indent="-285750" eaLnBrk="0" hangingPunct="0">
              <a:spcBef>
                <a:spcPct val="20000"/>
              </a:spcBef>
              <a:buClr>
                <a:schemeClr val="accent2"/>
              </a:buClr>
              <a:buSzPct val="75000"/>
              <a:buFont typeface="Wingdings" pitchFamily="2" charset="2"/>
              <a:buChar char="n"/>
            </a:pPr>
            <a:r>
              <a:rPr lang="en-US" sz="2400"/>
              <a:t>Petroleum Products [Ch. Comm 48]</a:t>
            </a:r>
          </a:p>
          <a:p>
            <a:pPr marL="1143000" lvl="2" indent="-228600" eaLnBrk="0" hangingPunct="0">
              <a:spcBef>
                <a:spcPct val="20000"/>
              </a:spcBef>
              <a:buClr>
                <a:schemeClr val="bg2"/>
              </a:buClr>
              <a:buSzPct val="75000"/>
              <a:buFont typeface="Wingdings" pitchFamily="2" charset="2"/>
              <a:buChar char="o"/>
            </a:pPr>
            <a:r>
              <a:rPr lang="en-US" sz="2000"/>
              <a:t>ASTM D6751- Standard Specification for Biodiesel Fuel Blend Stock (B100) </a:t>
            </a:r>
          </a:p>
          <a:p>
            <a:pPr marL="1143000" lvl="2" indent="-228600" eaLnBrk="0" hangingPunct="0">
              <a:spcBef>
                <a:spcPct val="20000"/>
              </a:spcBef>
              <a:buClr>
                <a:schemeClr val="bg2"/>
              </a:buClr>
              <a:buSzPct val="75000"/>
              <a:buFont typeface="Wingdings" pitchFamily="2" charset="2"/>
              <a:buChar char="o"/>
            </a:pPr>
            <a:r>
              <a:rPr lang="en-US" sz="2000"/>
              <a:t>ASTM D975 – Standard Specification for Diesel Fuel Oils</a:t>
            </a:r>
          </a:p>
          <a:p>
            <a:pPr marL="1143000" lvl="2" indent="-228600" eaLnBrk="0" hangingPunct="0">
              <a:spcBef>
                <a:spcPct val="20000"/>
              </a:spcBef>
              <a:buClr>
                <a:schemeClr val="bg2"/>
              </a:buClr>
              <a:buSzPct val="75000"/>
              <a:buFont typeface="Wingdings" pitchFamily="2" charset="2"/>
              <a:buChar char="o"/>
            </a:pPr>
            <a:r>
              <a:rPr lang="en-US" sz="2000"/>
              <a:t>ASTM D4806 - Standard Specification for Denatured Fuel Ethanol for Blending with Gasoline</a:t>
            </a:r>
          </a:p>
          <a:p>
            <a:pPr marL="1143000" lvl="2" indent="-228600" eaLnBrk="0" hangingPunct="0">
              <a:spcBef>
                <a:spcPct val="20000"/>
              </a:spcBef>
              <a:buClr>
                <a:schemeClr val="bg2"/>
              </a:buClr>
              <a:buSzPct val="75000"/>
              <a:buFont typeface="Wingdings" pitchFamily="2" charset="2"/>
              <a:buChar char="o"/>
            </a:pPr>
            <a:r>
              <a:rPr lang="en-US" sz="2000"/>
              <a:t>BQ-9000 : annotated reference</a:t>
            </a:r>
          </a:p>
          <a:p>
            <a:pPr marL="1143000" lvl="2" indent="-228600" eaLnBrk="0" hangingPunct="0">
              <a:spcBef>
                <a:spcPct val="20000"/>
              </a:spcBef>
              <a:buClr>
                <a:schemeClr val="bg2"/>
              </a:buClr>
              <a:buSzPct val="75000"/>
              <a:buFont typeface="Wingdings" pitchFamily="2" charset="2"/>
              <a:buNone/>
            </a:pPr>
            <a:endParaRPr lang="en-US" sz="2000"/>
          </a:p>
          <a:p>
            <a:pPr marL="469900" indent="-469900" eaLnBrk="0" hangingPunct="0">
              <a:spcBef>
                <a:spcPct val="20000"/>
              </a:spcBef>
              <a:buClr>
                <a:schemeClr val="bg2"/>
              </a:buClr>
              <a:buSzPct val="70000"/>
              <a:buFont typeface="Wingdings" pitchFamily="2" charset="2"/>
              <a:buChar char="o"/>
            </a:pPr>
            <a:r>
              <a:rPr lang="en-US" sz="2800"/>
              <a:t>Oil Inspection [Wis. Stat. Ch. 168]  (Commerce)</a:t>
            </a:r>
          </a:p>
        </p:txBody>
      </p:sp>
      <p:pic>
        <p:nvPicPr>
          <p:cNvPr id="30725" name="Picture 7"/>
          <p:cNvPicPr>
            <a:picLocks noChangeAspect="1" noChangeArrowheads="1"/>
          </p:cNvPicPr>
          <p:nvPr/>
        </p:nvPicPr>
        <p:blipFill>
          <a:blip r:embed="rId3"/>
          <a:srcRect/>
          <a:stretch>
            <a:fillRect/>
          </a:stretch>
        </p:blipFill>
        <p:spPr bwMode="auto">
          <a:xfrm>
            <a:off x="0" y="0"/>
            <a:ext cx="152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Line 10"/>
          <p:cNvSpPr>
            <a:spLocks noChangeShapeType="1"/>
          </p:cNvSpPr>
          <p:nvPr/>
        </p:nvSpPr>
        <p:spPr bwMode="auto">
          <a:xfrm>
            <a:off x="2209800" y="1371600"/>
            <a:ext cx="6400800" cy="0"/>
          </a:xfrm>
          <a:prstGeom prst="line">
            <a:avLst/>
          </a:prstGeom>
          <a:noFill/>
          <a:ln w="9525">
            <a:solidFill>
              <a:schemeClr val="tx1"/>
            </a:solidFill>
            <a:round/>
            <a:headEnd/>
            <a:tailEnd/>
          </a:ln>
        </p:spPr>
        <p:txBody>
          <a:bodyPr/>
          <a:lstStyle/>
          <a:p>
            <a:endParaRPr lang="en-US"/>
          </a:p>
        </p:txBody>
      </p:sp>
      <p:sp>
        <p:nvSpPr>
          <p:cNvPr id="32770" name="Rectangle 2"/>
          <p:cNvSpPr>
            <a:spLocks noChangeArrowheads="1"/>
          </p:cNvSpPr>
          <p:nvPr/>
        </p:nvSpPr>
        <p:spPr bwMode="auto">
          <a:xfrm>
            <a:off x="2286000" y="381000"/>
            <a:ext cx="6477000" cy="762000"/>
          </a:xfrm>
          <a:prstGeom prst="rect">
            <a:avLst/>
          </a:prstGeom>
          <a:noFill/>
          <a:ln w="9525">
            <a:noFill/>
            <a:miter lim="800000"/>
            <a:headEnd/>
            <a:tailEnd/>
          </a:ln>
        </p:spPr>
        <p:txBody>
          <a:bodyPr anchor="b"/>
          <a:lstStyle/>
          <a:p>
            <a:pPr algn="ctr"/>
            <a:r>
              <a:rPr lang="en-US" sz="4000" b="1">
                <a:solidFill>
                  <a:schemeClr val="tx2"/>
                </a:solidFill>
              </a:rPr>
              <a:t> Regulations</a:t>
            </a:r>
          </a:p>
        </p:txBody>
      </p:sp>
      <p:sp>
        <p:nvSpPr>
          <p:cNvPr id="681987" name="Rectangle 3"/>
          <p:cNvSpPr>
            <a:spLocks noChangeArrowheads="1"/>
          </p:cNvSpPr>
          <p:nvPr/>
        </p:nvSpPr>
        <p:spPr bwMode="auto">
          <a:xfrm>
            <a:off x="1981200" y="1676400"/>
            <a:ext cx="67056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endParaRPr lang="en-US" sz="2800">
              <a:latin typeface="Times New Roman" pitchFamily="18" charset="0"/>
            </a:endParaRPr>
          </a:p>
        </p:txBody>
      </p:sp>
      <p:sp>
        <p:nvSpPr>
          <p:cNvPr id="2" name="Rectangle 3"/>
          <p:cNvSpPr>
            <a:spLocks noChangeArrowheads="1"/>
          </p:cNvSpPr>
          <p:nvPr/>
        </p:nvSpPr>
        <p:spPr bwMode="auto">
          <a:xfrm>
            <a:off x="1905000" y="1600200"/>
            <a:ext cx="69342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2800"/>
              <a:t>Water Regulations (DNR)</a:t>
            </a:r>
          </a:p>
          <a:p>
            <a:pPr marL="742950" lvl="1" indent="-285750" eaLnBrk="0" hangingPunct="0">
              <a:spcBef>
                <a:spcPct val="20000"/>
              </a:spcBef>
              <a:buClr>
                <a:schemeClr val="accent2"/>
              </a:buClr>
              <a:buSzPct val="75000"/>
              <a:buFont typeface="Wingdings" pitchFamily="2" charset="2"/>
              <a:buChar char="n"/>
            </a:pPr>
            <a:r>
              <a:rPr lang="en-US" sz="2400"/>
              <a:t>Navigable Water [Wis. Stat.Ch. 30]</a:t>
            </a:r>
          </a:p>
          <a:p>
            <a:pPr marL="742950" lvl="1" indent="-285750" eaLnBrk="0" hangingPunct="0">
              <a:spcBef>
                <a:spcPct val="20000"/>
              </a:spcBef>
              <a:buClr>
                <a:schemeClr val="accent2"/>
              </a:buClr>
              <a:buSzPct val="75000"/>
              <a:buFont typeface="Wingdings" pitchFamily="2" charset="2"/>
              <a:buChar char="n"/>
            </a:pPr>
            <a:r>
              <a:rPr lang="en-US" sz="2400"/>
              <a:t>Well Construction and Pump Installation [Ch. NR 812]</a:t>
            </a:r>
          </a:p>
          <a:p>
            <a:pPr marL="742950" lvl="1" indent="-285750" eaLnBrk="0" hangingPunct="0">
              <a:spcBef>
                <a:spcPct val="20000"/>
              </a:spcBef>
              <a:buClr>
                <a:schemeClr val="accent2"/>
              </a:buClr>
              <a:buSzPct val="75000"/>
              <a:buFont typeface="Wingdings" pitchFamily="2" charset="2"/>
              <a:buChar char="n"/>
            </a:pPr>
            <a:r>
              <a:rPr lang="en-US" sz="2400"/>
              <a:t>Safe Drinking Water [Ch. NR 809.931]</a:t>
            </a:r>
          </a:p>
          <a:p>
            <a:pPr marL="742950" lvl="1" indent="-285750" eaLnBrk="0" hangingPunct="0">
              <a:spcBef>
                <a:spcPct val="20000"/>
              </a:spcBef>
              <a:buClr>
                <a:schemeClr val="accent2"/>
              </a:buClr>
              <a:buSzPct val="75000"/>
              <a:buFont typeface="Wingdings" pitchFamily="2" charset="2"/>
              <a:buChar char="n"/>
            </a:pPr>
            <a:r>
              <a:rPr lang="en-US" sz="2400"/>
              <a:t>Wisconsin Pollutant Discharge Elimination System (WPDES) Permit [Wis. Stat. Ch. 283]</a:t>
            </a:r>
          </a:p>
          <a:p>
            <a:pPr marL="742950" lvl="1" indent="-285750" eaLnBrk="0" hangingPunct="0">
              <a:spcBef>
                <a:spcPct val="20000"/>
              </a:spcBef>
              <a:buClr>
                <a:schemeClr val="accent2"/>
              </a:buClr>
              <a:buSzPct val="75000"/>
              <a:buFont typeface="Wingdings" pitchFamily="2" charset="2"/>
              <a:buChar char="n"/>
            </a:pPr>
            <a:r>
              <a:rPr lang="en-US" sz="2400"/>
              <a:t>Exemption for Certain Alcohol Fuel Production Systems [s. 283.61]</a:t>
            </a:r>
          </a:p>
        </p:txBody>
      </p:sp>
      <p:grpSp>
        <p:nvGrpSpPr>
          <p:cNvPr id="32773" name="Group 4"/>
          <p:cNvGrpSpPr>
            <a:grpSpLocks/>
          </p:cNvGrpSpPr>
          <p:nvPr/>
        </p:nvGrpSpPr>
        <p:grpSpPr bwMode="auto">
          <a:xfrm>
            <a:off x="0" y="0"/>
            <a:ext cx="1600200" cy="6858000"/>
            <a:chOff x="0" y="0"/>
            <a:chExt cx="1248" cy="4320"/>
          </a:xfrm>
        </p:grpSpPr>
        <p:pic>
          <p:nvPicPr>
            <p:cNvPr id="32774" name="Picture 5" descr="solar"/>
            <p:cNvPicPr>
              <a:picLocks noChangeAspect="1" noChangeArrowheads="1"/>
            </p:cNvPicPr>
            <p:nvPr/>
          </p:nvPicPr>
          <p:blipFill>
            <a:blip r:embed="rId3"/>
            <a:srcRect/>
            <a:stretch>
              <a:fillRect/>
            </a:stretch>
          </p:blipFill>
          <p:spPr bwMode="auto">
            <a:xfrm>
              <a:off x="0" y="3312"/>
              <a:ext cx="1248" cy="1008"/>
            </a:xfrm>
            <a:prstGeom prst="rect">
              <a:avLst/>
            </a:prstGeom>
            <a:noFill/>
            <a:ln w="9525">
              <a:noFill/>
              <a:miter lim="800000"/>
              <a:headEnd/>
              <a:tailEnd/>
            </a:ln>
          </p:spPr>
        </p:pic>
        <p:pic>
          <p:nvPicPr>
            <p:cNvPr id="32775" name="Picture 6" descr="corn 2"/>
            <p:cNvPicPr>
              <a:picLocks noChangeAspect="1" noChangeArrowheads="1"/>
            </p:cNvPicPr>
            <p:nvPr/>
          </p:nvPicPr>
          <p:blipFill>
            <a:blip r:embed="rId4"/>
            <a:srcRect/>
            <a:stretch>
              <a:fillRect/>
            </a:stretch>
          </p:blipFill>
          <p:spPr bwMode="auto">
            <a:xfrm>
              <a:off x="0" y="2160"/>
              <a:ext cx="1248" cy="1152"/>
            </a:xfrm>
            <a:prstGeom prst="rect">
              <a:avLst/>
            </a:prstGeom>
            <a:noFill/>
            <a:ln w="9525">
              <a:noFill/>
              <a:miter lim="800000"/>
              <a:headEnd/>
              <a:tailEnd/>
            </a:ln>
          </p:spPr>
        </p:pic>
        <p:pic>
          <p:nvPicPr>
            <p:cNvPr id="32776" name="Picture 7" descr="switchgrass"/>
            <p:cNvPicPr>
              <a:picLocks noChangeAspect="1" noChangeArrowheads="1"/>
            </p:cNvPicPr>
            <p:nvPr/>
          </p:nvPicPr>
          <p:blipFill>
            <a:blip r:embed="rId5"/>
            <a:srcRect/>
            <a:stretch>
              <a:fillRect/>
            </a:stretch>
          </p:blipFill>
          <p:spPr bwMode="auto">
            <a:xfrm>
              <a:off x="0" y="0"/>
              <a:ext cx="1248" cy="1056"/>
            </a:xfrm>
            <a:prstGeom prst="rect">
              <a:avLst/>
            </a:prstGeom>
            <a:noFill/>
            <a:ln w="9525">
              <a:noFill/>
              <a:miter lim="800000"/>
              <a:headEnd/>
              <a:tailEnd/>
            </a:ln>
          </p:spPr>
        </p:pic>
        <p:pic>
          <p:nvPicPr>
            <p:cNvPr id="32777" name="Picture 8" descr="soybean2"/>
            <p:cNvPicPr>
              <a:picLocks noChangeAspect="1" noChangeArrowheads="1"/>
            </p:cNvPicPr>
            <p:nvPr/>
          </p:nvPicPr>
          <p:blipFill>
            <a:blip r:embed="rId6"/>
            <a:srcRect/>
            <a:stretch>
              <a:fillRect/>
            </a:stretch>
          </p:blipFill>
          <p:spPr bwMode="auto">
            <a:xfrm>
              <a:off x="0" y="1056"/>
              <a:ext cx="1248" cy="110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4817" name="Picture 19"/>
          <p:cNvPicPr>
            <a:picLocks noChangeAspect="1" noChangeArrowheads="1"/>
          </p:cNvPicPr>
          <p:nvPr/>
        </p:nvPicPr>
        <p:blipFill>
          <a:blip r:embed="rId2"/>
          <a:srcRect/>
          <a:stretch>
            <a:fillRect/>
          </a:stretch>
        </p:blipFill>
        <p:spPr bwMode="auto">
          <a:xfrm>
            <a:off x="0" y="0"/>
            <a:ext cx="1600200" cy="6858000"/>
          </a:xfrm>
          <a:prstGeom prst="rect">
            <a:avLst/>
          </a:prstGeom>
          <a:noFill/>
          <a:ln w="9525">
            <a:noFill/>
            <a:miter lim="800000"/>
            <a:headEnd/>
            <a:tailEnd/>
          </a:ln>
        </p:spPr>
      </p:pic>
      <p:sp>
        <p:nvSpPr>
          <p:cNvPr id="34818" name="Line 10"/>
          <p:cNvSpPr>
            <a:spLocks noChangeShapeType="1"/>
          </p:cNvSpPr>
          <p:nvPr/>
        </p:nvSpPr>
        <p:spPr bwMode="auto">
          <a:xfrm>
            <a:off x="2209800" y="1371600"/>
            <a:ext cx="6400800" cy="0"/>
          </a:xfrm>
          <a:prstGeom prst="line">
            <a:avLst/>
          </a:prstGeom>
          <a:noFill/>
          <a:ln w="9525">
            <a:solidFill>
              <a:schemeClr val="tx1"/>
            </a:solidFill>
            <a:round/>
            <a:headEnd/>
            <a:tailEnd/>
          </a:ln>
        </p:spPr>
        <p:txBody>
          <a:bodyPr/>
          <a:lstStyle/>
          <a:p>
            <a:endParaRPr lang="en-US"/>
          </a:p>
        </p:txBody>
      </p:sp>
      <p:sp>
        <p:nvSpPr>
          <p:cNvPr id="34819" name="Rectangle 2"/>
          <p:cNvSpPr>
            <a:spLocks noChangeArrowheads="1"/>
          </p:cNvSpPr>
          <p:nvPr/>
        </p:nvSpPr>
        <p:spPr bwMode="auto">
          <a:xfrm>
            <a:off x="2286000" y="381000"/>
            <a:ext cx="6477000" cy="762000"/>
          </a:xfrm>
          <a:prstGeom prst="rect">
            <a:avLst/>
          </a:prstGeom>
          <a:noFill/>
          <a:ln w="9525">
            <a:noFill/>
            <a:miter lim="800000"/>
            <a:headEnd/>
            <a:tailEnd/>
          </a:ln>
        </p:spPr>
        <p:txBody>
          <a:bodyPr anchor="b"/>
          <a:lstStyle/>
          <a:p>
            <a:pPr algn="ctr"/>
            <a:r>
              <a:rPr lang="en-US" sz="4000" b="1">
                <a:solidFill>
                  <a:schemeClr val="tx2"/>
                </a:solidFill>
              </a:rPr>
              <a:t> Regulations</a:t>
            </a:r>
          </a:p>
        </p:txBody>
      </p:sp>
      <p:sp>
        <p:nvSpPr>
          <p:cNvPr id="681987" name="Rectangle 3"/>
          <p:cNvSpPr>
            <a:spLocks noChangeArrowheads="1"/>
          </p:cNvSpPr>
          <p:nvPr/>
        </p:nvSpPr>
        <p:spPr bwMode="auto">
          <a:xfrm>
            <a:off x="1981200" y="1676400"/>
            <a:ext cx="67056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endParaRPr lang="en-US" sz="2800">
              <a:latin typeface="Times New Roman" pitchFamily="18" charset="0"/>
            </a:endParaRPr>
          </a:p>
        </p:txBody>
      </p:sp>
      <p:sp>
        <p:nvSpPr>
          <p:cNvPr id="2" name="Rectangle 3"/>
          <p:cNvSpPr>
            <a:spLocks noChangeArrowheads="1"/>
          </p:cNvSpPr>
          <p:nvPr/>
        </p:nvSpPr>
        <p:spPr bwMode="auto">
          <a:xfrm>
            <a:off x="1905000" y="1600200"/>
            <a:ext cx="69342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2800"/>
              <a:t>Air Regulations (DNR)</a:t>
            </a:r>
          </a:p>
          <a:p>
            <a:pPr marL="742950" lvl="1" indent="-285750" eaLnBrk="0" hangingPunct="0">
              <a:spcBef>
                <a:spcPct val="20000"/>
              </a:spcBef>
              <a:buClr>
                <a:schemeClr val="accent2"/>
              </a:buClr>
              <a:buSzPct val="75000"/>
              <a:buFont typeface="Wingdings" pitchFamily="2" charset="2"/>
              <a:buChar char="n"/>
            </a:pPr>
            <a:r>
              <a:rPr lang="en-US" sz="2800"/>
              <a:t>Air Permitting</a:t>
            </a:r>
          </a:p>
          <a:p>
            <a:pPr marL="742950" lvl="1" indent="-285750" eaLnBrk="0" hangingPunct="0">
              <a:spcBef>
                <a:spcPct val="20000"/>
              </a:spcBef>
              <a:buClr>
                <a:schemeClr val="accent2"/>
              </a:buClr>
              <a:buSzPct val="75000"/>
              <a:buFont typeface="Wingdings" pitchFamily="2" charset="2"/>
              <a:buChar char="n"/>
            </a:pPr>
            <a:r>
              <a:rPr lang="en-US" sz="2800"/>
              <a:t>Prevention of Significant Deterioration [Ch. NR 405]</a:t>
            </a:r>
          </a:p>
          <a:p>
            <a:pPr marL="742950" lvl="1" indent="-285750" eaLnBrk="0" hangingPunct="0">
              <a:spcBef>
                <a:spcPct val="20000"/>
              </a:spcBef>
              <a:buClr>
                <a:schemeClr val="accent2"/>
              </a:buClr>
              <a:buSzPct val="75000"/>
              <a:buFont typeface="Wingdings" pitchFamily="2" charset="2"/>
              <a:buChar char="n"/>
            </a:pPr>
            <a:r>
              <a:rPr lang="en-US" sz="2800"/>
              <a:t>Construction permits [Ch. NR 406]</a:t>
            </a:r>
          </a:p>
          <a:p>
            <a:pPr marL="742950" lvl="1" indent="-285750" eaLnBrk="0" hangingPunct="0">
              <a:spcBef>
                <a:spcPct val="20000"/>
              </a:spcBef>
              <a:buClr>
                <a:schemeClr val="accent2"/>
              </a:buClr>
              <a:buSzPct val="75000"/>
              <a:buFont typeface="Wingdings" pitchFamily="2" charset="2"/>
              <a:buChar char="n"/>
            </a:pPr>
            <a:r>
              <a:rPr lang="en-US" sz="2800"/>
              <a:t>Operation permits [Ch. NR 407]</a:t>
            </a:r>
          </a:p>
          <a:p>
            <a:pPr marL="742950" lvl="1" indent="-285750" eaLnBrk="0" hangingPunct="0">
              <a:spcBef>
                <a:spcPct val="20000"/>
              </a:spcBef>
              <a:buClr>
                <a:schemeClr val="accent2"/>
              </a:buClr>
              <a:buSzPct val="75000"/>
              <a:buFont typeface="Wingdings" pitchFamily="2" charset="2"/>
              <a:buChar char="n"/>
            </a:pPr>
            <a:r>
              <a:rPr lang="en-US" sz="2800"/>
              <a:t>Registration of Early Emission Reductions [s. 285.78]</a:t>
            </a:r>
          </a:p>
          <a:p>
            <a:pPr marL="742950" lvl="1" indent="-285750" eaLnBrk="0" hangingPunct="0">
              <a:spcBef>
                <a:spcPct val="20000"/>
              </a:spcBef>
              <a:buClr>
                <a:schemeClr val="accent2"/>
              </a:buClr>
              <a:buSzPct val="75000"/>
              <a:buFont typeface="Wingdings" pitchFamily="2" charset="2"/>
              <a:buChar char="n"/>
            </a:pPr>
            <a:r>
              <a:rPr lang="en-US" sz="2800"/>
              <a:t>Clean Fuel Fleet Program [s. 285.35]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Line 10"/>
          <p:cNvSpPr>
            <a:spLocks noChangeShapeType="1"/>
          </p:cNvSpPr>
          <p:nvPr/>
        </p:nvSpPr>
        <p:spPr bwMode="auto">
          <a:xfrm>
            <a:off x="2209800" y="1371600"/>
            <a:ext cx="6400800" cy="0"/>
          </a:xfrm>
          <a:prstGeom prst="line">
            <a:avLst/>
          </a:prstGeom>
          <a:noFill/>
          <a:ln w="9525">
            <a:solidFill>
              <a:schemeClr val="tx1"/>
            </a:solidFill>
            <a:round/>
            <a:headEnd/>
            <a:tailEnd/>
          </a:ln>
        </p:spPr>
        <p:txBody>
          <a:bodyPr/>
          <a:lstStyle/>
          <a:p>
            <a:endParaRPr lang="en-US"/>
          </a:p>
        </p:txBody>
      </p:sp>
      <p:sp>
        <p:nvSpPr>
          <p:cNvPr id="35842" name="Rectangle 2"/>
          <p:cNvSpPr>
            <a:spLocks noChangeArrowheads="1"/>
          </p:cNvSpPr>
          <p:nvPr/>
        </p:nvSpPr>
        <p:spPr bwMode="auto">
          <a:xfrm>
            <a:off x="2286000" y="381000"/>
            <a:ext cx="6477000" cy="762000"/>
          </a:xfrm>
          <a:prstGeom prst="rect">
            <a:avLst/>
          </a:prstGeom>
          <a:noFill/>
          <a:ln w="9525">
            <a:noFill/>
            <a:miter lim="800000"/>
            <a:headEnd/>
            <a:tailEnd/>
          </a:ln>
        </p:spPr>
        <p:txBody>
          <a:bodyPr anchor="b"/>
          <a:lstStyle/>
          <a:p>
            <a:pPr algn="ctr"/>
            <a:r>
              <a:rPr lang="en-US" sz="4000" b="1">
                <a:solidFill>
                  <a:schemeClr val="tx2"/>
                </a:solidFill>
              </a:rPr>
              <a:t> Regulations</a:t>
            </a:r>
          </a:p>
        </p:txBody>
      </p:sp>
      <p:sp>
        <p:nvSpPr>
          <p:cNvPr id="681987" name="Rectangle 3"/>
          <p:cNvSpPr>
            <a:spLocks noChangeArrowheads="1"/>
          </p:cNvSpPr>
          <p:nvPr/>
        </p:nvSpPr>
        <p:spPr bwMode="auto">
          <a:xfrm>
            <a:off x="1981200" y="1676400"/>
            <a:ext cx="67056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endParaRPr lang="en-US" sz="2800">
              <a:latin typeface="Times New Roman" pitchFamily="18" charset="0"/>
            </a:endParaRPr>
          </a:p>
        </p:txBody>
      </p:sp>
      <p:sp>
        <p:nvSpPr>
          <p:cNvPr id="2" name="Rectangle 3"/>
          <p:cNvSpPr>
            <a:spLocks noChangeArrowheads="1"/>
          </p:cNvSpPr>
          <p:nvPr/>
        </p:nvSpPr>
        <p:spPr bwMode="auto">
          <a:xfrm>
            <a:off x="1905000" y="1600200"/>
            <a:ext cx="69342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2800"/>
              <a:t>Solid Waste Disposal (DNR)</a:t>
            </a:r>
          </a:p>
          <a:p>
            <a:pPr marL="742950" lvl="1" indent="-285750" eaLnBrk="0" hangingPunct="0">
              <a:spcBef>
                <a:spcPct val="20000"/>
              </a:spcBef>
              <a:buClr>
                <a:schemeClr val="accent2"/>
              </a:buClr>
              <a:buSzPct val="75000"/>
              <a:buFont typeface="Wingdings" pitchFamily="2" charset="2"/>
              <a:buChar char="n"/>
            </a:pPr>
            <a:r>
              <a:rPr lang="en-US" sz="2400"/>
              <a:t>Hazardous Waste Identification and Listing [Ch. NR 66]</a:t>
            </a:r>
          </a:p>
          <a:p>
            <a:pPr marL="742950" lvl="1" indent="-285750" eaLnBrk="0" hangingPunct="0">
              <a:spcBef>
                <a:spcPct val="20000"/>
              </a:spcBef>
              <a:buClr>
                <a:schemeClr val="accent2"/>
              </a:buClr>
              <a:buSzPct val="75000"/>
              <a:buFont typeface="Wingdings" pitchFamily="2" charset="2"/>
              <a:buChar char="n"/>
            </a:pPr>
            <a:r>
              <a:rPr lang="en-US" sz="2400"/>
              <a:t>Universal Waste Management Standards: [Ch. NR 673]</a:t>
            </a:r>
          </a:p>
          <a:p>
            <a:pPr marL="742950" lvl="1" indent="-285750" eaLnBrk="0" hangingPunct="0">
              <a:spcBef>
                <a:spcPct val="20000"/>
              </a:spcBef>
              <a:buClr>
                <a:schemeClr val="accent2"/>
              </a:buClr>
              <a:buSzPct val="75000"/>
              <a:buFont typeface="Wingdings" pitchFamily="2" charset="2"/>
              <a:buChar char="n"/>
            </a:pPr>
            <a:r>
              <a:rPr lang="en-US" sz="2400"/>
              <a:t>Used Oil Management Standards [Ch. NR 679] Exemption for Certain Alcohol Fuel Production Systems [s. 289.44]</a:t>
            </a:r>
          </a:p>
        </p:txBody>
      </p:sp>
      <p:pic>
        <p:nvPicPr>
          <p:cNvPr id="35845" name="Picture 7"/>
          <p:cNvPicPr>
            <a:picLocks noChangeAspect="1" noChangeArrowheads="1"/>
          </p:cNvPicPr>
          <p:nvPr/>
        </p:nvPicPr>
        <p:blipFill>
          <a:blip r:embed="rId3"/>
          <a:srcRect/>
          <a:stretch>
            <a:fillRect/>
          </a:stretch>
        </p:blipFill>
        <p:spPr bwMode="auto">
          <a:xfrm>
            <a:off x="0" y="0"/>
            <a:ext cx="152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Line 10"/>
          <p:cNvSpPr>
            <a:spLocks noChangeShapeType="1"/>
          </p:cNvSpPr>
          <p:nvPr/>
        </p:nvSpPr>
        <p:spPr bwMode="auto">
          <a:xfrm>
            <a:off x="2209800" y="1371600"/>
            <a:ext cx="6400800" cy="0"/>
          </a:xfrm>
          <a:prstGeom prst="line">
            <a:avLst/>
          </a:prstGeom>
          <a:noFill/>
          <a:ln w="9525">
            <a:solidFill>
              <a:schemeClr val="tx1"/>
            </a:solidFill>
            <a:round/>
            <a:headEnd/>
            <a:tailEnd/>
          </a:ln>
        </p:spPr>
        <p:txBody>
          <a:bodyPr/>
          <a:lstStyle/>
          <a:p>
            <a:endParaRPr lang="en-US"/>
          </a:p>
        </p:txBody>
      </p:sp>
      <p:sp>
        <p:nvSpPr>
          <p:cNvPr id="37890" name="Rectangle 2"/>
          <p:cNvSpPr>
            <a:spLocks noChangeArrowheads="1"/>
          </p:cNvSpPr>
          <p:nvPr/>
        </p:nvSpPr>
        <p:spPr bwMode="auto">
          <a:xfrm>
            <a:off x="2286000" y="381000"/>
            <a:ext cx="6477000" cy="762000"/>
          </a:xfrm>
          <a:prstGeom prst="rect">
            <a:avLst/>
          </a:prstGeom>
          <a:noFill/>
          <a:ln w="9525">
            <a:noFill/>
            <a:miter lim="800000"/>
            <a:headEnd/>
            <a:tailEnd/>
          </a:ln>
        </p:spPr>
        <p:txBody>
          <a:bodyPr anchor="b"/>
          <a:lstStyle/>
          <a:p>
            <a:pPr algn="ctr"/>
            <a:r>
              <a:rPr lang="en-US" sz="4000" b="1">
                <a:solidFill>
                  <a:schemeClr val="tx2"/>
                </a:solidFill>
              </a:rPr>
              <a:t> Regulations</a:t>
            </a:r>
          </a:p>
        </p:txBody>
      </p:sp>
      <p:sp>
        <p:nvSpPr>
          <p:cNvPr id="681987" name="Rectangle 3"/>
          <p:cNvSpPr>
            <a:spLocks noChangeArrowheads="1"/>
          </p:cNvSpPr>
          <p:nvPr/>
        </p:nvSpPr>
        <p:spPr bwMode="auto">
          <a:xfrm>
            <a:off x="1981200" y="1676400"/>
            <a:ext cx="67056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endParaRPr lang="en-US" sz="2800">
              <a:latin typeface="Times New Roman" pitchFamily="18" charset="0"/>
            </a:endParaRPr>
          </a:p>
        </p:txBody>
      </p:sp>
      <p:sp>
        <p:nvSpPr>
          <p:cNvPr id="2" name="Rectangle 3"/>
          <p:cNvSpPr>
            <a:spLocks noChangeArrowheads="1"/>
          </p:cNvSpPr>
          <p:nvPr/>
        </p:nvSpPr>
        <p:spPr bwMode="auto">
          <a:xfrm>
            <a:off x="1905000" y="1600200"/>
            <a:ext cx="69342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2800"/>
              <a:t>Spill Prevention, Reporting, and Cleanup (DNR)</a:t>
            </a:r>
          </a:p>
          <a:p>
            <a:pPr marL="742950" lvl="1" indent="-285750" eaLnBrk="0" hangingPunct="0">
              <a:spcBef>
                <a:spcPct val="20000"/>
              </a:spcBef>
              <a:buClr>
                <a:schemeClr val="accent2"/>
              </a:buClr>
              <a:buSzPct val="75000"/>
              <a:buFont typeface="Wingdings" pitchFamily="2" charset="2"/>
              <a:buChar char="n"/>
            </a:pPr>
            <a:r>
              <a:rPr lang="en-US" sz="2300"/>
              <a:t>Hazardous Substance Discharge Notification and Source [Ch. NR 706]</a:t>
            </a:r>
          </a:p>
          <a:p>
            <a:pPr marL="742950" lvl="1" indent="-285750" eaLnBrk="0" hangingPunct="0">
              <a:spcBef>
                <a:spcPct val="20000"/>
              </a:spcBef>
              <a:buClr>
                <a:schemeClr val="accent2"/>
              </a:buClr>
              <a:buSzPct val="75000"/>
              <a:buFont typeface="Wingdings" pitchFamily="2" charset="2"/>
              <a:buChar char="n"/>
            </a:pPr>
            <a:r>
              <a:rPr lang="en-US" sz="2300"/>
              <a:t>Control of Hazardous Pollutants [Ch. NR 445]</a:t>
            </a:r>
          </a:p>
          <a:p>
            <a:pPr marL="469900" indent="-469900" eaLnBrk="0" hangingPunct="0">
              <a:spcBef>
                <a:spcPct val="20000"/>
              </a:spcBef>
              <a:buClr>
                <a:schemeClr val="accent2"/>
              </a:buClr>
              <a:buSzPct val="75000"/>
              <a:buFont typeface="Wingdings" pitchFamily="2" charset="2"/>
              <a:buChar char="n"/>
            </a:pPr>
            <a:r>
              <a:rPr lang="en-US" sz="2800"/>
              <a:t>Tank Storage Regulations (Commerce)</a:t>
            </a:r>
          </a:p>
          <a:p>
            <a:pPr marL="742950" lvl="1" indent="-285750" eaLnBrk="0" hangingPunct="0">
              <a:spcBef>
                <a:spcPct val="20000"/>
              </a:spcBef>
              <a:buClr>
                <a:schemeClr val="accent2"/>
              </a:buClr>
              <a:buSzPct val="75000"/>
              <a:buFont typeface="Wingdings" pitchFamily="2" charset="2"/>
              <a:buChar char="n"/>
            </a:pPr>
            <a:r>
              <a:rPr lang="en-US" sz="2300"/>
              <a:t>Flammable and Combustible Liquids [Ch. Comm 10]</a:t>
            </a:r>
          </a:p>
          <a:p>
            <a:pPr marL="742950" lvl="1" indent="-285750" eaLnBrk="0" hangingPunct="0">
              <a:spcBef>
                <a:spcPct val="20000"/>
              </a:spcBef>
              <a:buClr>
                <a:schemeClr val="accent2"/>
              </a:buClr>
              <a:buSzPct val="75000"/>
              <a:buFont typeface="Wingdings" pitchFamily="2" charset="2"/>
              <a:buChar char="n"/>
            </a:pPr>
            <a:r>
              <a:rPr lang="en-US" sz="2300"/>
              <a:t>Flammable and Combustible Liquids Code  [NFPA Ch. 30] </a:t>
            </a:r>
          </a:p>
          <a:p>
            <a:pPr marL="742950" lvl="1" indent="-285750" eaLnBrk="0" hangingPunct="0">
              <a:spcBef>
                <a:spcPct val="20000"/>
              </a:spcBef>
              <a:buClr>
                <a:schemeClr val="accent2"/>
              </a:buClr>
              <a:buSzPct val="75000"/>
              <a:buFont typeface="Wingdings" pitchFamily="2" charset="2"/>
              <a:buChar char="n"/>
            </a:pPr>
            <a:r>
              <a:rPr lang="en-US" sz="2300"/>
              <a:t>Steel Aboveground Tanks for Flammable and Combustible Liquids [UL 142]</a:t>
            </a:r>
            <a:r>
              <a:rPr lang="en-US" sz="2400"/>
              <a:t> </a:t>
            </a:r>
          </a:p>
        </p:txBody>
      </p:sp>
      <p:grpSp>
        <p:nvGrpSpPr>
          <p:cNvPr id="37893" name="Group 4"/>
          <p:cNvGrpSpPr>
            <a:grpSpLocks/>
          </p:cNvGrpSpPr>
          <p:nvPr/>
        </p:nvGrpSpPr>
        <p:grpSpPr bwMode="auto">
          <a:xfrm>
            <a:off x="0" y="0"/>
            <a:ext cx="1600200" cy="6858000"/>
            <a:chOff x="0" y="0"/>
            <a:chExt cx="1248" cy="4320"/>
          </a:xfrm>
        </p:grpSpPr>
        <p:pic>
          <p:nvPicPr>
            <p:cNvPr id="37894" name="Picture 5" descr="solar"/>
            <p:cNvPicPr>
              <a:picLocks noChangeAspect="1" noChangeArrowheads="1"/>
            </p:cNvPicPr>
            <p:nvPr/>
          </p:nvPicPr>
          <p:blipFill>
            <a:blip r:embed="rId2"/>
            <a:srcRect/>
            <a:stretch>
              <a:fillRect/>
            </a:stretch>
          </p:blipFill>
          <p:spPr bwMode="auto">
            <a:xfrm>
              <a:off x="0" y="3312"/>
              <a:ext cx="1248" cy="1008"/>
            </a:xfrm>
            <a:prstGeom prst="rect">
              <a:avLst/>
            </a:prstGeom>
            <a:noFill/>
            <a:ln w="9525">
              <a:noFill/>
              <a:miter lim="800000"/>
              <a:headEnd/>
              <a:tailEnd/>
            </a:ln>
          </p:spPr>
        </p:pic>
        <p:pic>
          <p:nvPicPr>
            <p:cNvPr id="37895" name="Picture 6" descr="corn 2"/>
            <p:cNvPicPr>
              <a:picLocks noChangeAspect="1" noChangeArrowheads="1"/>
            </p:cNvPicPr>
            <p:nvPr/>
          </p:nvPicPr>
          <p:blipFill>
            <a:blip r:embed="rId3"/>
            <a:srcRect/>
            <a:stretch>
              <a:fillRect/>
            </a:stretch>
          </p:blipFill>
          <p:spPr bwMode="auto">
            <a:xfrm>
              <a:off x="0" y="2160"/>
              <a:ext cx="1248" cy="1152"/>
            </a:xfrm>
            <a:prstGeom prst="rect">
              <a:avLst/>
            </a:prstGeom>
            <a:noFill/>
            <a:ln w="9525">
              <a:noFill/>
              <a:miter lim="800000"/>
              <a:headEnd/>
              <a:tailEnd/>
            </a:ln>
          </p:spPr>
        </p:pic>
        <p:pic>
          <p:nvPicPr>
            <p:cNvPr id="37896" name="Picture 7" descr="switchgrass"/>
            <p:cNvPicPr>
              <a:picLocks noChangeAspect="1" noChangeArrowheads="1"/>
            </p:cNvPicPr>
            <p:nvPr/>
          </p:nvPicPr>
          <p:blipFill>
            <a:blip r:embed="rId4"/>
            <a:srcRect/>
            <a:stretch>
              <a:fillRect/>
            </a:stretch>
          </p:blipFill>
          <p:spPr bwMode="auto">
            <a:xfrm>
              <a:off x="0" y="0"/>
              <a:ext cx="1248" cy="1056"/>
            </a:xfrm>
            <a:prstGeom prst="rect">
              <a:avLst/>
            </a:prstGeom>
            <a:noFill/>
            <a:ln w="9525">
              <a:noFill/>
              <a:miter lim="800000"/>
              <a:headEnd/>
              <a:tailEnd/>
            </a:ln>
          </p:spPr>
        </p:pic>
        <p:pic>
          <p:nvPicPr>
            <p:cNvPr id="37897" name="Picture 8" descr="soybean2"/>
            <p:cNvPicPr>
              <a:picLocks noChangeAspect="1" noChangeArrowheads="1"/>
            </p:cNvPicPr>
            <p:nvPr/>
          </p:nvPicPr>
          <p:blipFill>
            <a:blip r:embed="rId5"/>
            <a:srcRect/>
            <a:stretch>
              <a:fillRect/>
            </a:stretch>
          </p:blipFill>
          <p:spPr bwMode="auto">
            <a:xfrm>
              <a:off x="0" y="1056"/>
              <a:ext cx="1248" cy="110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8913" name="Picture 19"/>
          <p:cNvPicPr>
            <a:picLocks noChangeAspect="1" noChangeArrowheads="1"/>
          </p:cNvPicPr>
          <p:nvPr/>
        </p:nvPicPr>
        <p:blipFill>
          <a:blip r:embed="rId3"/>
          <a:srcRect/>
          <a:stretch>
            <a:fillRect/>
          </a:stretch>
        </p:blipFill>
        <p:spPr bwMode="auto">
          <a:xfrm>
            <a:off x="0" y="0"/>
            <a:ext cx="1600200" cy="6858000"/>
          </a:xfrm>
          <a:prstGeom prst="rect">
            <a:avLst/>
          </a:prstGeom>
          <a:noFill/>
          <a:ln w="9525">
            <a:noFill/>
            <a:miter lim="800000"/>
            <a:headEnd/>
            <a:tailEnd/>
          </a:ln>
        </p:spPr>
      </p:pic>
      <p:sp>
        <p:nvSpPr>
          <p:cNvPr id="38914" name="Line 10"/>
          <p:cNvSpPr>
            <a:spLocks noChangeShapeType="1"/>
          </p:cNvSpPr>
          <p:nvPr/>
        </p:nvSpPr>
        <p:spPr bwMode="auto">
          <a:xfrm>
            <a:off x="2209800" y="1371600"/>
            <a:ext cx="6400800" cy="0"/>
          </a:xfrm>
          <a:prstGeom prst="line">
            <a:avLst/>
          </a:prstGeom>
          <a:noFill/>
          <a:ln w="9525">
            <a:solidFill>
              <a:schemeClr val="tx1"/>
            </a:solidFill>
            <a:round/>
            <a:headEnd/>
            <a:tailEnd/>
          </a:ln>
        </p:spPr>
        <p:txBody>
          <a:bodyPr/>
          <a:lstStyle/>
          <a:p>
            <a:endParaRPr lang="en-US"/>
          </a:p>
        </p:txBody>
      </p:sp>
      <p:sp>
        <p:nvSpPr>
          <p:cNvPr id="38915" name="Rectangle 2"/>
          <p:cNvSpPr>
            <a:spLocks noChangeArrowheads="1"/>
          </p:cNvSpPr>
          <p:nvPr/>
        </p:nvSpPr>
        <p:spPr bwMode="auto">
          <a:xfrm>
            <a:off x="2286000" y="381000"/>
            <a:ext cx="6477000" cy="762000"/>
          </a:xfrm>
          <a:prstGeom prst="rect">
            <a:avLst/>
          </a:prstGeom>
          <a:noFill/>
          <a:ln w="9525">
            <a:noFill/>
            <a:miter lim="800000"/>
            <a:headEnd/>
            <a:tailEnd/>
          </a:ln>
        </p:spPr>
        <p:txBody>
          <a:bodyPr anchor="b"/>
          <a:lstStyle/>
          <a:p>
            <a:pPr algn="ctr"/>
            <a:r>
              <a:rPr lang="en-US" sz="4000" b="1">
                <a:solidFill>
                  <a:schemeClr val="tx2"/>
                </a:solidFill>
              </a:rPr>
              <a:t> Regulations</a:t>
            </a:r>
          </a:p>
        </p:txBody>
      </p:sp>
      <p:sp>
        <p:nvSpPr>
          <p:cNvPr id="681987" name="Rectangle 3"/>
          <p:cNvSpPr>
            <a:spLocks noChangeArrowheads="1"/>
          </p:cNvSpPr>
          <p:nvPr/>
        </p:nvSpPr>
        <p:spPr bwMode="auto">
          <a:xfrm>
            <a:off x="1981200" y="1676400"/>
            <a:ext cx="67056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endParaRPr lang="en-US" sz="2800">
              <a:latin typeface="Times New Roman" pitchFamily="18" charset="0"/>
            </a:endParaRPr>
          </a:p>
        </p:txBody>
      </p:sp>
      <p:sp>
        <p:nvSpPr>
          <p:cNvPr id="2" name="Rectangle 3"/>
          <p:cNvSpPr>
            <a:spLocks noChangeArrowheads="1"/>
          </p:cNvSpPr>
          <p:nvPr/>
        </p:nvSpPr>
        <p:spPr bwMode="auto">
          <a:xfrm>
            <a:off x="1905000" y="1600200"/>
            <a:ext cx="69342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5000"/>
              <a:buFont typeface="Wingdings" pitchFamily="2" charset="2"/>
              <a:buChar char="o"/>
            </a:pPr>
            <a:r>
              <a:rPr lang="en-US" sz="2800"/>
              <a:t>Wisconsin Fire Codes (Commerce)</a:t>
            </a:r>
          </a:p>
          <a:p>
            <a:pPr marL="742950" lvl="1" indent="-285750" eaLnBrk="0" hangingPunct="0">
              <a:spcBef>
                <a:spcPct val="20000"/>
              </a:spcBef>
              <a:buClr>
                <a:schemeClr val="accent2"/>
              </a:buClr>
              <a:buSzPct val="75000"/>
              <a:buFont typeface="Wingdings" pitchFamily="2" charset="2"/>
              <a:buChar char="n"/>
            </a:pPr>
            <a:r>
              <a:rPr lang="en-US" sz="2400"/>
              <a:t>Fire Prevention [Ch. Comm 14]</a:t>
            </a:r>
          </a:p>
          <a:p>
            <a:pPr marL="742950" lvl="1" indent="-285750" eaLnBrk="0" hangingPunct="0">
              <a:spcBef>
                <a:spcPct val="20000"/>
              </a:spcBef>
              <a:buClr>
                <a:schemeClr val="accent2"/>
              </a:buClr>
              <a:buSzPct val="75000"/>
              <a:buFont typeface="Wingdings" pitchFamily="2" charset="2"/>
              <a:buChar char="n"/>
            </a:pPr>
            <a:r>
              <a:rPr lang="en-US" sz="2400"/>
              <a:t>Uniform Fire Codes [NFPA 1]</a:t>
            </a:r>
          </a:p>
          <a:p>
            <a:pPr marL="742950" lvl="1" indent="-285750" eaLnBrk="0" hangingPunct="0">
              <a:spcBef>
                <a:spcPct val="20000"/>
              </a:spcBef>
              <a:buClr>
                <a:schemeClr val="accent2"/>
              </a:buClr>
              <a:buSzPct val="75000"/>
              <a:buFont typeface="Wingdings" pitchFamily="2" charset="2"/>
              <a:buChar char="n"/>
            </a:pPr>
            <a:r>
              <a:rPr lang="en-US" sz="2400"/>
              <a:t>Flammable and Combustible Liquids Code [NFPA Ch.30]</a:t>
            </a:r>
          </a:p>
          <a:p>
            <a:pPr marL="742950" lvl="1" indent="-285750" eaLnBrk="0" hangingPunct="0">
              <a:spcBef>
                <a:spcPct val="20000"/>
              </a:spcBef>
              <a:buClr>
                <a:schemeClr val="accent2"/>
              </a:buClr>
              <a:buSzPct val="75000"/>
              <a:buFont typeface="Wingdings" pitchFamily="2" charset="2"/>
              <a:buChar char="n"/>
            </a:pPr>
            <a:endParaRPr lang="en-US" sz="2400"/>
          </a:p>
          <a:p>
            <a:pPr marL="469900" indent="-469900" eaLnBrk="0" hangingPunct="0">
              <a:spcBef>
                <a:spcPct val="20000"/>
              </a:spcBef>
              <a:buClr>
                <a:schemeClr val="bg2"/>
              </a:buClr>
              <a:buSzPct val="75000"/>
              <a:buFont typeface="Wingdings" pitchFamily="2" charset="2"/>
              <a:buChar char="o"/>
            </a:pPr>
            <a:r>
              <a:rPr lang="en-US" sz="2800"/>
              <a:t>Building Code (Commerce)</a:t>
            </a:r>
            <a:endParaRPr lang="en-US" sz="2800" u="sng"/>
          </a:p>
          <a:p>
            <a:pPr marL="742950" lvl="1" indent="-285750" eaLnBrk="0" hangingPunct="0">
              <a:spcBef>
                <a:spcPct val="20000"/>
              </a:spcBef>
              <a:buClr>
                <a:schemeClr val="accent2"/>
              </a:buClr>
              <a:buSzPct val="75000"/>
              <a:buFont typeface="Wingdings" pitchFamily="2" charset="2"/>
              <a:buChar char="n"/>
            </a:pPr>
            <a:r>
              <a:rPr lang="en-US" sz="2400"/>
              <a:t>Commercial Building Code [Ch. Comm 60 – 65]</a:t>
            </a:r>
          </a:p>
          <a:p>
            <a:pPr marL="742950" lvl="1" indent="-285750" eaLnBrk="0" hangingPunct="0">
              <a:spcBef>
                <a:spcPct val="20000"/>
              </a:spcBef>
              <a:buClr>
                <a:schemeClr val="accent2"/>
              </a:buClr>
              <a:buSzPct val="75000"/>
              <a:buFont typeface="Wingdings" pitchFamily="2" charset="2"/>
              <a:buChar char="n"/>
            </a:pPr>
            <a:endParaRPr 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Line 10"/>
          <p:cNvSpPr>
            <a:spLocks noChangeShapeType="1"/>
          </p:cNvSpPr>
          <p:nvPr/>
        </p:nvSpPr>
        <p:spPr bwMode="auto">
          <a:xfrm>
            <a:off x="2209800" y="1371600"/>
            <a:ext cx="6400800" cy="0"/>
          </a:xfrm>
          <a:prstGeom prst="line">
            <a:avLst/>
          </a:prstGeom>
          <a:noFill/>
          <a:ln w="9525">
            <a:solidFill>
              <a:schemeClr val="tx1"/>
            </a:solidFill>
            <a:round/>
            <a:headEnd/>
            <a:tailEnd/>
          </a:ln>
        </p:spPr>
        <p:txBody>
          <a:bodyPr/>
          <a:lstStyle/>
          <a:p>
            <a:endParaRPr lang="en-US"/>
          </a:p>
        </p:txBody>
      </p:sp>
      <p:sp>
        <p:nvSpPr>
          <p:cNvPr id="40962" name="Rectangle 2"/>
          <p:cNvSpPr>
            <a:spLocks noChangeArrowheads="1"/>
          </p:cNvSpPr>
          <p:nvPr/>
        </p:nvSpPr>
        <p:spPr bwMode="auto">
          <a:xfrm>
            <a:off x="2286000" y="381000"/>
            <a:ext cx="6477000" cy="762000"/>
          </a:xfrm>
          <a:prstGeom prst="rect">
            <a:avLst/>
          </a:prstGeom>
          <a:noFill/>
          <a:ln w="9525">
            <a:noFill/>
            <a:miter lim="800000"/>
            <a:headEnd/>
            <a:tailEnd/>
          </a:ln>
        </p:spPr>
        <p:txBody>
          <a:bodyPr anchor="b"/>
          <a:lstStyle/>
          <a:p>
            <a:pPr algn="ctr"/>
            <a:r>
              <a:rPr lang="en-US" sz="4000" b="1">
                <a:solidFill>
                  <a:schemeClr val="tx2"/>
                </a:solidFill>
              </a:rPr>
              <a:t> Regulations</a:t>
            </a:r>
          </a:p>
        </p:txBody>
      </p:sp>
      <p:sp>
        <p:nvSpPr>
          <p:cNvPr id="681987" name="Rectangle 3"/>
          <p:cNvSpPr>
            <a:spLocks noChangeArrowheads="1"/>
          </p:cNvSpPr>
          <p:nvPr/>
        </p:nvSpPr>
        <p:spPr bwMode="auto">
          <a:xfrm>
            <a:off x="1981200" y="1676400"/>
            <a:ext cx="67056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endParaRPr lang="en-US" sz="2800">
              <a:latin typeface="Times New Roman" pitchFamily="18" charset="0"/>
            </a:endParaRPr>
          </a:p>
        </p:txBody>
      </p:sp>
      <p:sp>
        <p:nvSpPr>
          <p:cNvPr id="2" name="Rectangle 3"/>
          <p:cNvSpPr>
            <a:spLocks noChangeArrowheads="1"/>
          </p:cNvSpPr>
          <p:nvPr/>
        </p:nvSpPr>
        <p:spPr bwMode="auto">
          <a:xfrm>
            <a:off x="1905000" y="1600200"/>
            <a:ext cx="69342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2800"/>
              <a:t>Tax Regulations (DOR)</a:t>
            </a:r>
          </a:p>
          <a:p>
            <a:pPr marL="742950" lvl="1" indent="-285750" eaLnBrk="0" hangingPunct="0">
              <a:spcBef>
                <a:spcPct val="20000"/>
              </a:spcBef>
              <a:buClr>
                <a:schemeClr val="accent2"/>
              </a:buClr>
              <a:buSzPct val="75000"/>
              <a:buFont typeface="Wingdings" pitchFamily="2" charset="2"/>
              <a:buChar char="n"/>
            </a:pPr>
            <a:r>
              <a:rPr lang="en-US" sz="2400"/>
              <a:t>Alternate Fuels Tax [ss. 78.39 to 78.53]</a:t>
            </a:r>
          </a:p>
          <a:p>
            <a:pPr marL="1143000" lvl="2" indent="-228600" eaLnBrk="0" hangingPunct="0">
              <a:spcBef>
                <a:spcPct val="20000"/>
              </a:spcBef>
              <a:buClr>
                <a:schemeClr val="bg2"/>
              </a:buClr>
              <a:buSzPct val="65000"/>
              <a:buFont typeface="Wingdings" pitchFamily="2" charset="2"/>
              <a:buChar char="o"/>
            </a:pPr>
            <a:r>
              <a:rPr lang="en-US" sz="2000"/>
              <a:t>22.6¢/gallon LPG &amp; 24.7¢/gallon CNG</a:t>
            </a:r>
          </a:p>
          <a:p>
            <a:pPr marL="1143000" lvl="2" indent="-228600" eaLnBrk="0" hangingPunct="0">
              <a:spcBef>
                <a:spcPct val="20000"/>
              </a:spcBef>
              <a:buClr>
                <a:schemeClr val="bg2"/>
              </a:buClr>
              <a:buSzPct val="65000"/>
              <a:buFont typeface="Wingdings" pitchFamily="2" charset="2"/>
              <a:buChar char="o"/>
            </a:pPr>
            <a:endParaRPr lang="en-US" sz="2000"/>
          </a:p>
          <a:p>
            <a:pPr marL="742950" lvl="1" indent="-285750" eaLnBrk="0" hangingPunct="0">
              <a:spcBef>
                <a:spcPct val="20000"/>
              </a:spcBef>
              <a:buClr>
                <a:schemeClr val="accent2"/>
              </a:buClr>
              <a:buSzPct val="75000"/>
              <a:buFont typeface="Wingdings" pitchFamily="2" charset="2"/>
              <a:buChar char="n"/>
            </a:pPr>
            <a:r>
              <a:rPr lang="en-US" sz="2400"/>
              <a:t>Business Registration [s.73.03(50)] </a:t>
            </a:r>
          </a:p>
          <a:p>
            <a:pPr marL="742950" lvl="1" indent="-285750" eaLnBrk="0" hangingPunct="0">
              <a:spcBef>
                <a:spcPct val="20000"/>
              </a:spcBef>
              <a:buClr>
                <a:schemeClr val="accent2"/>
              </a:buClr>
              <a:buSzPct val="75000"/>
              <a:buFont typeface="Wingdings" pitchFamily="2" charset="2"/>
              <a:buChar char="n"/>
            </a:pPr>
            <a:endParaRPr lang="en-US" sz="2400"/>
          </a:p>
          <a:p>
            <a:pPr marL="742950" lvl="1" indent="-285750" eaLnBrk="0" hangingPunct="0">
              <a:spcBef>
                <a:spcPct val="20000"/>
              </a:spcBef>
              <a:buClr>
                <a:schemeClr val="accent2"/>
              </a:buClr>
              <a:buSzPct val="75000"/>
              <a:buFont typeface="Wingdings" pitchFamily="2" charset="2"/>
              <a:buChar char="n"/>
            </a:pPr>
            <a:r>
              <a:rPr lang="en-US" sz="2400"/>
              <a:t>Supplier and Export Licenses: Blenders Fuel Report and Registration [s 78.09]</a:t>
            </a:r>
          </a:p>
          <a:p>
            <a:pPr marL="1143000" lvl="2" indent="-228600" eaLnBrk="0" hangingPunct="0">
              <a:spcBef>
                <a:spcPct val="20000"/>
              </a:spcBef>
              <a:buClr>
                <a:schemeClr val="bg2"/>
              </a:buClr>
              <a:buSzPct val="75000"/>
              <a:buFont typeface="Wingdings" pitchFamily="2" charset="2"/>
              <a:buChar char="o"/>
            </a:pPr>
            <a:r>
              <a:rPr lang="en-US" sz="2000"/>
              <a:t>Ethanol and biodiesel plants are registered as suppliers</a:t>
            </a:r>
          </a:p>
          <a:p>
            <a:pPr marL="1143000" lvl="2" indent="-228600" eaLnBrk="0" hangingPunct="0">
              <a:spcBef>
                <a:spcPct val="20000"/>
              </a:spcBef>
              <a:buClr>
                <a:schemeClr val="bg2"/>
              </a:buClr>
              <a:buSzPct val="75000"/>
              <a:buFont typeface="Wingdings" pitchFamily="2" charset="2"/>
              <a:buChar char="o"/>
            </a:pPr>
            <a:r>
              <a:rPr lang="en-US" sz="2000"/>
              <a:t>100 biofuels producers registered</a:t>
            </a:r>
          </a:p>
        </p:txBody>
      </p:sp>
      <p:pic>
        <p:nvPicPr>
          <p:cNvPr id="40965" name="Picture 7"/>
          <p:cNvPicPr>
            <a:picLocks noChangeAspect="1" noChangeArrowheads="1"/>
          </p:cNvPicPr>
          <p:nvPr/>
        </p:nvPicPr>
        <p:blipFill>
          <a:blip r:embed="rId2"/>
          <a:srcRect/>
          <a:stretch>
            <a:fillRect/>
          </a:stretch>
        </p:blipFill>
        <p:spPr bwMode="auto">
          <a:xfrm>
            <a:off x="0" y="0"/>
            <a:ext cx="152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Line 10"/>
          <p:cNvSpPr>
            <a:spLocks noChangeShapeType="1"/>
          </p:cNvSpPr>
          <p:nvPr/>
        </p:nvSpPr>
        <p:spPr bwMode="auto">
          <a:xfrm>
            <a:off x="2209800" y="1371600"/>
            <a:ext cx="6400800" cy="0"/>
          </a:xfrm>
          <a:prstGeom prst="line">
            <a:avLst/>
          </a:prstGeom>
          <a:noFill/>
          <a:ln w="9525">
            <a:solidFill>
              <a:schemeClr val="tx1"/>
            </a:solidFill>
            <a:round/>
            <a:headEnd/>
            <a:tailEnd/>
          </a:ln>
        </p:spPr>
        <p:txBody>
          <a:bodyPr/>
          <a:lstStyle/>
          <a:p>
            <a:endParaRPr lang="en-US"/>
          </a:p>
        </p:txBody>
      </p:sp>
      <p:sp>
        <p:nvSpPr>
          <p:cNvPr id="41986" name="Rectangle 2"/>
          <p:cNvSpPr>
            <a:spLocks noChangeArrowheads="1"/>
          </p:cNvSpPr>
          <p:nvPr/>
        </p:nvSpPr>
        <p:spPr bwMode="auto">
          <a:xfrm>
            <a:off x="2286000" y="381000"/>
            <a:ext cx="6477000" cy="762000"/>
          </a:xfrm>
          <a:prstGeom prst="rect">
            <a:avLst/>
          </a:prstGeom>
          <a:noFill/>
          <a:ln w="9525">
            <a:noFill/>
            <a:miter lim="800000"/>
            <a:headEnd/>
            <a:tailEnd/>
          </a:ln>
        </p:spPr>
        <p:txBody>
          <a:bodyPr anchor="b"/>
          <a:lstStyle/>
          <a:p>
            <a:pPr algn="ctr"/>
            <a:r>
              <a:rPr lang="en-US" sz="4000" b="1">
                <a:solidFill>
                  <a:schemeClr val="tx2"/>
                </a:solidFill>
              </a:rPr>
              <a:t>Regulations</a:t>
            </a:r>
          </a:p>
        </p:txBody>
      </p:sp>
      <p:sp>
        <p:nvSpPr>
          <p:cNvPr id="681987" name="Rectangle 3"/>
          <p:cNvSpPr>
            <a:spLocks noChangeArrowheads="1"/>
          </p:cNvSpPr>
          <p:nvPr/>
        </p:nvSpPr>
        <p:spPr bwMode="auto">
          <a:xfrm>
            <a:off x="1981200" y="1676400"/>
            <a:ext cx="67056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endParaRPr lang="en-US" sz="2800">
              <a:latin typeface="Times New Roman" pitchFamily="18" charset="0"/>
            </a:endParaRPr>
          </a:p>
        </p:txBody>
      </p:sp>
      <p:sp>
        <p:nvSpPr>
          <p:cNvPr id="2" name="Rectangle 3"/>
          <p:cNvSpPr>
            <a:spLocks noChangeArrowheads="1"/>
          </p:cNvSpPr>
          <p:nvPr/>
        </p:nvSpPr>
        <p:spPr bwMode="auto">
          <a:xfrm>
            <a:off x="2133600" y="1828800"/>
            <a:ext cx="67056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2800"/>
              <a:t>Local</a:t>
            </a:r>
          </a:p>
          <a:p>
            <a:pPr marL="742950" lvl="1" indent="-285750" eaLnBrk="0" hangingPunct="0">
              <a:spcBef>
                <a:spcPct val="20000"/>
              </a:spcBef>
              <a:buClr>
                <a:schemeClr val="accent2"/>
              </a:buClr>
              <a:buSzPct val="75000"/>
              <a:buFont typeface="Wingdings" pitchFamily="2" charset="2"/>
              <a:buChar char="n"/>
            </a:pPr>
            <a:r>
              <a:rPr lang="en-US" sz="2400"/>
              <a:t>County Zoning, Adjustment Board; Powers of Board [s. 59.694 (7) (d)]</a:t>
            </a:r>
          </a:p>
          <a:p>
            <a:pPr marL="1143000" lvl="2" indent="-228600" eaLnBrk="0" hangingPunct="0">
              <a:spcBef>
                <a:spcPct val="20000"/>
              </a:spcBef>
              <a:buClr>
                <a:schemeClr val="accent2"/>
              </a:buClr>
              <a:buSzPct val="75000"/>
              <a:buFont typeface="Wingdings" pitchFamily="2" charset="2"/>
              <a:buChar char="n"/>
            </a:pPr>
            <a:r>
              <a:rPr lang="en-US" sz="2000"/>
              <a:t>grant special exceptions and variances for renewable energy resource systems (wind, solar, waste to energy)</a:t>
            </a:r>
          </a:p>
          <a:p>
            <a:pPr marL="742950" lvl="1" indent="-285750" eaLnBrk="0" hangingPunct="0">
              <a:spcBef>
                <a:spcPct val="20000"/>
              </a:spcBef>
              <a:buClr>
                <a:schemeClr val="accent2"/>
              </a:buClr>
              <a:buSzPct val="75000"/>
              <a:buFont typeface="Wingdings" pitchFamily="2" charset="2"/>
              <a:buChar char="n"/>
            </a:pPr>
            <a:r>
              <a:rPr lang="en-US" sz="2400"/>
              <a:t>Community Right-to-Know and Registration of Hazards </a:t>
            </a:r>
          </a:p>
          <a:p>
            <a:pPr marL="742950" lvl="1" indent="-285750" eaLnBrk="0" hangingPunct="0">
              <a:spcBef>
                <a:spcPct val="20000"/>
              </a:spcBef>
              <a:buClr>
                <a:schemeClr val="accent2"/>
              </a:buClr>
              <a:buSzPct val="75000"/>
              <a:buFont typeface="Wingdings" pitchFamily="2" charset="2"/>
              <a:buNone/>
            </a:pPr>
            <a:endParaRPr lang="en-US" sz="2400">
              <a:latin typeface="Times New Roman" pitchFamily="18" charset="0"/>
            </a:endParaRPr>
          </a:p>
        </p:txBody>
      </p:sp>
      <p:grpSp>
        <p:nvGrpSpPr>
          <p:cNvPr id="41989" name="Group 4"/>
          <p:cNvGrpSpPr>
            <a:grpSpLocks/>
          </p:cNvGrpSpPr>
          <p:nvPr/>
        </p:nvGrpSpPr>
        <p:grpSpPr bwMode="auto">
          <a:xfrm>
            <a:off x="0" y="0"/>
            <a:ext cx="1600200" cy="6858000"/>
            <a:chOff x="0" y="0"/>
            <a:chExt cx="1248" cy="4320"/>
          </a:xfrm>
        </p:grpSpPr>
        <p:pic>
          <p:nvPicPr>
            <p:cNvPr id="41990" name="Picture 5" descr="solar"/>
            <p:cNvPicPr>
              <a:picLocks noChangeAspect="1" noChangeArrowheads="1"/>
            </p:cNvPicPr>
            <p:nvPr/>
          </p:nvPicPr>
          <p:blipFill>
            <a:blip r:embed="rId2"/>
            <a:srcRect/>
            <a:stretch>
              <a:fillRect/>
            </a:stretch>
          </p:blipFill>
          <p:spPr bwMode="auto">
            <a:xfrm>
              <a:off x="0" y="3312"/>
              <a:ext cx="1248" cy="1008"/>
            </a:xfrm>
            <a:prstGeom prst="rect">
              <a:avLst/>
            </a:prstGeom>
            <a:noFill/>
            <a:ln w="9525">
              <a:noFill/>
              <a:miter lim="800000"/>
              <a:headEnd/>
              <a:tailEnd/>
            </a:ln>
          </p:spPr>
        </p:pic>
        <p:pic>
          <p:nvPicPr>
            <p:cNvPr id="41991" name="Picture 6" descr="corn 2"/>
            <p:cNvPicPr>
              <a:picLocks noChangeAspect="1" noChangeArrowheads="1"/>
            </p:cNvPicPr>
            <p:nvPr/>
          </p:nvPicPr>
          <p:blipFill>
            <a:blip r:embed="rId3"/>
            <a:srcRect/>
            <a:stretch>
              <a:fillRect/>
            </a:stretch>
          </p:blipFill>
          <p:spPr bwMode="auto">
            <a:xfrm>
              <a:off x="0" y="2160"/>
              <a:ext cx="1248" cy="1152"/>
            </a:xfrm>
            <a:prstGeom prst="rect">
              <a:avLst/>
            </a:prstGeom>
            <a:noFill/>
            <a:ln w="9525">
              <a:noFill/>
              <a:miter lim="800000"/>
              <a:headEnd/>
              <a:tailEnd/>
            </a:ln>
          </p:spPr>
        </p:pic>
        <p:pic>
          <p:nvPicPr>
            <p:cNvPr id="41992" name="Picture 7" descr="switchgrass"/>
            <p:cNvPicPr>
              <a:picLocks noChangeAspect="1" noChangeArrowheads="1"/>
            </p:cNvPicPr>
            <p:nvPr/>
          </p:nvPicPr>
          <p:blipFill>
            <a:blip r:embed="rId4"/>
            <a:srcRect/>
            <a:stretch>
              <a:fillRect/>
            </a:stretch>
          </p:blipFill>
          <p:spPr bwMode="auto">
            <a:xfrm>
              <a:off x="0" y="0"/>
              <a:ext cx="1248" cy="1056"/>
            </a:xfrm>
            <a:prstGeom prst="rect">
              <a:avLst/>
            </a:prstGeom>
            <a:noFill/>
            <a:ln w="9525">
              <a:noFill/>
              <a:miter lim="800000"/>
              <a:headEnd/>
              <a:tailEnd/>
            </a:ln>
          </p:spPr>
        </p:pic>
        <p:pic>
          <p:nvPicPr>
            <p:cNvPr id="41993" name="Picture 8" descr="soybean2"/>
            <p:cNvPicPr>
              <a:picLocks noChangeAspect="1" noChangeArrowheads="1"/>
            </p:cNvPicPr>
            <p:nvPr/>
          </p:nvPicPr>
          <p:blipFill>
            <a:blip r:embed="rId5"/>
            <a:srcRect/>
            <a:stretch>
              <a:fillRect/>
            </a:stretch>
          </p:blipFill>
          <p:spPr bwMode="auto">
            <a:xfrm>
              <a:off x="0" y="1056"/>
              <a:ext cx="1248" cy="110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ctrTitle"/>
          </p:nvPr>
        </p:nvSpPr>
        <p:spPr>
          <a:xfrm>
            <a:off x="4648200" y="2133600"/>
            <a:ext cx="3810000" cy="1470025"/>
          </a:xfrm>
        </p:spPr>
        <p:txBody>
          <a:bodyPr/>
          <a:lstStyle/>
          <a:p>
            <a:pPr algn="ctr"/>
            <a:r>
              <a:rPr lang="en-US" smtClean="0">
                <a:solidFill>
                  <a:schemeClr val="bg2"/>
                </a:solidFill>
              </a:rPr>
              <a:t>Marketplace Participation</a:t>
            </a:r>
            <a:endParaRPr lang="en-US" b="1" smtClean="0">
              <a:solidFill>
                <a:schemeClr val="bg2"/>
              </a:solidFill>
            </a:endParaRPr>
          </a:p>
        </p:txBody>
      </p:sp>
      <p:pic>
        <p:nvPicPr>
          <p:cNvPr id="43010" name="Picture 7" descr="x1pr-9YCBgA-6T0AbCf3zwr84M0CGjWiUAVRTgQkHdaDioNNjak3R8mtyaqTi2_agnz9T-bTKuqYYKI1kzO-QXEKRlMwmvRuvaaU5nVycY5DQE"/>
          <p:cNvPicPr>
            <a:picLocks noChangeAspect="1" noChangeArrowheads="1"/>
          </p:cNvPicPr>
          <p:nvPr/>
        </p:nvPicPr>
        <p:blipFill>
          <a:blip r:embed="rId2"/>
          <a:srcRect/>
          <a:stretch>
            <a:fillRect/>
          </a:stretch>
        </p:blipFill>
        <p:spPr bwMode="auto">
          <a:xfrm>
            <a:off x="304800" y="304800"/>
            <a:ext cx="43053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286000" y="228600"/>
            <a:ext cx="6324600" cy="1143000"/>
          </a:xfrm>
        </p:spPr>
        <p:txBody>
          <a:bodyPr/>
          <a:lstStyle/>
          <a:p>
            <a:pPr algn="ctr" eaLnBrk="1" hangingPunct="1"/>
            <a:r>
              <a:rPr lang="en-US" sz="4000" b="1" smtClean="0">
                <a:latin typeface="Corbel" pitchFamily="34" charset="0"/>
              </a:rPr>
              <a:t>Outline</a:t>
            </a:r>
          </a:p>
        </p:txBody>
      </p:sp>
      <p:sp>
        <p:nvSpPr>
          <p:cNvPr id="18434" name="Rectangle 3"/>
          <p:cNvSpPr>
            <a:spLocks noGrp="1" noChangeArrowheads="1"/>
          </p:cNvSpPr>
          <p:nvPr>
            <p:ph type="body" sz="half" idx="1"/>
          </p:nvPr>
        </p:nvSpPr>
        <p:spPr>
          <a:xfrm>
            <a:off x="2133600" y="1752600"/>
            <a:ext cx="6781800" cy="4302125"/>
          </a:xfrm>
        </p:spPr>
        <p:txBody>
          <a:bodyPr/>
          <a:lstStyle/>
          <a:p>
            <a:r>
              <a:rPr lang="en-US" smtClean="0">
                <a:latin typeface="Corbel" pitchFamily="34" charset="0"/>
              </a:rPr>
              <a:t>Program Development &amp; Admin</a:t>
            </a:r>
          </a:p>
          <a:p>
            <a:r>
              <a:rPr lang="en-US" smtClean="0">
                <a:latin typeface="Corbel" pitchFamily="34" charset="0"/>
              </a:rPr>
              <a:t>Financial Assistance</a:t>
            </a:r>
          </a:p>
          <a:p>
            <a:r>
              <a:rPr lang="en-US" smtClean="0">
                <a:latin typeface="Corbel" pitchFamily="34" charset="0"/>
              </a:rPr>
              <a:t>Regulations</a:t>
            </a:r>
          </a:p>
          <a:p>
            <a:r>
              <a:rPr lang="en-US" smtClean="0">
                <a:latin typeface="Corbel" pitchFamily="34" charset="0"/>
              </a:rPr>
              <a:t>Marketplace Participant</a:t>
            </a:r>
          </a:p>
          <a:p>
            <a:r>
              <a:rPr lang="en-US" smtClean="0">
                <a:latin typeface="Corbel" pitchFamily="34" charset="0"/>
              </a:rPr>
              <a:t>Public Education</a:t>
            </a:r>
          </a:p>
          <a:p>
            <a:pPr>
              <a:buFont typeface="Wingdings" pitchFamily="2" charset="2"/>
              <a:buNone/>
            </a:pPr>
            <a:endParaRPr lang="en-US" smtClean="0">
              <a:latin typeface="Corbel" pitchFamily="34" charset="0"/>
            </a:endParaRPr>
          </a:p>
        </p:txBody>
      </p:sp>
      <p:pic>
        <p:nvPicPr>
          <p:cNvPr id="18435" name="Picture 19"/>
          <p:cNvPicPr>
            <a:picLocks noChangeAspect="1" noChangeArrowheads="1"/>
          </p:cNvPicPr>
          <p:nvPr/>
        </p:nvPicPr>
        <p:blipFill>
          <a:blip r:embed="rId3"/>
          <a:srcRect/>
          <a:stretch>
            <a:fillRect/>
          </a:stretch>
        </p:blipFill>
        <p:spPr bwMode="auto">
          <a:xfrm>
            <a:off x="0" y="0"/>
            <a:ext cx="1600200" cy="6858000"/>
          </a:xfrm>
          <a:prstGeom prst="rect">
            <a:avLst/>
          </a:prstGeom>
          <a:noFill/>
          <a:ln w="9525">
            <a:noFill/>
            <a:miter lim="800000"/>
            <a:headEnd/>
            <a:tailEnd/>
          </a:ln>
        </p:spPr>
      </p:pic>
      <p:sp>
        <p:nvSpPr>
          <p:cNvPr id="18436" name="Line 6"/>
          <p:cNvSpPr>
            <a:spLocks noChangeShapeType="1"/>
          </p:cNvSpPr>
          <p:nvPr/>
        </p:nvSpPr>
        <p:spPr bwMode="auto">
          <a:xfrm>
            <a:off x="2209800" y="1447800"/>
            <a:ext cx="64008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Line 10"/>
          <p:cNvSpPr>
            <a:spLocks noChangeShapeType="1"/>
          </p:cNvSpPr>
          <p:nvPr/>
        </p:nvSpPr>
        <p:spPr bwMode="auto">
          <a:xfrm>
            <a:off x="2209800" y="1371600"/>
            <a:ext cx="6400800" cy="0"/>
          </a:xfrm>
          <a:prstGeom prst="line">
            <a:avLst/>
          </a:prstGeom>
          <a:noFill/>
          <a:ln w="9525">
            <a:solidFill>
              <a:schemeClr val="tx1"/>
            </a:solidFill>
            <a:round/>
            <a:headEnd/>
            <a:tailEnd/>
          </a:ln>
        </p:spPr>
        <p:txBody>
          <a:bodyPr/>
          <a:lstStyle/>
          <a:p>
            <a:endParaRPr lang="en-US"/>
          </a:p>
        </p:txBody>
      </p:sp>
      <p:sp>
        <p:nvSpPr>
          <p:cNvPr id="44034" name="Rectangle 2"/>
          <p:cNvSpPr>
            <a:spLocks noChangeArrowheads="1"/>
          </p:cNvSpPr>
          <p:nvPr/>
        </p:nvSpPr>
        <p:spPr bwMode="auto">
          <a:xfrm>
            <a:off x="2286000" y="381000"/>
            <a:ext cx="6477000" cy="762000"/>
          </a:xfrm>
          <a:prstGeom prst="rect">
            <a:avLst/>
          </a:prstGeom>
          <a:noFill/>
          <a:ln w="9525">
            <a:noFill/>
            <a:miter lim="800000"/>
            <a:headEnd/>
            <a:tailEnd/>
          </a:ln>
        </p:spPr>
        <p:txBody>
          <a:bodyPr anchor="b"/>
          <a:lstStyle/>
          <a:p>
            <a:pPr algn="ctr"/>
            <a:r>
              <a:rPr lang="en-US" sz="4000" b="1">
                <a:solidFill>
                  <a:schemeClr val="tx2"/>
                </a:solidFill>
              </a:rPr>
              <a:t>Marketplace Participation</a:t>
            </a:r>
          </a:p>
        </p:txBody>
      </p:sp>
      <p:sp>
        <p:nvSpPr>
          <p:cNvPr id="681987" name="Rectangle 3"/>
          <p:cNvSpPr>
            <a:spLocks noChangeArrowheads="1"/>
          </p:cNvSpPr>
          <p:nvPr/>
        </p:nvSpPr>
        <p:spPr bwMode="auto">
          <a:xfrm>
            <a:off x="1981200" y="1676400"/>
            <a:ext cx="67056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endParaRPr lang="en-US" sz="2800">
              <a:latin typeface="Times New Roman" pitchFamily="18" charset="0"/>
            </a:endParaRPr>
          </a:p>
        </p:txBody>
      </p:sp>
      <p:sp>
        <p:nvSpPr>
          <p:cNvPr id="2" name="Rectangle 3"/>
          <p:cNvSpPr>
            <a:spLocks noChangeArrowheads="1"/>
          </p:cNvSpPr>
          <p:nvPr/>
        </p:nvSpPr>
        <p:spPr bwMode="auto">
          <a:xfrm>
            <a:off x="2057400" y="1524000"/>
            <a:ext cx="6705600" cy="4724400"/>
          </a:xfrm>
          <a:prstGeom prst="rect">
            <a:avLst/>
          </a:prstGeom>
          <a:noFill/>
          <a:ln w="9525">
            <a:noFill/>
            <a:miter lim="800000"/>
            <a:headEnd/>
            <a:tailEnd/>
          </a:ln>
        </p:spPr>
        <p:txBody>
          <a:bodyPr/>
          <a:lstStyle/>
          <a:p>
            <a:pPr marL="469900" indent="-469900" eaLnBrk="0" hangingPunct="0">
              <a:spcBef>
                <a:spcPts val="600"/>
              </a:spcBef>
              <a:spcAft>
                <a:spcPts val="600"/>
              </a:spcAft>
              <a:buClr>
                <a:schemeClr val="bg2"/>
              </a:buClr>
              <a:buSzPct val="70000"/>
              <a:buFont typeface="Wingdings" pitchFamily="2" charset="2"/>
              <a:buChar char="o"/>
            </a:pPr>
            <a:r>
              <a:rPr lang="en-US" sz="2800"/>
              <a:t>Gasohol, Alternative Fuels, and Hybrid-Electric Vehicles [s. 16.045]</a:t>
            </a:r>
          </a:p>
          <a:p>
            <a:pPr marL="742950" lvl="1" indent="-285750" eaLnBrk="0" hangingPunct="0">
              <a:spcBef>
                <a:spcPts val="600"/>
              </a:spcBef>
              <a:spcAft>
                <a:spcPts val="600"/>
              </a:spcAft>
              <a:buClr>
                <a:schemeClr val="accent2"/>
              </a:buClr>
              <a:buSzPct val="75000"/>
              <a:buFont typeface="Wingdings" pitchFamily="2" charset="2"/>
              <a:buChar char="n"/>
            </a:pPr>
            <a:r>
              <a:rPr lang="en-US" sz="2400"/>
              <a:t>Requires state employees to operate AFV and use alternative fuels, including biodiesel and ethanol,  whenever feasible</a:t>
            </a:r>
          </a:p>
          <a:p>
            <a:pPr marL="742950" lvl="1" indent="-285750" eaLnBrk="0" hangingPunct="0">
              <a:spcBef>
                <a:spcPts val="600"/>
              </a:spcBef>
              <a:spcAft>
                <a:spcPts val="600"/>
              </a:spcAft>
              <a:buClr>
                <a:schemeClr val="accent2"/>
              </a:buClr>
              <a:buSzPct val="75000"/>
              <a:buFont typeface="Wingdings" pitchFamily="2" charset="2"/>
              <a:buChar char="n"/>
            </a:pPr>
            <a:r>
              <a:rPr lang="en-US" sz="2400"/>
              <a:t>EPAct (Federal) vehicle purchase requirements</a:t>
            </a:r>
          </a:p>
          <a:p>
            <a:pPr marL="469900" indent="-469900" eaLnBrk="0" hangingPunct="0">
              <a:spcBef>
                <a:spcPts val="600"/>
              </a:spcBef>
              <a:spcAft>
                <a:spcPts val="600"/>
              </a:spcAft>
              <a:buClr>
                <a:schemeClr val="bg2"/>
              </a:buClr>
              <a:buSzPct val="70000"/>
              <a:buFont typeface="Wingdings" pitchFamily="2" charset="2"/>
              <a:buChar char="o"/>
            </a:pPr>
            <a:r>
              <a:rPr lang="en-US" sz="2800"/>
              <a:t>Executive Order #141</a:t>
            </a:r>
          </a:p>
          <a:p>
            <a:pPr marL="742950" lvl="1" indent="-285750" eaLnBrk="0" hangingPunct="0">
              <a:spcBef>
                <a:spcPts val="600"/>
              </a:spcBef>
              <a:spcAft>
                <a:spcPts val="600"/>
              </a:spcAft>
              <a:buClr>
                <a:schemeClr val="accent2"/>
              </a:buClr>
              <a:buSzPct val="75000"/>
              <a:buFont typeface="Wingdings" pitchFamily="2" charset="2"/>
              <a:buChar char="n"/>
            </a:pPr>
            <a:r>
              <a:rPr lang="en-US" sz="2400"/>
              <a:t>Increased biofuels consumption in state fleet</a:t>
            </a:r>
          </a:p>
        </p:txBody>
      </p:sp>
      <p:pic>
        <p:nvPicPr>
          <p:cNvPr id="44037" name="Picture 19"/>
          <p:cNvPicPr>
            <a:picLocks noChangeAspect="1" noChangeArrowheads="1"/>
          </p:cNvPicPr>
          <p:nvPr/>
        </p:nvPicPr>
        <p:blipFill>
          <a:blip r:embed="rId2"/>
          <a:srcRect/>
          <a:stretch>
            <a:fillRect/>
          </a:stretch>
        </p:blipFill>
        <p:spPr bwMode="auto">
          <a:xfrm>
            <a:off x="0" y="0"/>
            <a:ext cx="1600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ctrTitle"/>
          </p:nvPr>
        </p:nvSpPr>
        <p:spPr>
          <a:xfrm>
            <a:off x="4648200" y="2133600"/>
            <a:ext cx="3810000" cy="1470025"/>
          </a:xfrm>
        </p:spPr>
        <p:txBody>
          <a:bodyPr/>
          <a:lstStyle/>
          <a:p>
            <a:pPr algn="ctr"/>
            <a:r>
              <a:rPr lang="en-US" smtClean="0">
                <a:solidFill>
                  <a:schemeClr val="bg2"/>
                </a:solidFill>
              </a:rPr>
              <a:t>Public Education</a:t>
            </a:r>
            <a:endParaRPr lang="en-US" b="1" smtClean="0">
              <a:solidFill>
                <a:schemeClr val="bg2"/>
              </a:solidFill>
            </a:endParaRPr>
          </a:p>
        </p:txBody>
      </p:sp>
      <p:pic>
        <p:nvPicPr>
          <p:cNvPr id="45058" name="Picture 4"/>
          <p:cNvPicPr>
            <a:picLocks noChangeAspect="1" noChangeArrowheads="1"/>
          </p:cNvPicPr>
          <p:nvPr/>
        </p:nvPicPr>
        <p:blipFill>
          <a:blip r:embed="rId2"/>
          <a:srcRect/>
          <a:stretch>
            <a:fillRect/>
          </a:stretch>
        </p:blipFill>
        <p:spPr bwMode="auto">
          <a:xfrm>
            <a:off x="685800" y="457200"/>
            <a:ext cx="4003675" cy="603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Line 10"/>
          <p:cNvSpPr>
            <a:spLocks noChangeShapeType="1"/>
          </p:cNvSpPr>
          <p:nvPr/>
        </p:nvSpPr>
        <p:spPr bwMode="auto">
          <a:xfrm>
            <a:off x="2209800" y="1371600"/>
            <a:ext cx="6400800" cy="0"/>
          </a:xfrm>
          <a:prstGeom prst="line">
            <a:avLst/>
          </a:prstGeom>
          <a:noFill/>
          <a:ln w="9525">
            <a:solidFill>
              <a:schemeClr val="tx1"/>
            </a:solidFill>
            <a:round/>
            <a:headEnd/>
            <a:tailEnd/>
          </a:ln>
        </p:spPr>
        <p:txBody>
          <a:bodyPr/>
          <a:lstStyle/>
          <a:p>
            <a:endParaRPr lang="en-US"/>
          </a:p>
        </p:txBody>
      </p:sp>
      <p:sp>
        <p:nvSpPr>
          <p:cNvPr id="46082" name="Rectangle 2"/>
          <p:cNvSpPr>
            <a:spLocks noChangeArrowheads="1"/>
          </p:cNvSpPr>
          <p:nvPr/>
        </p:nvSpPr>
        <p:spPr bwMode="auto">
          <a:xfrm>
            <a:off x="2286000" y="381000"/>
            <a:ext cx="6477000" cy="762000"/>
          </a:xfrm>
          <a:prstGeom prst="rect">
            <a:avLst/>
          </a:prstGeom>
          <a:noFill/>
          <a:ln w="9525">
            <a:noFill/>
            <a:miter lim="800000"/>
            <a:headEnd/>
            <a:tailEnd/>
          </a:ln>
        </p:spPr>
        <p:txBody>
          <a:bodyPr anchor="b"/>
          <a:lstStyle/>
          <a:p>
            <a:pPr algn="ctr"/>
            <a:r>
              <a:rPr lang="en-US" sz="4000" b="1">
                <a:solidFill>
                  <a:schemeClr val="tx2"/>
                </a:solidFill>
              </a:rPr>
              <a:t>Public Education </a:t>
            </a:r>
          </a:p>
        </p:txBody>
      </p:sp>
      <p:sp>
        <p:nvSpPr>
          <p:cNvPr id="681987" name="Rectangle 3"/>
          <p:cNvSpPr>
            <a:spLocks noChangeArrowheads="1"/>
          </p:cNvSpPr>
          <p:nvPr/>
        </p:nvSpPr>
        <p:spPr bwMode="auto">
          <a:xfrm>
            <a:off x="1981200" y="1676400"/>
            <a:ext cx="67056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endParaRPr lang="en-US" sz="2800">
              <a:latin typeface="Times New Roman" pitchFamily="18" charset="0"/>
            </a:endParaRPr>
          </a:p>
        </p:txBody>
      </p:sp>
      <p:sp>
        <p:nvSpPr>
          <p:cNvPr id="2" name="Rectangle 3"/>
          <p:cNvSpPr>
            <a:spLocks noChangeArrowheads="1"/>
          </p:cNvSpPr>
          <p:nvPr/>
        </p:nvSpPr>
        <p:spPr bwMode="auto">
          <a:xfrm>
            <a:off x="2133600" y="1524000"/>
            <a:ext cx="6705600" cy="4953000"/>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2800"/>
              <a:t>University Extension Work Functions [s. 59.56 (3)(f)]</a:t>
            </a:r>
          </a:p>
          <a:p>
            <a:pPr marL="742950" lvl="1" indent="-285750" eaLnBrk="0" hangingPunct="0">
              <a:spcBef>
                <a:spcPct val="20000"/>
              </a:spcBef>
              <a:buClr>
                <a:schemeClr val="accent2"/>
              </a:buClr>
              <a:buSzPct val="70000"/>
              <a:buFont typeface="Wingdings" pitchFamily="2" charset="2"/>
              <a:buChar char="n"/>
            </a:pPr>
            <a:r>
              <a:rPr lang="en-US" sz="2400"/>
              <a:t>GIS Mapping of Bioenergy Opportunities</a:t>
            </a:r>
          </a:p>
          <a:p>
            <a:pPr marL="742950" lvl="1" indent="-285750" eaLnBrk="0" hangingPunct="0">
              <a:spcBef>
                <a:spcPct val="20000"/>
              </a:spcBef>
              <a:buClr>
                <a:schemeClr val="accent2"/>
              </a:buClr>
              <a:buSzPct val="70000"/>
              <a:buFont typeface="Wingdings" pitchFamily="2" charset="2"/>
              <a:buChar char="n"/>
            </a:pPr>
            <a:r>
              <a:rPr lang="en-US" sz="2400"/>
              <a:t>Bio economy team</a:t>
            </a:r>
          </a:p>
          <a:p>
            <a:pPr marL="742950" lvl="1" indent="-285750" eaLnBrk="0" hangingPunct="0">
              <a:spcBef>
                <a:spcPct val="20000"/>
              </a:spcBef>
              <a:buClr>
                <a:schemeClr val="accent2"/>
              </a:buClr>
              <a:buSzPct val="70000"/>
              <a:buFont typeface="Wingdings" pitchFamily="2" charset="2"/>
              <a:buChar char="n"/>
            </a:pPr>
            <a:r>
              <a:rPr lang="en-US" sz="2400"/>
              <a:t>Biodiesel Technical Assistance</a:t>
            </a:r>
          </a:p>
          <a:p>
            <a:pPr marL="469900" indent="-469900" eaLnBrk="0" hangingPunct="0">
              <a:spcBef>
                <a:spcPct val="20000"/>
              </a:spcBef>
              <a:buClr>
                <a:schemeClr val="bg2"/>
              </a:buClr>
              <a:buSzPct val="70000"/>
              <a:buFont typeface="Wingdings" pitchFamily="2" charset="2"/>
              <a:buChar char="o"/>
            </a:pPr>
            <a:r>
              <a:rPr lang="en-US" sz="2800"/>
              <a:t>Agricultural Education and Workforce Development Council [s. 93.33]  (with the Council membership under s. 15.137 (2))</a:t>
            </a:r>
          </a:p>
          <a:p>
            <a:pPr marL="742950" lvl="1" indent="-285750" eaLnBrk="0" hangingPunct="0">
              <a:spcBef>
                <a:spcPct val="20000"/>
              </a:spcBef>
              <a:buClr>
                <a:schemeClr val="accent2"/>
              </a:buClr>
              <a:buSzPct val="70000"/>
              <a:buFont typeface="Wingdings" pitchFamily="2" charset="2"/>
              <a:buChar char="n"/>
            </a:pPr>
            <a:r>
              <a:rPr lang="en-US" sz="2400"/>
              <a:t>Job retention, educational outreach, policy recommendations for agriculture, food, and natural resources employment and careers. </a:t>
            </a:r>
            <a:endParaRPr lang="en-US" sz="2800"/>
          </a:p>
        </p:txBody>
      </p:sp>
      <p:pic>
        <p:nvPicPr>
          <p:cNvPr id="46085" name="Picture 7"/>
          <p:cNvPicPr>
            <a:picLocks noChangeAspect="1" noChangeArrowheads="1"/>
          </p:cNvPicPr>
          <p:nvPr/>
        </p:nvPicPr>
        <p:blipFill>
          <a:blip r:embed="rId2"/>
          <a:srcRect/>
          <a:stretch>
            <a:fillRect/>
          </a:stretch>
        </p:blipFill>
        <p:spPr bwMode="auto">
          <a:xfrm>
            <a:off x="0" y="0"/>
            <a:ext cx="152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Line 10"/>
          <p:cNvSpPr>
            <a:spLocks noChangeShapeType="1"/>
          </p:cNvSpPr>
          <p:nvPr/>
        </p:nvSpPr>
        <p:spPr bwMode="auto">
          <a:xfrm>
            <a:off x="2209800" y="1371600"/>
            <a:ext cx="6400800" cy="0"/>
          </a:xfrm>
          <a:prstGeom prst="line">
            <a:avLst/>
          </a:prstGeom>
          <a:noFill/>
          <a:ln w="9525">
            <a:solidFill>
              <a:schemeClr val="tx1"/>
            </a:solidFill>
            <a:round/>
            <a:headEnd/>
            <a:tailEnd/>
          </a:ln>
        </p:spPr>
        <p:txBody>
          <a:bodyPr/>
          <a:lstStyle/>
          <a:p>
            <a:endParaRPr lang="en-US"/>
          </a:p>
        </p:txBody>
      </p:sp>
      <p:sp>
        <p:nvSpPr>
          <p:cNvPr id="47106" name="Rectangle 2"/>
          <p:cNvSpPr>
            <a:spLocks noChangeArrowheads="1"/>
          </p:cNvSpPr>
          <p:nvPr/>
        </p:nvSpPr>
        <p:spPr bwMode="auto">
          <a:xfrm>
            <a:off x="2286000" y="381000"/>
            <a:ext cx="6477000" cy="762000"/>
          </a:xfrm>
          <a:prstGeom prst="rect">
            <a:avLst/>
          </a:prstGeom>
          <a:noFill/>
          <a:ln w="9525">
            <a:noFill/>
            <a:miter lim="800000"/>
            <a:headEnd/>
            <a:tailEnd/>
          </a:ln>
        </p:spPr>
        <p:txBody>
          <a:bodyPr anchor="b"/>
          <a:lstStyle/>
          <a:p>
            <a:pPr algn="ctr"/>
            <a:r>
              <a:rPr lang="en-US" sz="4000" b="1">
                <a:solidFill>
                  <a:schemeClr val="tx2"/>
                </a:solidFill>
              </a:rPr>
              <a:t>Public Education </a:t>
            </a:r>
          </a:p>
        </p:txBody>
      </p:sp>
      <p:sp>
        <p:nvSpPr>
          <p:cNvPr id="681987" name="Rectangle 3"/>
          <p:cNvSpPr>
            <a:spLocks noChangeArrowheads="1"/>
          </p:cNvSpPr>
          <p:nvPr/>
        </p:nvSpPr>
        <p:spPr bwMode="auto">
          <a:xfrm>
            <a:off x="1981200" y="1676400"/>
            <a:ext cx="67056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endParaRPr lang="en-US" sz="2800">
              <a:latin typeface="Times New Roman" pitchFamily="18" charset="0"/>
            </a:endParaRPr>
          </a:p>
        </p:txBody>
      </p:sp>
      <p:sp>
        <p:nvSpPr>
          <p:cNvPr id="2" name="Rectangle 3"/>
          <p:cNvSpPr>
            <a:spLocks noChangeArrowheads="1"/>
          </p:cNvSpPr>
          <p:nvPr/>
        </p:nvSpPr>
        <p:spPr bwMode="auto">
          <a:xfrm>
            <a:off x="2133600" y="1524000"/>
            <a:ext cx="6705600" cy="4953000"/>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2800"/>
              <a:t>Employee/Public Outreach</a:t>
            </a:r>
          </a:p>
          <a:p>
            <a:pPr marL="742950" lvl="1" indent="-285750" eaLnBrk="0" hangingPunct="0">
              <a:spcBef>
                <a:spcPct val="20000"/>
              </a:spcBef>
              <a:buClr>
                <a:schemeClr val="accent2"/>
              </a:buClr>
              <a:buSzPct val="75000"/>
              <a:buFont typeface="Wingdings" pitchFamily="2" charset="2"/>
              <a:buChar char="n"/>
            </a:pPr>
            <a:r>
              <a:rPr lang="en-US" sz="2400"/>
              <a:t>List of Gasohol and Alternative Fuel Refueling Facilities [s. 100.265]</a:t>
            </a:r>
          </a:p>
          <a:p>
            <a:pPr marL="742950" lvl="1" indent="-285750" eaLnBrk="0" hangingPunct="0">
              <a:spcBef>
                <a:spcPct val="20000"/>
              </a:spcBef>
              <a:buClr>
                <a:schemeClr val="accent2"/>
              </a:buClr>
              <a:buSzPct val="75000"/>
              <a:buFont typeface="Wingdings" pitchFamily="2" charset="2"/>
              <a:buChar char="n"/>
            </a:pPr>
            <a:r>
              <a:rPr lang="en-US" sz="2400"/>
              <a:t>Executive Order #141 </a:t>
            </a:r>
          </a:p>
        </p:txBody>
      </p:sp>
      <p:pic>
        <p:nvPicPr>
          <p:cNvPr id="47109" name="Picture 7"/>
          <p:cNvPicPr>
            <a:picLocks noChangeAspect="1" noChangeArrowheads="1"/>
          </p:cNvPicPr>
          <p:nvPr/>
        </p:nvPicPr>
        <p:blipFill>
          <a:blip r:embed="rId2"/>
          <a:srcRect/>
          <a:stretch>
            <a:fillRect/>
          </a:stretch>
        </p:blipFill>
        <p:spPr bwMode="auto">
          <a:xfrm>
            <a:off x="0" y="0"/>
            <a:ext cx="1524000" cy="6858000"/>
          </a:xfrm>
          <a:prstGeom prst="rect">
            <a:avLst/>
          </a:prstGeom>
          <a:noFill/>
          <a:ln w="9525">
            <a:noFill/>
            <a:miter lim="800000"/>
            <a:headEnd/>
            <a:tailEnd/>
          </a:ln>
        </p:spPr>
      </p:pic>
      <p:grpSp>
        <p:nvGrpSpPr>
          <p:cNvPr id="47111" name="Group 4"/>
          <p:cNvGrpSpPr>
            <a:grpSpLocks/>
          </p:cNvGrpSpPr>
          <p:nvPr/>
        </p:nvGrpSpPr>
        <p:grpSpPr bwMode="auto">
          <a:xfrm>
            <a:off x="0" y="0"/>
            <a:ext cx="1600200" cy="6858000"/>
            <a:chOff x="0" y="0"/>
            <a:chExt cx="1248" cy="4320"/>
          </a:xfrm>
        </p:grpSpPr>
        <p:pic>
          <p:nvPicPr>
            <p:cNvPr id="47112" name="Picture 5" descr="solar"/>
            <p:cNvPicPr>
              <a:picLocks noChangeAspect="1" noChangeArrowheads="1"/>
            </p:cNvPicPr>
            <p:nvPr/>
          </p:nvPicPr>
          <p:blipFill>
            <a:blip r:embed="rId3"/>
            <a:srcRect/>
            <a:stretch>
              <a:fillRect/>
            </a:stretch>
          </p:blipFill>
          <p:spPr bwMode="auto">
            <a:xfrm>
              <a:off x="0" y="3312"/>
              <a:ext cx="1248" cy="1008"/>
            </a:xfrm>
            <a:prstGeom prst="rect">
              <a:avLst/>
            </a:prstGeom>
            <a:noFill/>
            <a:ln w="9525">
              <a:noFill/>
              <a:miter lim="800000"/>
              <a:headEnd/>
              <a:tailEnd/>
            </a:ln>
          </p:spPr>
        </p:pic>
        <p:pic>
          <p:nvPicPr>
            <p:cNvPr id="47113" name="Picture 6" descr="corn 2"/>
            <p:cNvPicPr>
              <a:picLocks noChangeAspect="1" noChangeArrowheads="1"/>
            </p:cNvPicPr>
            <p:nvPr/>
          </p:nvPicPr>
          <p:blipFill>
            <a:blip r:embed="rId4"/>
            <a:srcRect/>
            <a:stretch>
              <a:fillRect/>
            </a:stretch>
          </p:blipFill>
          <p:spPr bwMode="auto">
            <a:xfrm>
              <a:off x="0" y="2160"/>
              <a:ext cx="1248" cy="1152"/>
            </a:xfrm>
            <a:prstGeom prst="rect">
              <a:avLst/>
            </a:prstGeom>
            <a:noFill/>
            <a:ln w="9525">
              <a:noFill/>
              <a:miter lim="800000"/>
              <a:headEnd/>
              <a:tailEnd/>
            </a:ln>
          </p:spPr>
        </p:pic>
        <p:pic>
          <p:nvPicPr>
            <p:cNvPr id="47114" name="Picture 7" descr="switchgrass"/>
            <p:cNvPicPr>
              <a:picLocks noChangeAspect="1" noChangeArrowheads="1"/>
            </p:cNvPicPr>
            <p:nvPr/>
          </p:nvPicPr>
          <p:blipFill>
            <a:blip r:embed="rId5"/>
            <a:srcRect/>
            <a:stretch>
              <a:fillRect/>
            </a:stretch>
          </p:blipFill>
          <p:spPr bwMode="auto">
            <a:xfrm>
              <a:off x="0" y="0"/>
              <a:ext cx="1248" cy="1056"/>
            </a:xfrm>
            <a:prstGeom prst="rect">
              <a:avLst/>
            </a:prstGeom>
            <a:noFill/>
            <a:ln w="9525">
              <a:noFill/>
              <a:miter lim="800000"/>
              <a:headEnd/>
              <a:tailEnd/>
            </a:ln>
          </p:spPr>
        </p:pic>
        <p:pic>
          <p:nvPicPr>
            <p:cNvPr id="47115" name="Picture 8" descr="soybean2"/>
            <p:cNvPicPr>
              <a:picLocks noChangeAspect="1" noChangeArrowheads="1"/>
            </p:cNvPicPr>
            <p:nvPr/>
          </p:nvPicPr>
          <p:blipFill>
            <a:blip r:embed="rId6"/>
            <a:srcRect/>
            <a:stretch>
              <a:fillRect/>
            </a:stretch>
          </p:blipFill>
          <p:spPr bwMode="auto">
            <a:xfrm>
              <a:off x="0" y="1056"/>
              <a:ext cx="1248" cy="110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9" name="Rectangle 5"/>
          <p:cNvSpPr>
            <a:spLocks noGrp="1" noChangeArrowheads="1"/>
          </p:cNvSpPr>
          <p:nvPr>
            <p:ph type="title"/>
          </p:nvPr>
        </p:nvSpPr>
        <p:spPr/>
        <p:txBody>
          <a:bodyPr/>
          <a:lstStyle/>
          <a:p>
            <a:pPr algn="ctr" eaLnBrk="1" hangingPunct="1"/>
            <a:r>
              <a:rPr lang="en-US" sz="4000" b="1" smtClean="0">
                <a:latin typeface="Corbel" pitchFamily="34" charset="0"/>
              </a:rPr>
              <a:t>Questions?</a:t>
            </a:r>
          </a:p>
        </p:txBody>
      </p:sp>
      <p:sp>
        <p:nvSpPr>
          <p:cNvPr id="48130" name="Rectangle 6"/>
          <p:cNvSpPr>
            <a:spLocks noChangeArrowheads="1"/>
          </p:cNvSpPr>
          <p:nvPr/>
        </p:nvSpPr>
        <p:spPr bwMode="auto">
          <a:xfrm>
            <a:off x="990600" y="2438400"/>
            <a:ext cx="7315200" cy="3652838"/>
          </a:xfrm>
          <a:prstGeom prst="rect">
            <a:avLst/>
          </a:prstGeom>
          <a:noFill/>
          <a:ln w="9525" algn="ctr">
            <a:noFill/>
            <a:miter lim="800000"/>
            <a:headEnd/>
            <a:tailEnd/>
          </a:ln>
        </p:spPr>
        <p:txBody>
          <a:bodyPr>
            <a:spAutoFit/>
          </a:bodyPr>
          <a:lstStyle/>
          <a:p>
            <a:pPr algn="ctr" eaLnBrk="0" hangingPunct="0"/>
            <a:endParaRPr kumimoji="1" lang="en-US" sz="2400">
              <a:latin typeface="Garamond" pitchFamily="18" charset="0"/>
            </a:endParaRPr>
          </a:p>
          <a:p>
            <a:pPr algn="ctr" eaLnBrk="0" hangingPunct="0"/>
            <a:endParaRPr kumimoji="1" lang="en-US" sz="2400" b="1">
              <a:latin typeface="Garamond" pitchFamily="18" charset="0"/>
            </a:endParaRPr>
          </a:p>
          <a:p>
            <a:pPr algn="ctr" eaLnBrk="0" hangingPunct="0"/>
            <a:endParaRPr kumimoji="1" lang="en-US" sz="2400" b="1">
              <a:latin typeface="Garamond" pitchFamily="18" charset="0"/>
            </a:endParaRPr>
          </a:p>
          <a:p>
            <a:pPr algn="ctr" eaLnBrk="0" hangingPunct="0"/>
            <a:r>
              <a:rPr kumimoji="1" lang="en-US" sz="2400" b="1"/>
              <a:t>Maria Redmond</a:t>
            </a:r>
            <a:br>
              <a:rPr kumimoji="1" lang="en-US" sz="2400" b="1"/>
            </a:br>
            <a:r>
              <a:rPr kumimoji="1" lang="en-US" sz="2400"/>
              <a:t>Wisconsin Office of Energy Independence</a:t>
            </a:r>
            <a:br>
              <a:rPr kumimoji="1" lang="en-US" sz="2400"/>
            </a:br>
            <a:r>
              <a:rPr kumimoji="1" lang="en-US" sz="2400"/>
              <a:t>17 W. Main St.</a:t>
            </a:r>
          </a:p>
          <a:p>
            <a:pPr algn="ctr" eaLnBrk="0" hangingPunct="0"/>
            <a:r>
              <a:rPr kumimoji="1" lang="en-US" sz="2400"/>
              <a:t>Madison, WI 53703</a:t>
            </a:r>
            <a:br>
              <a:rPr kumimoji="1" lang="en-US" sz="2400"/>
            </a:br>
            <a:r>
              <a:rPr kumimoji="1" lang="en-US" sz="2400"/>
              <a:t>(608) 266-1521</a:t>
            </a:r>
          </a:p>
          <a:p>
            <a:pPr algn="ctr" eaLnBrk="0" hangingPunct="0"/>
            <a:r>
              <a:rPr kumimoji="1" lang="en-US" sz="2400"/>
              <a:t>maria.redmond@wisconsin.gov</a:t>
            </a:r>
            <a:r>
              <a:rPr kumimoji="1" lang="en-US"/>
              <a:t/>
            </a:r>
            <a:br>
              <a:rPr kumimoji="1" lang="en-US"/>
            </a:br>
            <a:endParaRPr kumimoji="1" lang="en-US"/>
          </a:p>
        </p:txBody>
      </p:sp>
      <p:pic>
        <p:nvPicPr>
          <p:cNvPr id="48131" name="Picture 5" descr="OEI 7"/>
          <p:cNvPicPr>
            <a:picLocks noChangeAspect="1" noChangeArrowheads="1"/>
          </p:cNvPicPr>
          <p:nvPr/>
        </p:nvPicPr>
        <p:blipFill>
          <a:blip r:embed="rId2"/>
          <a:srcRect/>
          <a:stretch>
            <a:fillRect/>
          </a:stretch>
        </p:blipFill>
        <p:spPr bwMode="auto">
          <a:xfrm>
            <a:off x="3429000" y="2209800"/>
            <a:ext cx="2057400" cy="1149350"/>
          </a:xfrm>
          <a:prstGeom prst="rect">
            <a:avLst/>
          </a:prstGeom>
          <a:noFill/>
          <a:ln w="9525">
            <a:noFill/>
            <a:miter lim="800000"/>
            <a:headEnd/>
            <a:tailEnd/>
          </a:ln>
        </p:spPr>
      </p:pic>
      <p:sp>
        <p:nvSpPr>
          <p:cNvPr id="48132" name="Line 5"/>
          <p:cNvSpPr>
            <a:spLocks noChangeShapeType="1"/>
          </p:cNvSpPr>
          <p:nvPr/>
        </p:nvSpPr>
        <p:spPr bwMode="auto">
          <a:xfrm>
            <a:off x="914400" y="1981200"/>
            <a:ext cx="74676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76400" y="0"/>
            <a:ext cx="7467600" cy="1139825"/>
          </a:xfrm>
        </p:spPr>
        <p:txBody>
          <a:bodyPr/>
          <a:lstStyle/>
          <a:p>
            <a:pPr algn="ctr" eaLnBrk="1" hangingPunct="1"/>
            <a:r>
              <a:rPr lang="en-US" sz="3800" b="1" smtClean="0">
                <a:latin typeface="Corbel" pitchFamily="34" charset="0"/>
              </a:rPr>
              <a:t>Program Development &amp; Admin</a:t>
            </a:r>
          </a:p>
        </p:txBody>
      </p:sp>
      <p:sp>
        <p:nvSpPr>
          <p:cNvPr id="20482" name="Line 10"/>
          <p:cNvSpPr>
            <a:spLocks noChangeShapeType="1"/>
          </p:cNvSpPr>
          <p:nvPr/>
        </p:nvSpPr>
        <p:spPr bwMode="auto">
          <a:xfrm>
            <a:off x="1828800" y="1219200"/>
            <a:ext cx="7010400" cy="0"/>
          </a:xfrm>
          <a:prstGeom prst="line">
            <a:avLst/>
          </a:prstGeom>
          <a:noFill/>
          <a:ln w="9525">
            <a:solidFill>
              <a:schemeClr val="tx1"/>
            </a:solidFill>
            <a:round/>
            <a:headEnd/>
            <a:tailEnd/>
          </a:ln>
        </p:spPr>
        <p:txBody>
          <a:bodyPr/>
          <a:lstStyle/>
          <a:p>
            <a:endParaRPr lang="en-US"/>
          </a:p>
        </p:txBody>
      </p:sp>
      <p:pic>
        <p:nvPicPr>
          <p:cNvPr id="20483" name="Picture 7"/>
          <p:cNvPicPr>
            <a:picLocks noChangeAspect="1" noChangeArrowheads="1"/>
          </p:cNvPicPr>
          <p:nvPr>
            <p:ph type="body" idx="4294967295"/>
          </p:nvPr>
        </p:nvPicPr>
        <p:blipFill>
          <a:blip r:embed="rId3"/>
          <a:srcRect/>
          <a:stretch>
            <a:fillRect/>
          </a:stretch>
        </p:blipFill>
        <p:spPr>
          <a:xfrm>
            <a:off x="0" y="0"/>
            <a:ext cx="1524000" cy="6858000"/>
          </a:xfrm>
        </p:spPr>
      </p:pic>
      <p:sp>
        <p:nvSpPr>
          <p:cNvPr id="681987" name="Rectangle 3"/>
          <p:cNvSpPr>
            <a:spLocks noChangeArrowheads="1"/>
          </p:cNvSpPr>
          <p:nvPr/>
        </p:nvSpPr>
        <p:spPr bwMode="auto">
          <a:xfrm>
            <a:off x="1905000" y="1600200"/>
            <a:ext cx="6781800" cy="3810000"/>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2800"/>
              <a:t>Office of Energy Independence [s. 16.956]</a:t>
            </a:r>
          </a:p>
          <a:p>
            <a:pPr marL="469900" indent="-469900" eaLnBrk="0" hangingPunct="0">
              <a:spcBef>
                <a:spcPct val="20000"/>
              </a:spcBef>
              <a:buClr>
                <a:schemeClr val="bg2"/>
              </a:buClr>
              <a:buSzPct val="70000"/>
              <a:buFont typeface="Wingdings" pitchFamily="2" charset="2"/>
              <a:buChar char="o"/>
            </a:pPr>
            <a:endParaRPr lang="en-US" sz="2800"/>
          </a:p>
          <a:p>
            <a:pPr marL="469900" indent="-469900" eaLnBrk="0" hangingPunct="0">
              <a:spcBef>
                <a:spcPct val="20000"/>
              </a:spcBef>
              <a:buClr>
                <a:schemeClr val="bg2"/>
              </a:buClr>
              <a:buSzPct val="70000"/>
              <a:buFont typeface="Wingdings" pitchFamily="2" charset="2"/>
              <a:buChar char="o"/>
            </a:pPr>
            <a:r>
              <a:rPr lang="en-US" sz="2800"/>
              <a:t>DNR Office of Energy – Streamline permitting for DNR projects</a:t>
            </a:r>
          </a:p>
          <a:p>
            <a:pPr marL="469900" indent="-469900" eaLnBrk="0" hangingPunct="0">
              <a:spcBef>
                <a:spcPct val="20000"/>
              </a:spcBef>
              <a:buClr>
                <a:schemeClr val="bg2"/>
              </a:buClr>
              <a:buSzPct val="70000"/>
              <a:buFont typeface="Wingdings" pitchFamily="2" charset="2"/>
              <a:buChar char="o"/>
            </a:pPr>
            <a:endParaRPr lang="en-US" sz="2800"/>
          </a:p>
          <a:p>
            <a:pPr marL="469900" indent="-469900" eaLnBrk="0" hangingPunct="0">
              <a:spcBef>
                <a:spcPct val="20000"/>
              </a:spcBef>
              <a:buClr>
                <a:schemeClr val="bg2"/>
              </a:buClr>
              <a:buSzPct val="70000"/>
              <a:buFont typeface="Wingdings" pitchFamily="2" charset="2"/>
              <a:buChar char="o"/>
            </a:pPr>
            <a:r>
              <a:rPr lang="en-US" sz="2800"/>
              <a:t>Regulatory/Incentive Programs </a:t>
            </a:r>
          </a:p>
          <a:p>
            <a:pPr marL="742950" lvl="1" indent="-285750" eaLnBrk="0" hangingPunct="0">
              <a:spcBef>
                <a:spcPct val="20000"/>
              </a:spcBef>
              <a:buClr>
                <a:schemeClr val="accent2"/>
              </a:buClr>
              <a:buSzPct val="75000"/>
              <a:buFont typeface="Wingdings" pitchFamily="2" charset="2"/>
              <a:buChar char="n"/>
            </a:pPr>
            <a:r>
              <a:rPr lang="en-US" sz="2400"/>
              <a:t>Across agencies : DNR, DATCP, Commerce, DOR, DOT, DPI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Rectangle 2"/>
          <p:cNvSpPr>
            <a:spLocks noGrp="1" noChangeArrowheads="1"/>
          </p:cNvSpPr>
          <p:nvPr>
            <p:ph type="ctrTitle"/>
          </p:nvPr>
        </p:nvSpPr>
        <p:spPr>
          <a:xfrm>
            <a:off x="4648200" y="2133600"/>
            <a:ext cx="3810000" cy="1470025"/>
          </a:xfrm>
        </p:spPr>
        <p:txBody>
          <a:bodyPr/>
          <a:lstStyle/>
          <a:p>
            <a:pPr algn="ctr"/>
            <a:r>
              <a:rPr lang="en-US" smtClean="0">
                <a:solidFill>
                  <a:schemeClr val="bg2"/>
                </a:solidFill>
              </a:rPr>
              <a:t>Financial Assistance</a:t>
            </a:r>
            <a:endParaRPr lang="en-US" b="1" smtClean="0">
              <a:solidFill>
                <a:schemeClr val="bg2"/>
              </a:solidFill>
            </a:endParaRPr>
          </a:p>
        </p:txBody>
      </p:sp>
      <p:pic>
        <p:nvPicPr>
          <p:cNvPr id="21506" name="Picture 5" descr="financialAid"/>
          <p:cNvPicPr>
            <a:picLocks noChangeAspect="1" noChangeArrowheads="1"/>
          </p:cNvPicPr>
          <p:nvPr/>
        </p:nvPicPr>
        <p:blipFill>
          <a:blip r:embed="rId2"/>
          <a:srcRect/>
          <a:stretch>
            <a:fillRect/>
          </a:stretch>
        </p:blipFill>
        <p:spPr bwMode="auto">
          <a:xfrm>
            <a:off x="228600" y="533400"/>
            <a:ext cx="4191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2514600" y="152400"/>
            <a:ext cx="6172200" cy="1143000"/>
          </a:xfrm>
        </p:spPr>
        <p:txBody>
          <a:bodyPr/>
          <a:lstStyle/>
          <a:p>
            <a:pPr algn="ctr"/>
            <a:r>
              <a:rPr lang="en-US" sz="4000" b="1" smtClean="0">
                <a:latin typeface="Corbel" pitchFamily="34" charset="0"/>
              </a:rPr>
              <a:t>Financial Assistance</a:t>
            </a:r>
          </a:p>
        </p:txBody>
      </p:sp>
      <p:grpSp>
        <p:nvGrpSpPr>
          <p:cNvPr id="22530" name="Group 4"/>
          <p:cNvGrpSpPr>
            <a:grpSpLocks/>
          </p:cNvGrpSpPr>
          <p:nvPr/>
        </p:nvGrpSpPr>
        <p:grpSpPr bwMode="auto">
          <a:xfrm>
            <a:off x="0" y="0"/>
            <a:ext cx="1600200" cy="6858000"/>
            <a:chOff x="0" y="0"/>
            <a:chExt cx="1248" cy="4320"/>
          </a:xfrm>
        </p:grpSpPr>
        <p:pic>
          <p:nvPicPr>
            <p:cNvPr id="22534" name="Picture 5" descr="solar"/>
            <p:cNvPicPr>
              <a:picLocks noChangeAspect="1" noChangeArrowheads="1"/>
            </p:cNvPicPr>
            <p:nvPr/>
          </p:nvPicPr>
          <p:blipFill>
            <a:blip r:embed="rId2"/>
            <a:srcRect/>
            <a:stretch>
              <a:fillRect/>
            </a:stretch>
          </p:blipFill>
          <p:spPr bwMode="auto">
            <a:xfrm>
              <a:off x="0" y="3312"/>
              <a:ext cx="1248" cy="1008"/>
            </a:xfrm>
            <a:prstGeom prst="rect">
              <a:avLst/>
            </a:prstGeom>
            <a:noFill/>
            <a:ln w="9525">
              <a:noFill/>
              <a:miter lim="800000"/>
              <a:headEnd/>
              <a:tailEnd/>
            </a:ln>
          </p:spPr>
        </p:pic>
        <p:pic>
          <p:nvPicPr>
            <p:cNvPr id="22535" name="Picture 6" descr="corn 2"/>
            <p:cNvPicPr>
              <a:picLocks noChangeAspect="1" noChangeArrowheads="1"/>
            </p:cNvPicPr>
            <p:nvPr/>
          </p:nvPicPr>
          <p:blipFill>
            <a:blip r:embed="rId3"/>
            <a:srcRect/>
            <a:stretch>
              <a:fillRect/>
            </a:stretch>
          </p:blipFill>
          <p:spPr bwMode="auto">
            <a:xfrm>
              <a:off x="0" y="2160"/>
              <a:ext cx="1248" cy="1152"/>
            </a:xfrm>
            <a:prstGeom prst="rect">
              <a:avLst/>
            </a:prstGeom>
            <a:noFill/>
            <a:ln w="9525">
              <a:noFill/>
              <a:miter lim="800000"/>
              <a:headEnd/>
              <a:tailEnd/>
            </a:ln>
          </p:spPr>
        </p:pic>
        <p:pic>
          <p:nvPicPr>
            <p:cNvPr id="22536" name="Picture 7" descr="switchgrass"/>
            <p:cNvPicPr>
              <a:picLocks noChangeAspect="1" noChangeArrowheads="1"/>
            </p:cNvPicPr>
            <p:nvPr/>
          </p:nvPicPr>
          <p:blipFill>
            <a:blip r:embed="rId4"/>
            <a:srcRect/>
            <a:stretch>
              <a:fillRect/>
            </a:stretch>
          </p:blipFill>
          <p:spPr bwMode="auto">
            <a:xfrm>
              <a:off x="0" y="0"/>
              <a:ext cx="1248" cy="1056"/>
            </a:xfrm>
            <a:prstGeom prst="rect">
              <a:avLst/>
            </a:prstGeom>
            <a:noFill/>
            <a:ln w="9525">
              <a:noFill/>
              <a:miter lim="800000"/>
              <a:headEnd/>
              <a:tailEnd/>
            </a:ln>
          </p:spPr>
        </p:pic>
        <p:pic>
          <p:nvPicPr>
            <p:cNvPr id="22537" name="Picture 8" descr="soybean2"/>
            <p:cNvPicPr>
              <a:picLocks noChangeAspect="1" noChangeArrowheads="1"/>
            </p:cNvPicPr>
            <p:nvPr/>
          </p:nvPicPr>
          <p:blipFill>
            <a:blip r:embed="rId5"/>
            <a:srcRect/>
            <a:stretch>
              <a:fillRect/>
            </a:stretch>
          </p:blipFill>
          <p:spPr bwMode="auto">
            <a:xfrm>
              <a:off x="0" y="1056"/>
              <a:ext cx="1248" cy="1104"/>
            </a:xfrm>
            <a:prstGeom prst="rect">
              <a:avLst/>
            </a:prstGeom>
            <a:noFill/>
            <a:ln w="9525">
              <a:noFill/>
              <a:miter lim="800000"/>
              <a:headEnd/>
              <a:tailEnd/>
            </a:ln>
          </p:spPr>
        </p:pic>
      </p:grpSp>
      <p:sp>
        <p:nvSpPr>
          <p:cNvPr id="22531" name="Line 8"/>
          <p:cNvSpPr>
            <a:spLocks noChangeShapeType="1"/>
          </p:cNvSpPr>
          <p:nvPr/>
        </p:nvSpPr>
        <p:spPr bwMode="auto">
          <a:xfrm>
            <a:off x="2133600" y="1371600"/>
            <a:ext cx="6629400" cy="0"/>
          </a:xfrm>
          <a:prstGeom prst="line">
            <a:avLst/>
          </a:prstGeom>
          <a:noFill/>
          <a:ln w="9525">
            <a:solidFill>
              <a:schemeClr val="tx1"/>
            </a:solidFill>
            <a:round/>
            <a:headEnd/>
            <a:tailEnd/>
          </a:ln>
        </p:spPr>
        <p:txBody>
          <a:bodyPr/>
          <a:lstStyle/>
          <a:p>
            <a:endParaRPr lang="en-US"/>
          </a:p>
        </p:txBody>
      </p:sp>
      <p:sp>
        <p:nvSpPr>
          <p:cNvPr id="22532" name="Rectangle 9"/>
          <p:cNvSpPr>
            <a:spLocks noChangeArrowheads="1"/>
          </p:cNvSpPr>
          <p:nvPr/>
        </p:nvSpPr>
        <p:spPr bwMode="auto">
          <a:xfrm>
            <a:off x="2286000" y="636588"/>
            <a:ext cx="4572000" cy="366712"/>
          </a:xfrm>
          <a:prstGeom prst="rect">
            <a:avLst/>
          </a:prstGeom>
          <a:noFill/>
          <a:ln w="9525">
            <a:noFill/>
            <a:miter lim="800000"/>
            <a:headEnd/>
            <a:tailEnd/>
          </a:ln>
        </p:spPr>
        <p:txBody>
          <a:bodyPr>
            <a:spAutoFit/>
          </a:bodyPr>
          <a:lstStyle/>
          <a:p>
            <a:endParaRPr lang="en-US">
              <a:latin typeface="Times New Roman" pitchFamily="18" charset="0"/>
            </a:endParaRPr>
          </a:p>
        </p:txBody>
      </p:sp>
      <p:sp>
        <p:nvSpPr>
          <p:cNvPr id="681987" name="Rectangle 3"/>
          <p:cNvSpPr>
            <a:spLocks noChangeArrowheads="1"/>
          </p:cNvSpPr>
          <p:nvPr/>
        </p:nvSpPr>
        <p:spPr bwMode="auto">
          <a:xfrm>
            <a:off x="1981200" y="1447800"/>
            <a:ext cx="6705600" cy="5029200"/>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2800"/>
              <a:t>Dept. of Ag, Trade &amp; Consumer Protection</a:t>
            </a:r>
          </a:p>
          <a:p>
            <a:pPr marL="742950" lvl="1" indent="-285750" eaLnBrk="0" hangingPunct="0">
              <a:spcBef>
                <a:spcPct val="20000"/>
              </a:spcBef>
              <a:buClr>
                <a:schemeClr val="accent2"/>
              </a:buClr>
              <a:buSzPct val="75000"/>
              <a:buFont typeface="Wingdings" pitchFamily="2" charset="2"/>
              <a:buChar char="n"/>
            </a:pPr>
            <a:r>
              <a:rPr lang="en-US" sz="2400"/>
              <a:t>Grants For Ethanol Production Facilities [s. 560.031] (sunset 6/06)</a:t>
            </a:r>
          </a:p>
          <a:p>
            <a:pPr marL="1143000" lvl="2" indent="-228600" eaLnBrk="0" hangingPunct="0">
              <a:spcBef>
                <a:spcPct val="20000"/>
              </a:spcBef>
              <a:buClr>
                <a:schemeClr val="bg2"/>
              </a:buClr>
              <a:buSzPct val="65000"/>
              <a:buFont typeface="Wingdings" pitchFamily="2" charset="2"/>
              <a:buChar char="o"/>
            </a:pPr>
            <a:r>
              <a:rPr lang="en-US" sz="2000"/>
              <a:t>20¢/gallon up to 15 million gallons</a:t>
            </a:r>
          </a:p>
          <a:p>
            <a:pPr marL="1143000" lvl="2" indent="-228600" eaLnBrk="0" hangingPunct="0">
              <a:spcBef>
                <a:spcPct val="20000"/>
              </a:spcBef>
              <a:buClr>
                <a:schemeClr val="bg2"/>
              </a:buClr>
              <a:buSzPct val="65000"/>
              <a:buFont typeface="Wingdings" pitchFamily="2" charset="2"/>
              <a:buChar char="o"/>
            </a:pPr>
            <a:r>
              <a:rPr lang="en-US" sz="2000"/>
              <a:t>4 ethanol facilities, $8.6 million distributed</a:t>
            </a:r>
          </a:p>
          <a:p>
            <a:pPr marL="742950" lvl="1" indent="-285750" eaLnBrk="0" hangingPunct="0">
              <a:spcBef>
                <a:spcPct val="20000"/>
              </a:spcBef>
              <a:buClr>
                <a:schemeClr val="accent2"/>
              </a:buClr>
              <a:buSzPct val="75000"/>
              <a:buFont typeface="Wingdings" pitchFamily="2" charset="2"/>
              <a:buChar char="n"/>
            </a:pPr>
            <a:r>
              <a:rPr lang="en-US" sz="2400"/>
              <a:t>Agricultural Diversification [s. 93.46 (1), (2), and (3)]</a:t>
            </a:r>
          </a:p>
          <a:p>
            <a:pPr marL="1143000" lvl="2" indent="-228600" eaLnBrk="0" hangingPunct="0">
              <a:spcBef>
                <a:spcPct val="20000"/>
              </a:spcBef>
              <a:buClr>
                <a:schemeClr val="bg2"/>
              </a:buClr>
              <a:buSzPct val="65000"/>
              <a:buFont typeface="Wingdings" pitchFamily="2" charset="2"/>
              <a:buChar char="o"/>
            </a:pPr>
            <a:r>
              <a:rPr lang="en-US" sz="2000"/>
              <a:t>75% grant, up to $50,000</a:t>
            </a:r>
          </a:p>
          <a:p>
            <a:pPr marL="1143000" lvl="2" indent="-228600" eaLnBrk="0" hangingPunct="0">
              <a:spcBef>
                <a:spcPct val="20000"/>
              </a:spcBef>
              <a:buClr>
                <a:schemeClr val="bg2"/>
              </a:buClr>
              <a:buSzPct val="65000"/>
              <a:buFont typeface="Wingdings" pitchFamily="2" charset="2"/>
              <a:buChar char="o"/>
            </a:pPr>
            <a:r>
              <a:rPr lang="en-US" sz="2000"/>
              <a:t>Since 2002 -- 20 awards, $600,000</a:t>
            </a:r>
          </a:p>
          <a:p>
            <a:pPr marL="742950" lvl="1" indent="-285750" eaLnBrk="0" hangingPunct="0">
              <a:spcBef>
                <a:spcPct val="20000"/>
              </a:spcBef>
              <a:buClr>
                <a:schemeClr val="accent2"/>
              </a:buClr>
              <a:buSzPct val="75000"/>
              <a:buFont typeface="Wingdings" pitchFamily="2" charset="2"/>
              <a:buChar char="n"/>
            </a:pPr>
            <a:r>
              <a:rPr lang="en-US" sz="2400"/>
              <a:t>Biogrant Program (2006) </a:t>
            </a:r>
          </a:p>
          <a:p>
            <a:pPr marL="1143000" lvl="2" indent="-228600" eaLnBrk="0" hangingPunct="0">
              <a:spcBef>
                <a:spcPct val="20000"/>
              </a:spcBef>
              <a:buClr>
                <a:schemeClr val="bg2"/>
              </a:buClr>
              <a:buSzPct val="75000"/>
              <a:buFont typeface="Wingdings" pitchFamily="2" charset="2"/>
              <a:buChar char="o"/>
            </a:pPr>
            <a:r>
              <a:rPr lang="en-US" sz="2000"/>
              <a:t>7 of 12 awards biofuels, $677,000</a:t>
            </a:r>
            <a:endParaRPr lang="en-US" sz="2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2514600" y="152400"/>
            <a:ext cx="6172200" cy="1143000"/>
          </a:xfrm>
        </p:spPr>
        <p:txBody>
          <a:bodyPr/>
          <a:lstStyle/>
          <a:p>
            <a:pPr algn="ctr"/>
            <a:r>
              <a:rPr lang="en-US" sz="4000" b="1" smtClean="0">
                <a:latin typeface="Corbel" pitchFamily="34" charset="0"/>
              </a:rPr>
              <a:t>Financial Assistance</a:t>
            </a:r>
          </a:p>
        </p:txBody>
      </p:sp>
      <p:grpSp>
        <p:nvGrpSpPr>
          <p:cNvPr id="23554" name="Group 4"/>
          <p:cNvGrpSpPr>
            <a:grpSpLocks/>
          </p:cNvGrpSpPr>
          <p:nvPr/>
        </p:nvGrpSpPr>
        <p:grpSpPr bwMode="auto">
          <a:xfrm>
            <a:off x="0" y="0"/>
            <a:ext cx="1600200" cy="6858000"/>
            <a:chOff x="0" y="0"/>
            <a:chExt cx="1248" cy="4320"/>
          </a:xfrm>
        </p:grpSpPr>
        <p:pic>
          <p:nvPicPr>
            <p:cNvPr id="23558" name="Picture 5" descr="solar"/>
            <p:cNvPicPr>
              <a:picLocks noChangeAspect="1" noChangeArrowheads="1"/>
            </p:cNvPicPr>
            <p:nvPr/>
          </p:nvPicPr>
          <p:blipFill>
            <a:blip r:embed="rId2"/>
            <a:srcRect/>
            <a:stretch>
              <a:fillRect/>
            </a:stretch>
          </p:blipFill>
          <p:spPr bwMode="auto">
            <a:xfrm>
              <a:off x="0" y="3312"/>
              <a:ext cx="1248" cy="1008"/>
            </a:xfrm>
            <a:prstGeom prst="rect">
              <a:avLst/>
            </a:prstGeom>
            <a:noFill/>
            <a:ln w="9525">
              <a:noFill/>
              <a:miter lim="800000"/>
              <a:headEnd/>
              <a:tailEnd/>
            </a:ln>
          </p:spPr>
        </p:pic>
        <p:pic>
          <p:nvPicPr>
            <p:cNvPr id="23559" name="Picture 6" descr="corn 2"/>
            <p:cNvPicPr>
              <a:picLocks noChangeAspect="1" noChangeArrowheads="1"/>
            </p:cNvPicPr>
            <p:nvPr/>
          </p:nvPicPr>
          <p:blipFill>
            <a:blip r:embed="rId3"/>
            <a:srcRect/>
            <a:stretch>
              <a:fillRect/>
            </a:stretch>
          </p:blipFill>
          <p:spPr bwMode="auto">
            <a:xfrm>
              <a:off x="0" y="2160"/>
              <a:ext cx="1248" cy="1152"/>
            </a:xfrm>
            <a:prstGeom prst="rect">
              <a:avLst/>
            </a:prstGeom>
            <a:noFill/>
            <a:ln w="9525">
              <a:noFill/>
              <a:miter lim="800000"/>
              <a:headEnd/>
              <a:tailEnd/>
            </a:ln>
          </p:spPr>
        </p:pic>
        <p:pic>
          <p:nvPicPr>
            <p:cNvPr id="23560" name="Picture 7" descr="switchgrass"/>
            <p:cNvPicPr>
              <a:picLocks noChangeAspect="1" noChangeArrowheads="1"/>
            </p:cNvPicPr>
            <p:nvPr/>
          </p:nvPicPr>
          <p:blipFill>
            <a:blip r:embed="rId4"/>
            <a:srcRect/>
            <a:stretch>
              <a:fillRect/>
            </a:stretch>
          </p:blipFill>
          <p:spPr bwMode="auto">
            <a:xfrm>
              <a:off x="0" y="0"/>
              <a:ext cx="1248" cy="1056"/>
            </a:xfrm>
            <a:prstGeom prst="rect">
              <a:avLst/>
            </a:prstGeom>
            <a:noFill/>
            <a:ln w="9525">
              <a:noFill/>
              <a:miter lim="800000"/>
              <a:headEnd/>
              <a:tailEnd/>
            </a:ln>
          </p:spPr>
        </p:pic>
        <p:pic>
          <p:nvPicPr>
            <p:cNvPr id="23561" name="Picture 8" descr="soybean2"/>
            <p:cNvPicPr>
              <a:picLocks noChangeAspect="1" noChangeArrowheads="1"/>
            </p:cNvPicPr>
            <p:nvPr/>
          </p:nvPicPr>
          <p:blipFill>
            <a:blip r:embed="rId5"/>
            <a:srcRect/>
            <a:stretch>
              <a:fillRect/>
            </a:stretch>
          </p:blipFill>
          <p:spPr bwMode="auto">
            <a:xfrm>
              <a:off x="0" y="1056"/>
              <a:ext cx="1248" cy="1104"/>
            </a:xfrm>
            <a:prstGeom prst="rect">
              <a:avLst/>
            </a:prstGeom>
            <a:noFill/>
            <a:ln w="9525">
              <a:noFill/>
              <a:miter lim="800000"/>
              <a:headEnd/>
              <a:tailEnd/>
            </a:ln>
          </p:spPr>
        </p:pic>
      </p:grpSp>
      <p:sp>
        <p:nvSpPr>
          <p:cNvPr id="23555" name="Line 8"/>
          <p:cNvSpPr>
            <a:spLocks noChangeShapeType="1"/>
          </p:cNvSpPr>
          <p:nvPr/>
        </p:nvSpPr>
        <p:spPr bwMode="auto">
          <a:xfrm>
            <a:off x="2133600" y="1371600"/>
            <a:ext cx="6629400" cy="0"/>
          </a:xfrm>
          <a:prstGeom prst="line">
            <a:avLst/>
          </a:prstGeom>
          <a:noFill/>
          <a:ln w="9525">
            <a:solidFill>
              <a:schemeClr val="tx1"/>
            </a:solidFill>
            <a:round/>
            <a:headEnd/>
            <a:tailEnd/>
          </a:ln>
        </p:spPr>
        <p:txBody>
          <a:bodyPr/>
          <a:lstStyle/>
          <a:p>
            <a:endParaRPr lang="en-US"/>
          </a:p>
        </p:txBody>
      </p:sp>
      <p:sp>
        <p:nvSpPr>
          <p:cNvPr id="681987" name="Rectangle 3"/>
          <p:cNvSpPr>
            <a:spLocks noChangeArrowheads="1"/>
          </p:cNvSpPr>
          <p:nvPr/>
        </p:nvSpPr>
        <p:spPr bwMode="auto">
          <a:xfrm>
            <a:off x="1981200" y="1447800"/>
            <a:ext cx="67056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2800"/>
              <a:t>Dept. of Revenue  </a:t>
            </a:r>
          </a:p>
          <a:p>
            <a:pPr marL="742950" lvl="1" indent="-285750" eaLnBrk="0" hangingPunct="0">
              <a:spcBef>
                <a:spcPct val="20000"/>
              </a:spcBef>
              <a:buClr>
                <a:schemeClr val="accent2"/>
              </a:buClr>
              <a:buSzPct val="75000"/>
              <a:buFont typeface="Wingdings" pitchFamily="2" charset="2"/>
              <a:buChar char="n"/>
            </a:pPr>
            <a:r>
              <a:rPr lang="en-US" sz="2400"/>
              <a:t>Ethanol and Biodiesel Fuel Pump Income Tax Credit [s. 71.07 (5j)]</a:t>
            </a:r>
          </a:p>
          <a:p>
            <a:pPr marL="1143000" lvl="2" indent="-228600" eaLnBrk="0" hangingPunct="0">
              <a:spcBef>
                <a:spcPct val="20000"/>
              </a:spcBef>
              <a:buClr>
                <a:schemeClr val="bg2"/>
              </a:buClr>
              <a:buSzPct val="65000"/>
              <a:buFont typeface="Wingdings" pitchFamily="2" charset="2"/>
              <a:buChar char="o"/>
            </a:pPr>
            <a:r>
              <a:rPr lang="en-US" sz="2000"/>
              <a:t>25% of the cost of installation, up to $5,000</a:t>
            </a:r>
          </a:p>
          <a:p>
            <a:pPr marL="1143000" lvl="2" indent="-228600" eaLnBrk="0" hangingPunct="0">
              <a:spcBef>
                <a:spcPct val="20000"/>
              </a:spcBef>
              <a:buClr>
                <a:schemeClr val="bg2"/>
              </a:buClr>
              <a:buSzPct val="65000"/>
              <a:buFont typeface="Wingdings" pitchFamily="2" charset="2"/>
              <a:buChar char="o"/>
            </a:pPr>
            <a:r>
              <a:rPr lang="en-US" sz="2000"/>
              <a:t>Taxable year 2007 thru 2017</a:t>
            </a:r>
          </a:p>
          <a:p>
            <a:pPr marL="1143000" lvl="2" indent="-228600" eaLnBrk="0" hangingPunct="0">
              <a:spcBef>
                <a:spcPct val="20000"/>
              </a:spcBef>
              <a:buClr>
                <a:schemeClr val="bg2"/>
              </a:buClr>
              <a:buSzPct val="65000"/>
              <a:buFont typeface="Wingdings" pitchFamily="2" charset="2"/>
              <a:buNone/>
            </a:pPr>
            <a:endParaRPr lang="en-US" sz="2000"/>
          </a:p>
          <a:p>
            <a:pPr marL="742950" lvl="1" indent="-285750" eaLnBrk="0" hangingPunct="0">
              <a:spcBef>
                <a:spcPct val="20000"/>
              </a:spcBef>
              <a:buClr>
                <a:schemeClr val="accent2"/>
              </a:buClr>
              <a:buSzPct val="75000"/>
              <a:buFont typeface="Wingdings" pitchFamily="2" charset="2"/>
              <a:buChar char="n"/>
            </a:pPr>
            <a:r>
              <a:rPr lang="en-US" sz="2400"/>
              <a:t>Biodiesel Fuel Production Income Tax Credit [s. 71.07 (3h)] (pending)</a:t>
            </a:r>
          </a:p>
          <a:p>
            <a:pPr marL="1143000" lvl="2" indent="-228600" eaLnBrk="0" hangingPunct="0">
              <a:spcBef>
                <a:spcPct val="20000"/>
              </a:spcBef>
              <a:buClr>
                <a:schemeClr val="bg2"/>
              </a:buClr>
              <a:buSzPct val="65000"/>
              <a:buFont typeface="Wingdings" pitchFamily="2" charset="2"/>
              <a:buChar char="o"/>
            </a:pPr>
            <a:r>
              <a:rPr lang="en-US" sz="2000"/>
              <a:t>10¢/gallon, 2.5 million minimum, up to $1 million</a:t>
            </a:r>
          </a:p>
          <a:p>
            <a:pPr marL="1143000" lvl="2" indent="-228600" eaLnBrk="0" hangingPunct="0">
              <a:spcBef>
                <a:spcPct val="20000"/>
              </a:spcBef>
              <a:buClr>
                <a:schemeClr val="bg2"/>
              </a:buClr>
              <a:buSzPct val="65000"/>
              <a:buFont typeface="Wingdings" pitchFamily="2" charset="2"/>
              <a:buChar char="o"/>
            </a:pPr>
            <a:r>
              <a:rPr lang="en-US" sz="2000"/>
              <a:t>Taxable year 2010 thru 2012</a:t>
            </a:r>
          </a:p>
          <a:p>
            <a:pPr marL="1143000" lvl="2" indent="-228600" eaLnBrk="0" hangingPunct="0">
              <a:spcBef>
                <a:spcPct val="20000"/>
              </a:spcBef>
              <a:buClr>
                <a:schemeClr val="bg2"/>
              </a:buClr>
              <a:buSzPct val="65000"/>
              <a:buFont typeface="Wingdings" pitchFamily="2" charset="2"/>
              <a:buNone/>
            </a:pPr>
            <a:endParaRPr lang="en-US" sz="2000"/>
          </a:p>
        </p:txBody>
      </p:sp>
      <p:pic>
        <p:nvPicPr>
          <p:cNvPr id="23557" name="Picture 19"/>
          <p:cNvPicPr>
            <a:picLocks noChangeAspect="1" noChangeArrowheads="1"/>
          </p:cNvPicPr>
          <p:nvPr/>
        </p:nvPicPr>
        <p:blipFill>
          <a:blip r:embed="rId6"/>
          <a:srcRect/>
          <a:stretch>
            <a:fillRect/>
          </a:stretch>
        </p:blipFill>
        <p:spPr bwMode="auto">
          <a:xfrm>
            <a:off x="0" y="0"/>
            <a:ext cx="1600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2514600" y="152400"/>
            <a:ext cx="6172200" cy="1143000"/>
          </a:xfrm>
        </p:spPr>
        <p:txBody>
          <a:bodyPr/>
          <a:lstStyle/>
          <a:p>
            <a:pPr algn="ctr"/>
            <a:r>
              <a:rPr lang="en-US" sz="4000" b="1" smtClean="0">
                <a:latin typeface="Corbel" pitchFamily="34" charset="0"/>
              </a:rPr>
              <a:t>Financial Assistance</a:t>
            </a:r>
          </a:p>
        </p:txBody>
      </p:sp>
      <p:sp>
        <p:nvSpPr>
          <p:cNvPr id="24578" name="Line 3"/>
          <p:cNvSpPr>
            <a:spLocks noChangeShapeType="1"/>
          </p:cNvSpPr>
          <p:nvPr/>
        </p:nvSpPr>
        <p:spPr bwMode="auto">
          <a:xfrm>
            <a:off x="2133600" y="1371600"/>
            <a:ext cx="6629400" cy="0"/>
          </a:xfrm>
          <a:prstGeom prst="line">
            <a:avLst/>
          </a:prstGeom>
          <a:noFill/>
          <a:ln w="9525">
            <a:solidFill>
              <a:schemeClr val="tx1"/>
            </a:solidFill>
            <a:round/>
            <a:headEnd/>
            <a:tailEnd/>
          </a:ln>
        </p:spPr>
        <p:txBody>
          <a:bodyPr/>
          <a:lstStyle/>
          <a:p>
            <a:endParaRPr lang="en-US"/>
          </a:p>
        </p:txBody>
      </p:sp>
      <p:sp>
        <p:nvSpPr>
          <p:cNvPr id="24579" name="Rectangle 3"/>
          <p:cNvSpPr>
            <a:spLocks noChangeArrowheads="1"/>
          </p:cNvSpPr>
          <p:nvPr/>
        </p:nvSpPr>
        <p:spPr bwMode="auto">
          <a:xfrm>
            <a:off x="2057400" y="1676400"/>
            <a:ext cx="66294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2800"/>
              <a:t>Dept. of Commerce</a:t>
            </a:r>
          </a:p>
          <a:p>
            <a:pPr marL="742950" lvl="1" indent="-285750" eaLnBrk="0" hangingPunct="0">
              <a:spcBef>
                <a:spcPct val="20000"/>
              </a:spcBef>
              <a:buClr>
                <a:schemeClr val="accent2"/>
              </a:buClr>
              <a:buSzPct val="75000"/>
              <a:buFont typeface="Wingdings" pitchFamily="2" charset="2"/>
              <a:buChar char="n"/>
            </a:pPr>
            <a:r>
              <a:rPr lang="en-US" sz="2400"/>
              <a:t>WI Energy Independence Fund (Renewable Energy Grants and Loans) [s. 560.126]</a:t>
            </a:r>
          </a:p>
          <a:p>
            <a:pPr marL="1143000" lvl="2" indent="-228600" eaLnBrk="0" hangingPunct="0">
              <a:spcBef>
                <a:spcPct val="20000"/>
              </a:spcBef>
              <a:buClr>
                <a:schemeClr val="bg2"/>
              </a:buClr>
              <a:buSzPct val="65000"/>
              <a:buFont typeface="Wingdings" pitchFamily="2" charset="2"/>
              <a:buChar char="o"/>
            </a:pPr>
            <a:r>
              <a:rPr lang="en-US" sz="2000"/>
              <a:t>50% of project costs</a:t>
            </a:r>
          </a:p>
          <a:p>
            <a:pPr marL="1143000" lvl="2" indent="-228600" eaLnBrk="0" hangingPunct="0">
              <a:spcBef>
                <a:spcPct val="20000"/>
              </a:spcBef>
              <a:buClr>
                <a:schemeClr val="bg2"/>
              </a:buClr>
              <a:buSzPct val="65000"/>
              <a:buFont typeface="Wingdings" pitchFamily="2" charset="2"/>
              <a:buChar char="o"/>
            </a:pPr>
            <a:r>
              <a:rPr lang="en-US" sz="2000"/>
              <a:t>2008: 22 awards, $7.5 million</a:t>
            </a:r>
            <a:r>
              <a:rPr lang="en-US" sz="2400"/>
              <a:t>  </a:t>
            </a:r>
          </a:p>
          <a:p>
            <a:pPr marL="742950" lvl="1" indent="-285750" eaLnBrk="0" hangingPunct="0">
              <a:spcBef>
                <a:spcPct val="20000"/>
              </a:spcBef>
              <a:buClr>
                <a:schemeClr val="accent2"/>
              </a:buClr>
              <a:buSzPct val="75000"/>
              <a:buFont typeface="Wingdings" pitchFamily="2" charset="2"/>
              <a:buNone/>
            </a:pPr>
            <a:endParaRPr lang="en-US" sz="2400"/>
          </a:p>
          <a:p>
            <a:pPr marL="742950" lvl="1" indent="-285750" eaLnBrk="0" hangingPunct="0">
              <a:spcBef>
                <a:spcPct val="20000"/>
              </a:spcBef>
              <a:buClr>
                <a:schemeClr val="accent2"/>
              </a:buClr>
              <a:buSzPct val="75000"/>
              <a:buFont typeface="Wingdings" pitchFamily="2" charset="2"/>
              <a:buChar char="n"/>
            </a:pPr>
            <a:r>
              <a:rPr lang="en-US" sz="2400"/>
              <a:t>Business Development Resources</a:t>
            </a:r>
          </a:p>
          <a:p>
            <a:pPr marL="1143000" lvl="2" indent="-228600" eaLnBrk="0" hangingPunct="0">
              <a:spcBef>
                <a:spcPct val="20000"/>
              </a:spcBef>
              <a:buClr>
                <a:schemeClr val="accent2"/>
              </a:buClr>
              <a:buSzPct val="75000"/>
              <a:buFont typeface="Wingdings" pitchFamily="2" charset="2"/>
              <a:buChar char="n"/>
            </a:pPr>
            <a:endParaRPr lang="en-US" sz="2400"/>
          </a:p>
        </p:txBody>
      </p:sp>
      <p:pic>
        <p:nvPicPr>
          <p:cNvPr id="24580" name="Picture 7"/>
          <p:cNvPicPr>
            <a:picLocks noChangeAspect="1" noChangeArrowheads="1"/>
          </p:cNvPicPr>
          <p:nvPr/>
        </p:nvPicPr>
        <p:blipFill>
          <a:blip r:embed="rId2"/>
          <a:srcRect/>
          <a:stretch>
            <a:fillRect/>
          </a:stretch>
        </p:blipFill>
        <p:spPr bwMode="auto">
          <a:xfrm>
            <a:off x="0" y="0"/>
            <a:ext cx="152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2514600" y="152400"/>
            <a:ext cx="6172200" cy="1143000"/>
          </a:xfrm>
        </p:spPr>
        <p:txBody>
          <a:bodyPr/>
          <a:lstStyle/>
          <a:p>
            <a:pPr algn="ctr"/>
            <a:r>
              <a:rPr lang="en-US" sz="4000" b="1" smtClean="0">
                <a:latin typeface="Corbel" pitchFamily="34" charset="0"/>
              </a:rPr>
              <a:t>Financial Assistance</a:t>
            </a:r>
          </a:p>
        </p:txBody>
      </p:sp>
      <p:sp>
        <p:nvSpPr>
          <p:cNvPr id="25602" name="Line 8"/>
          <p:cNvSpPr>
            <a:spLocks noChangeShapeType="1"/>
          </p:cNvSpPr>
          <p:nvPr/>
        </p:nvSpPr>
        <p:spPr bwMode="auto">
          <a:xfrm>
            <a:off x="2133600" y="1371600"/>
            <a:ext cx="6629400" cy="0"/>
          </a:xfrm>
          <a:prstGeom prst="line">
            <a:avLst/>
          </a:prstGeom>
          <a:noFill/>
          <a:ln w="9525">
            <a:solidFill>
              <a:schemeClr val="tx1"/>
            </a:solidFill>
            <a:round/>
            <a:headEnd/>
            <a:tailEnd/>
          </a:ln>
        </p:spPr>
        <p:txBody>
          <a:bodyPr/>
          <a:lstStyle/>
          <a:p>
            <a:endParaRPr lang="en-US"/>
          </a:p>
        </p:txBody>
      </p:sp>
      <p:sp>
        <p:nvSpPr>
          <p:cNvPr id="25603" name="Rectangle 9"/>
          <p:cNvSpPr>
            <a:spLocks noChangeArrowheads="1"/>
          </p:cNvSpPr>
          <p:nvPr/>
        </p:nvSpPr>
        <p:spPr bwMode="auto">
          <a:xfrm>
            <a:off x="2286000" y="636588"/>
            <a:ext cx="4572000" cy="366712"/>
          </a:xfrm>
          <a:prstGeom prst="rect">
            <a:avLst/>
          </a:prstGeom>
          <a:noFill/>
          <a:ln w="9525">
            <a:noFill/>
            <a:miter lim="800000"/>
            <a:headEnd/>
            <a:tailEnd/>
          </a:ln>
        </p:spPr>
        <p:txBody>
          <a:bodyPr>
            <a:spAutoFit/>
          </a:bodyPr>
          <a:lstStyle/>
          <a:p>
            <a:endParaRPr lang="en-US">
              <a:latin typeface="Times New Roman" pitchFamily="18" charset="0"/>
            </a:endParaRPr>
          </a:p>
        </p:txBody>
      </p:sp>
      <p:sp>
        <p:nvSpPr>
          <p:cNvPr id="681987" name="Rectangle 3"/>
          <p:cNvSpPr>
            <a:spLocks noChangeArrowheads="1"/>
          </p:cNvSpPr>
          <p:nvPr/>
        </p:nvSpPr>
        <p:spPr bwMode="auto">
          <a:xfrm>
            <a:off x="1905000" y="1447800"/>
            <a:ext cx="69342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2800"/>
              <a:t>Dept. of Transportation </a:t>
            </a:r>
          </a:p>
          <a:p>
            <a:pPr marL="742950" lvl="1" indent="-285750" eaLnBrk="0" hangingPunct="0">
              <a:spcBef>
                <a:spcPct val="20000"/>
              </a:spcBef>
              <a:buClr>
                <a:schemeClr val="accent2"/>
              </a:buClr>
              <a:buSzPct val="75000"/>
              <a:buFont typeface="Wingdings" pitchFamily="2" charset="2"/>
              <a:buChar char="n"/>
            </a:pPr>
            <a:r>
              <a:rPr lang="en-US" sz="2400"/>
              <a:t>Transportation Facilities Economic Assistance and (TEA) Development; Biofuels Production Facilities [s. 84.185 (8r)]</a:t>
            </a:r>
          </a:p>
          <a:p>
            <a:pPr marL="1143000" lvl="2" indent="-228600" eaLnBrk="0" hangingPunct="0">
              <a:spcBef>
                <a:spcPct val="20000"/>
              </a:spcBef>
              <a:buClr>
                <a:schemeClr val="bg2"/>
              </a:buClr>
              <a:buSzPct val="65000"/>
              <a:buFont typeface="Wingdings" pitchFamily="2" charset="2"/>
              <a:buChar char="o"/>
            </a:pPr>
            <a:r>
              <a:rPr lang="en-US"/>
              <a:t>50% grants , based on job creation</a:t>
            </a:r>
          </a:p>
          <a:p>
            <a:pPr marL="1143000" lvl="2" indent="-228600" eaLnBrk="0" hangingPunct="0">
              <a:spcBef>
                <a:spcPct val="20000"/>
              </a:spcBef>
              <a:buClr>
                <a:schemeClr val="bg2"/>
              </a:buClr>
              <a:buSzPct val="65000"/>
              <a:buFont typeface="Wingdings" pitchFamily="2" charset="2"/>
              <a:buChar char="o"/>
            </a:pPr>
            <a:r>
              <a:rPr lang="en-US" sz="2000"/>
              <a:t>5 biofuels facilities, $665,400 awarded</a:t>
            </a:r>
          </a:p>
          <a:p>
            <a:pPr marL="1143000" lvl="2" indent="-228600" eaLnBrk="0" hangingPunct="0">
              <a:spcBef>
                <a:spcPct val="20000"/>
              </a:spcBef>
              <a:buClr>
                <a:schemeClr val="bg2"/>
              </a:buClr>
              <a:buSzPct val="65000"/>
              <a:buFont typeface="Wingdings" pitchFamily="2" charset="2"/>
              <a:buNone/>
            </a:pPr>
            <a:endParaRPr lang="en-US" sz="2000"/>
          </a:p>
          <a:p>
            <a:pPr marL="742950" lvl="1" indent="-285750" eaLnBrk="0" hangingPunct="0">
              <a:spcBef>
                <a:spcPct val="20000"/>
              </a:spcBef>
              <a:buClr>
                <a:schemeClr val="accent2"/>
              </a:buClr>
              <a:buSzPct val="75000"/>
              <a:buFont typeface="Wingdings" pitchFamily="2" charset="2"/>
              <a:buChar char="n"/>
            </a:pPr>
            <a:r>
              <a:rPr lang="en-US" sz="2400"/>
              <a:t>Freight Railroad Infrastructure Improvement Program [s. 85.08]</a:t>
            </a:r>
          </a:p>
          <a:p>
            <a:pPr marL="1143000" lvl="2" indent="-228600" eaLnBrk="0" hangingPunct="0">
              <a:spcBef>
                <a:spcPct val="20000"/>
              </a:spcBef>
              <a:buClr>
                <a:schemeClr val="accent2"/>
              </a:buClr>
              <a:buSzPct val="75000"/>
              <a:buFont typeface="Wingdings" pitchFamily="2" charset="2"/>
              <a:buChar char="n"/>
            </a:pPr>
            <a:r>
              <a:rPr lang="en-US"/>
              <a:t>100% loans  to connect industry to rail, rail improvements</a:t>
            </a:r>
            <a:endParaRPr lang="en-US" sz="2000"/>
          </a:p>
          <a:p>
            <a:pPr marL="1143000" lvl="2" indent="-228600" eaLnBrk="0" hangingPunct="0">
              <a:spcBef>
                <a:spcPct val="20000"/>
              </a:spcBef>
              <a:buClr>
                <a:schemeClr val="accent2"/>
              </a:buClr>
              <a:buSzPct val="75000"/>
              <a:buFont typeface="Wingdings" pitchFamily="2" charset="2"/>
              <a:buChar char="n"/>
            </a:pPr>
            <a:r>
              <a:rPr lang="en-US" sz="2000"/>
              <a:t>4 biofuels facilities, $13.5 million</a:t>
            </a:r>
          </a:p>
        </p:txBody>
      </p:sp>
      <p:grpSp>
        <p:nvGrpSpPr>
          <p:cNvPr id="25605" name="Group 4"/>
          <p:cNvGrpSpPr>
            <a:grpSpLocks/>
          </p:cNvGrpSpPr>
          <p:nvPr/>
        </p:nvGrpSpPr>
        <p:grpSpPr bwMode="auto">
          <a:xfrm>
            <a:off x="0" y="0"/>
            <a:ext cx="1600200" cy="6858000"/>
            <a:chOff x="0" y="0"/>
            <a:chExt cx="1248" cy="4320"/>
          </a:xfrm>
        </p:grpSpPr>
        <p:pic>
          <p:nvPicPr>
            <p:cNvPr id="25606" name="Picture 5" descr="solar"/>
            <p:cNvPicPr>
              <a:picLocks noChangeAspect="1" noChangeArrowheads="1"/>
            </p:cNvPicPr>
            <p:nvPr/>
          </p:nvPicPr>
          <p:blipFill>
            <a:blip r:embed="rId3"/>
            <a:srcRect/>
            <a:stretch>
              <a:fillRect/>
            </a:stretch>
          </p:blipFill>
          <p:spPr bwMode="auto">
            <a:xfrm>
              <a:off x="0" y="3312"/>
              <a:ext cx="1248" cy="1008"/>
            </a:xfrm>
            <a:prstGeom prst="rect">
              <a:avLst/>
            </a:prstGeom>
            <a:noFill/>
            <a:ln w="9525">
              <a:noFill/>
              <a:miter lim="800000"/>
              <a:headEnd/>
              <a:tailEnd/>
            </a:ln>
          </p:spPr>
        </p:pic>
        <p:pic>
          <p:nvPicPr>
            <p:cNvPr id="25607" name="Picture 6" descr="corn 2"/>
            <p:cNvPicPr>
              <a:picLocks noChangeAspect="1" noChangeArrowheads="1"/>
            </p:cNvPicPr>
            <p:nvPr/>
          </p:nvPicPr>
          <p:blipFill>
            <a:blip r:embed="rId4"/>
            <a:srcRect/>
            <a:stretch>
              <a:fillRect/>
            </a:stretch>
          </p:blipFill>
          <p:spPr bwMode="auto">
            <a:xfrm>
              <a:off x="0" y="2160"/>
              <a:ext cx="1248" cy="1152"/>
            </a:xfrm>
            <a:prstGeom prst="rect">
              <a:avLst/>
            </a:prstGeom>
            <a:noFill/>
            <a:ln w="9525">
              <a:noFill/>
              <a:miter lim="800000"/>
              <a:headEnd/>
              <a:tailEnd/>
            </a:ln>
          </p:spPr>
        </p:pic>
        <p:pic>
          <p:nvPicPr>
            <p:cNvPr id="25608" name="Picture 7" descr="switchgrass"/>
            <p:cNvPicPr>
              <a:picLocks noChangeAspect="1" noChangeArrowheads="1"/>
            </p:cNvPicPr>
            <p:nvPr/>
          </p:nvPicPr>
          <p:blipFill>
            <a:blip r:embed="rId5"/>
            <a:srcRect/>
            <a:stretch>
              <a:fillRect/>
            </a:stretch>
          </p:blipFill>
          <p:spPr bwMode="auto">
            <a:xfrm>
              <a:off x="0" y="0"/>
              <a:ext cx="1248" cy="1056"/>
            </a:xfrm>
            <a:prstGeom prst="rect">
              <a:avLst/>
            </a:prstGeom>
            <a:noFill/>
            <a:ln w="9525">
              <a:noFill/>
              <a:miter lim="800000"/>
              <a:headEnd/>
              <a:tailEnd/>
            </a:ln>
          </p:spPr>
        </p:pic>
        <p:pic>
          <p:nvPicPr>
            <p:cNvPr id="25609" name="Picture 8" descr="soybean2"/>
            <p:cNvPicPr>
              <a:picLocks noChangeAspect="1" noChangeArrowheads="1"/>
            </p:cNvPicPr>
            <p:nvPr/>
          </p:nvPicPr>
          <p:blipFill>
            <a:blip r:embed="rId6"/>
            <a:srcRect/>
            <a:stretch>
              <a:fillRect/>
            </a:stretch>
          </p:blipFill>
          <p:spPr bwMode="auto">
            <a:xfrm>
              <a:off x="0" y="1056"/>
              <a:ext cx="1248" cy="110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2514600" y="152400"/>
            <a:ext cx="6172200" cy="1143000"/>
          </a:xfrm>
        </p:spPr>
        <p:txBody>
          <a:bodyPr/>
          <a:lstStyle/>
          <a:p>
            <a:pPr algn="ctr"/>
            <a:r>
              <a:rPr lang="en-US" sz="4000" b="1" smtClean="0">
                <a:latin typeface="Corbel" pitchFamily="34" charset="0"/>
              </a:rPr>
              <a:t>Financial Assistance</a:t>
            </a:r>
          </a:p>
        </p:txBody>
      </p:sp>
      <p:sp>
        <p:nvSpPr>
          <p:cNvPr id="27650" name="Line 8"/>
          <p:cNvSpPr>
            <a:spLocks noChangeShapeType="1"/>
          </p:cNvSpPr>
          <p:nvPr/>
        </p:nvSpPr>
        <p:spPr bwMode="auto">
          <a:xfrm>
            <a:off x="2133600" y="1371600"/>
            <a:ext cx="6629400" cy="0"/>
          </a:xfrm>
          <a:prstGeom prst="line">
            <a:avLst/>
          </a:prstGeom>
          <a:noFill/>
          <a:ln w="9525">
            <a:solidFill>
              <a:schemeClr val="tx1"/>
            </a:solidFill>
            <a:round/>
            <a:headEnd/>
            <a:tailEnd/>
          </a:ln>
        </p:spPr>
        <p:txBody>
          <a:bodyPr/>
          <a:lstStyle/>
          <a:p>
            <a:endParaRPr lang="en-US"/>
          </a:p>
        </p:txBody>
      </p:sp>
      <p:sp>
        <p:nvSpPr>
          <p:cNvPr id="27651" name="Rectangle 9"/>
          <p:cNvSpPr>
            <a:spLocks noChangeArrowheads="1"/>
          </p:cNvSpPr>
          <p:nvPr/>
        </p:nvSpPr>
        <p:spPr bwMode="auto">
          <a:xfrm>
            <a:off x="2286000" y="636588"/>
            <a:ext cx="4572000" cy="366712"/>
          </a:xfrm>
          <a:prstGeom prst="rect">
            <a:avLst/>
          </a:prstGeom>
          <a:noFill/>
          <a:ln w="9525">
            <a:noFill/>
            <a:miter lim="800000"/>
            <a:headEnd/>
            <a:tailEnd/>
          </a:ln>
        </p:spPr>
        <p:txBody>
          <a:bodyPr>
            <a:spAutoFit/>
          </a:bodyPr>
          <a:lstStyle/>
          <a:p>
            <a:endParaRPr lang="en-US">
              <a:latin typeface="Times New Roman" pitchFamily="18" charset="0"/>
            </a:endParaRPr>
          </a:p>
        </p:txBody>
      </p:sp>
      <p:sp>
        <p:nvSpPr>
          <p:cNvPr id="681987" name="Rectangle 3"/>
          <p:cNvSpPr>
            <a:spLocks noChangeArrowheads="1"/>
          </p:cNvSpPr>
          <p:nvPr/>
        </p:nvSpPr>
        <p:spPr bwMode="auto">
          <a:xfrm>
            <a:off x="1981200" y="1447800"/>
            <a:ext cx="6934200" cy="43021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2800"/>
              <a:t>Dept. of Public Instruction</a:t>
            </a:r>
          </a:p>
          <a:p>
            <a:pPr marL="742950" lvl="1" indent="-285750" eaLnBrk="0" hangingPunct="0">
              <a:spcBef>
                <a:spcPct val="20000"/>
              </a:spcBef>
              <a:buClr>
                <a:schemeClr val="accent2"/>
              </a:buClr>
              <a:buSzPct val="75000"/>
              <a:buFont typeface="Wingdings" pitchFamily="2" charset="2"/>
              <a:buChar char="n"/>
            </a:pPr>
            <a:r>
              <a:rPr lang="en-US" sz="2400"/>
              <a:t>School Transportation Biodiesel Fuel Cost Assistance [s. 121.575]</a:t>
            </a:r>
          </a:p>
          <a:p>
            <a:pPr marL="1143000" lvl="2" indent="-228600" algn="just" eaLnBrk="0" hangingPunct="0">
              <a:spcBef>
                <a:spcPts val="600"/>
              </a:spcBef>
              <a:spcAft>
                <a:spcPts val="600"/>
              </a:spcAft>
              <a:buClr>
                <a:schemeClr val="bg2"/>
              </a:buClr>
              <a:buSzPct val="65000"/>
              <a:buFont typeface="Wingdings" pitchFamily="2" charset="2"/>
              <a:buChar char="o"/>
            </a:pPr>
            <a:r>
              <a:rPr lang="en-US" sz="2000"/>
              <a:t>Secure aid to cover the increased cost of using biodiesel fuel in school buses</a:t>
            </a:r>
          </a:p>
          <a:p>
            <a:pPr marL="1143000" lvl="2" indent="-228600" algn="just" eaLnBrk="0" hangingPunct="0">
              <a:spcBef>
                <a:spcPts val="600"/>
              </a:spcBef>
              <a:spcAft>
                <a:spcPts val="600"/>
              </a:spcAft>
              <a:buClr>
                <a:schemeClr val="bg2"/>
              </a:buClr>
              <a:buSzPct val="65000"/>
              <a:buFont typeface="Wingdings" pitchFamily="2" charset="2"/>
              <a:buChar char="o"/>
            </a:pPr>
            <a:r>
              <a:rPr lang="en-US" sz="2000"/>
              <a:t>Committed to provide match for federal aid</a:t>
            </a:r>
          </a:p>
          <a:p>
            <a:pPr marL="469900" indent="-469900" eaLnBrk="0" hangingPunct="0">
              <a:spcBef>
                <a:spcPct val="20000"/>
              </a:spcBef>
              <a:buClr>
                <a:schemeClr val="bg2"/>
              </a:buClr>
              <a:buSzPct val="70000"/>
              <a:buFont typeface="Wingdings" pitchFamily="2" charset="2"/>
              <a:buChar char="o"/>
            </a:pPr>
            <a:r>
              <a:rPr lang="en-US" sz="2800"/>
              <a:t>Office of Commissioner of Insurance</a:t>
            </a:r>
          </a:p>
          <a:p>
            <a:pPr marL="742950" lvl="1" indent="-285750" eaLnBrk="0" hangingPunct="0">
              <a:spcBef>
                <a:spcPct val="20000"/>
              </a:spcBef>
              <a:buClr>
                <a:schemeClr val="accent2"/>
              </a:buClr>
              <a:buSzPct val="75000"/>
              <a:buFont typeface="Wingdings" pitchFamily="2" charset="2"/>
              <a:buChar char="n"/>
            </a:pPr>
            <a:r>
              <a:rPr lang="en-US" sz="2400"/>
              <a:t>Insurance-Investments; Permitted Classes of Investments [s. 620.22]</a:t>
            </a:r>
          </a:p>
          <a:p>
            <a:pPr marL="1143000" lvl="2" indent="-228600" eaLnBrk="0" hangingPunct="0">
              <a:spcBef>
                <a:spcPct val="20000"/>
              </a:spcBef>
              <a:buClr>
                <a:schemeClr val="bg2"/>
              </a:buClr>
              <a:buSzPct val="65000"/>
              <a:buFont typeface="Wingdings" pitchFamily="2" charset="2"/>
              <a:buChar char="o"/>
            </a:pPr>
            <a:r>
              <a:rPr lang="en-US" sz="2000"/>
              <a:t>Property/facilities for the development/production of select renewable energy and fuels</a:t>
            </a:r>
          </a:p>
          <a:p>
            <a:pPr marL="1143000" lvl="2" indent="-228600" eaLnBrk="0" hangingPunct="0">
              <a:spcBef>
                <a:spcPct val="20000"/>
              </a:spcBef>
              <a:buClr>
                <a:schemeClr val="bg2"/>
              </a:buClr>
              <a:buSzPct val="65000"/>
              <a:buFont typeface="Wingdings" pitchFamily="2" charset="2"/>
              <a:buChar char="o"/>
            </a:pPr>
            <a:r>
              <a:rPr lang="en-US" sz="2000"/>
              <a:t>Up  to 5% of the portion of the insurer's assets which exceeds $2 billion.</a:t>
            </a:r>
          </a:p>
        </p:txBody>
      </p:sp>
      <p:pic>
        <p:nvPicPr>
          <p:cNvPr id="27653" name="Picture 19"/>
          <p:cNvPicPr>
            <a:picLocks noChangeAspect="1" noChangeArrowheads="1"/>
          </p:cNvPicPr>
          <p:nvPr/>
        </p:nvPicPr>
        <p:blipFill>
          <a:blip r:embed="rId3"/>
          <a:srcRect/>
          <a:stretch>
            <a:fillRect/>
          </a:stretch>
        </p:blipFill>
        <p:spPr bwMode="auto">
          <a:xfrm>
            <a:off x="0" y="0"/>
            <a:ext cx="1600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Quadrant">
  <a:themeElements>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2813</TotalTime>
  <Words>1134</Words>
  <Application>Microsoft PowerPoint</Application>
  <PresentationFormat>On-screen Show (4:3)</PresentationFormat>
  <Paragraphs>163</Paragraphs>
  <Slides>24</Slides>
  <Notes>8</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24</vt:i4>
      </vt:variant>
    </vt:vector>
  </HeadingPairs>
  <TitlesOfParts>
    <vt:vector size="30" baseType="lpstr">
      <vt:lpstr>Corbel</vt:lpstr>
      <vt:lpstr>Arial</vt:lpstr>
      <vt:lpstr>Times New Roman</vt:lpstr>
      <vt:lpstr>Wingdings</vt:lpstr>
      <vt:lpstr>Garamond</vt:lpstr>
      <vt:lpstr>Quadrant</vt:lpstr>
      <vt:lpstr>An Overview of Wisconsin Policies Relating to Biofuels</vt:lpstr>
      <vt:lpstr>Outline</vt:lpstr>
      <vt:lpstr>Program Development &amp; Admin</vt:lpstr>
      <vt:lpstr>Financial Assistance</vt:lpstr>
      <vt:lpstr>Financial Assistance</vt:lpstr>
      <vt:lpstr>Financial Assistance</vt:lpstr>
      <vt:lpstr>Financial Assistance</vt:lpstr>
      <vt:lpstr>Financial Assistance</vt:lpstr>
      <vt:lpstr>Financial Assistance</vt:lpstr>
      <vt:lpstr> Regulations</vt:lpstr>
      <vt:lpstr>Slide 11</vt:lpstr>
      <vt:lpstr>Slide 12</vt:lpstr>
      <vt:lpstr>Slide 13</vt:lpstr>
      <vt:lpstr>Slide 14</vt:lpstr>
      <vt:lpstr>Slide 15</vt:lpstr>
      <vt:lpstr>Slide 16</vt:lpstr>
      <vt:lpstr>Slide 17</vt:lpstr>
      <vt:lpstr>Slide 18</vt:lpstr>
      <vt:lpstr>Marketplace Participation</vt:lpstr>
      <vt:lpstr>Slide 20</vt:lpstr>
      <vt:lpstr>Public Education</vt:lpstr>
      <vt:lpstr>Slide 22</vt:lpstr>
      <vt:lpstr>Slide 23</vt:lpstr>
      <vt:lpstr>Questions?</vt:lpstr>
    </vt:vector>
  </TitlesOfParts>
  <Manager/>
  <Company>DACTP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MTBE Transitions and Ethanol Initiatives</dc:title>
  <dc:subject/>
  <dc:creator>redmome</dc:creator>
  <cp:keywords/>
  <dc:description/>
  <cp:lastModifiedBy>redmom</cp:lastModifiedBy>
  <cp:revision>93</cp:revision>
  <dcterms:created xsi:type="dcterms:W3CDTF">2006-09-28T20:15:32Z</dcterms:created>
  <dcterms:modified xsi:type="dcterms:W3CDTF">2008-10-14T14:38:18Z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TC011408341033</vt:lpwstr>
  </property>
</Properties>
</file>