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8" r:id="rId3"/>
    <p:sldId id="260" r:id="rId4"/>
    <p:sldId id="263" r:id="rId5"/>
    <p:sldId id="281" r:id="rId6"/>
    <p:sldId id="264" r:id="rId7"/>
    <p:sldId id="265" r:id="rId8"/>
    <p:sldId id="279" r:id="rId9"/>
    <p:sldId id="261" r:id="rId10"/>
    <p:sldId id="262" r:id="rId11"/>
    <p:sldId id="277" r:id="rId12"/>
    <p:sldId id="275" r:id="rId13"/>
    <p:sldId id="283" r:id="rId14"/>
    <p:sldId id="284" r:id="rId15"/>
    <p:sldId id="285" r:id="rId16"/>
    <p:sldId id="28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p15:clr>
            <a:srgbClr val="A4A3A4"/>
          </p15:clr>
        </p15:guide>
        <p15:guide id="2" orient="horz" pos="960">
          <p15:clr>
            <a:srgbClr val="A4A3A4"/>
          </p15:clr>
        </p15:guide>
        <p15:guide id="3" orient="horz" pos="4208">
          <p15:clr>
            <a:srgbClr val="A4A3A4"/>
          </p15:clr>
        </p15:guide>
        <p15:guide id="4" pos="768">
          <p15:clr>
            <a:srgbClr val="A4A3A4"/>
          </p15:clr>
        </p15:guide>
        <p15:guide id="5" pos="5232">
          <p15:clr>
            <a:srgbClr val="A4A3A4"/>
          </p15:clr>
        </p15:guide>
        <p15:guide id="6" pos="192">
          <p15:clr>
            <a:srgbClr val="A4A3A4"/>
          </p15:clr>
        </p15:guide>
        <p15:guide id="7" pos="5472">
          <p15:clr>
            <a:srgbClr val="A4A3A4"/>
          </p15:clr>
        </p15:guide>
        <p15:guide id="8" pos="5568">
          <p15:clr>
            <a:srgbClr val="A4A3A4"/>
          </p15:clr>
        </p15:guide>
        <p15:guide id="9" pos="432">
          <p15:clr>
            <a:srgbClr val="A4A3A4"/>
          </p15:clr>
        </p15:guide>
        <p15:guide id="10" pos="864">
          <p15:clr>
            <a:srgbClr val="A4A3A4"/>
          </p15:clr>
        </p15:guide>
        <p15:guide id="11" pos="384">
          <p15:clr>
            <a:srgbClr val="A4A3A4"/>
          </p15:clr>
        </p15:guide>
        <p15:guide id="12" pos="513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549"/>
    <a:srgbClr val="7594BF"/>
    <a:srgbClr val="5279AF"/>
    <a:srgbClr val="0C2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howGuides="1">
      <p:cViewPr varScale="1">
        <p:scale>
          <a:sx n="109" d="100"/>
          <a:sy n="109" d="100"/>
        </p:scale>
        <p:origin x="402" y="102"/>
      </p:cViewPr>
      <p:guideLst>
        <p:guide orient="horz" pos="1200"/>
        <p:guide orient="horz" pos="960"/>
        <p:guide orient="horz" pos="4208"/>
        <p:guide pos="768"/>
        <p:guide pos="5232"/>
        <p:guide pos="192"/>
        <p:guide pos="5472"/>
        <p:guide pos="5568"/>
        <p:guide pos="432"/>
        <p:guide pos="864"/>
        <p:guide pos="384"/>
        <p:guide pos="5136"/>
      </p:guideLst>
    </p:cSldViewPr>
  </p:slideViewPr>
  <p:outlineViewPr>
    <p:cViewPr>
      <p:scale>
        <a:sx n="33" d="100"/>
        <a:sy n="33" d="100"/>
      </p:scale>
      <p:origin x="0" y="3642"/>
    </p:cViewPr>
  </p:outlineViewPr>
  <p:notesTextViewPr>
    <p:cViewPr>
      <p:scale>
        <a:sx n="1" d="1"/>
        <a:sy n="1" d="1"/>
      </p:scale>
      <p:origin x="0" y="0"/>
    </p:cViewPr>
  </p:notesTextViewPr>
  <p:notesViewPr>
    <p:cSldViewPr showGuides="1">
      <p:cViewPr varScale="1">
        <p:scale>
          <a:sx n="78" d="100"/>
          <a:sy n="78" d="100"/>
        </p:scale>
        <p:origin x="-31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dirty="0"/>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dirty="0"/>
          </a:p>
        </p:txBody>
      </p:sp>
    </p:spTree>
    <p:extLst>
      <p:ext uri="{BB962C8B-B14F-4D97-AF65-F5344CB8AC3E}">
        <p14:creationId xmlns:p14="http://schemas.microsoft.com/office/powerpoint/2010/main" val="309343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dirty="0"/>
          </a:p>
        </p:txBody>
      </p:sp>
      <p:sp>
        <p:nvSpPr>
          <p:cNvPr id="3" name="Date Placeholder 2"/>
          <p:cNvSpPr>
            <a:spLocks noGrp="1"/>
          </p:cNvSpPr>
          <p:nvPr>
            <p:ph type="dt" idx="1"/>
          </p:nvPr>
        </p:nvSpPr>
        <p:spPr>
          <a:xfrm>
            <a:off x="3970734" y="1"/>
            <a:ext cx="3038145" cy="465743"/>
          </a:xfrm>
          <a:prstGeom prst="rect">
            <a:avLst/>
          </a:prstGeom>
        </p:spPr>
        <p:txBody>
          <a:bodyPr vert="horz" lIns="88126" tIns="44064" rIns="88126" bIns="44064" rtlCol="0"/>
          <a:lstStyle>
            <a:lvl1pPr algn="r">
              <a:defRPr sz="1200"/>
            </a:lvl1pPr>
          </a:lstStyle>
          <a:p>
            <a:fld id="{F4E0498E-DD51-4228-8871-3E6CFEF82FF7}" type="datetimeFigureOut">
              <a:rPr lang="en-US" smtClean="0"/>
              <a:t>5/6/2024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26" tIns="44064" rIns="88126" bIns="44064" rtlCol="0" anchor="ctr"/>
          <a:lstStyle/>
          <a:p>
            <a:endParaRPr lang="en-US" dirty="0"/>
          </a:p>
        </p:txBody>
      </p:sp>
      <p:sp>
        <p:nvSpPr>
          <p:cNvPr id="5" name="Notes Placeholder 4"/>
          <p:cNvSpPr>
            <a:spLocks noGrp="1"/>
          </p:cNvSpPr>
          <p:nvPr>
            <p:ph type="body" sz="quarter" idx="3"/>
          </p:nvPr>
        </p:nvSpPr>
        <p:spPr>
          <a:xfrm>
            <a:off x="701346" y="4474508"/>
            <a:ext cx="5607711" cy="3659842"/>
          </a:xfrm>
          <a:prstGeom prst="rect">
            <a:avLst/>
          </a:prstGeom>
        </p:spPr>
        <p:txBody>
          <a:bodyPr vert="horz" lIns="88126" tIns="44064" rIns="88126" bIns="4406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26" tIns="44064" rIns="88126" bIns="44064" rtlCol="0" anchor="b"/>
          <a:lstStyle>
            <a:lvl1pPr algn="r">
              <a:defRPr sz="1200"/>
            </a:lvl1pPr>
          </a:lstStyle>
          <a:p>
            <a:fld id="{254B00C4-A012-43D2-86DF-482BB989EF46}" type="slidenum">
              <a:rPr lang="en-US" smtClean="0"/>
              <a:t>‹#›</a:t>
            </a:fld>
            <a:endParaRPr lang="en-US" dirty="0"/>
          </a:p>
        </p:txBody>
      </p:sp>
    </p:spTree>
    <p:extLst>
      <p:ext uri="{BB962C8B-B14F-4D97-AF65-F5344CB8AC3E}">
        <p14:creationId xmlns:p14="http://schemas.microsoft.com/office/powerpoint/2010/main" val="378279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B00C4-A012-43D2-86DF-482BB989EF46}" type="slidenum">
              <a:rPr lang="en-US" smtClean="0"/>
              <a:t>1</a:t>
            </a:fld>
            <a:endParaRPr lang="en-US" dirty="0"/>
          </a:p>
        </p:txBody>
      </p:sp>
    </p:spTree>
    <p:extLst>
      <p:ext uri="{BB962C8B-B14F-4D97-AF65-F5344CB8AC3E}">
        <p14:creationId xmlns:p14="http://schemas.microsoft.com/office/powerpoint/2010/main" val="136477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B00C4-A012-43D2-86DF-482BB989EF46}" type="slidenum">
              <a:rPr lang="en-US" smtClean="0"/>
              <a:t>12</a:t>
            </a:fld>
            <a:endParaRPr lang="en-US" dirty="0"/>
          </a:p>
        </p:txBody>
      </p:sp>
    </p:spTree>
    <p:extLst>
      <p:ext uri="{BB962C8B-B14F-4D97-AF65-F5344CB8AC3E}">
        <p14:creationId xmlns:p14="http://schemas.microsoft.com/office/powerpoint/2010/main" val="53334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B00C4-A012-43D2-86DF-482BB989EF46}" type="slidenum">
              <a:rPr lang="en-US" smtClean="0"/>
              <a:t>16</a:t>
            </a:fld>
            <a:endParaRPr lang="en-US" dirty="0"/>
          </a:p>
        </p:txBody>
      </p:sp>
    </p:spTree>
    <p:extLst>
      <p:ext uri="{BB962C8B-B14F-4D97-AF65-F5344CB8AC3E}">
        <p14:creationId xmlns:p14="http://schemas.microsoft.com/office/powerpoint/2010/main" val="4010254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0A054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00400" y="4572000"/>
            <a:ext cx="5154973" cy="457200"/>
          </a:xfrm>
          <a:noFill/>
          <a:ln>
            <a:noFill/>
          </a:ln>
        </p:spPr>
        <p:txBody>
          <a:bodyPr>
            <a:noAutofit/>
          </a:bodyPr>
          <a:lstStyle>
            <a:lvl1pPr marL="0" indent="0" algn="r">
              <a:buNone/>
              <a:defRPr sz="2400">
                <a:ln>
                  <a:noFill/>
                </a:ln>
                <a:solidFill>
                  <a:schemeClr val="bg1"/>
                </a:solidFill>
                <a:latin typeface="Utopia Std" panose="02040603060506020204"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8" name="Text Placeholder 7"/>
          <p:cNvSpPr>
            <a:spLocks noGrp="1"/>
          </p:cNvSpPr>
          <p:nvPr>
            <p:ph type="body" sz="quarter" idx="13" hasCustomPrompt="1"/>
          </p:nvPr>
        </p:nvSpPr>
        <p:spPr>
          <a:xfrm>
            <a:off x="785018" y="1628501"/>
            <a:ext cx="7573963" cy="1870501"/>
          </a:xfrm>
        </p:spPr>
        <p:txBody>
          <a:bodyPr anchor="b">
            <a:normAutofit/>
          </a:bodyPr>
          <a:lstStyle>
            <a:lvl1pPr marL="0" indent="0" algn="ctr">
              <a:buNone/>
              <a:defRPr lang="en-US" sz="3600" b="1" kern="1200" dirty="0" smtClean="0">
                <a:solidFill>
                  <a:schemeClr val="bg1"/>
                </a:solidFill>
                <a:latin typeface="Utopia Std" panose="02040603060506020204" pitchFamily="18" charset="0"/>
                <a:ea typeface="+mj-ea"/>
                <a:cs typeface="Arial" pitchFamily="34" charset="0"/>
              </a:defRPr>
            </a:lvl1pPr>
          </a:lstStyle>
          <a:p>
            <a:pPr lvl="0"/>
            <a:r>
              <a:rPr lang="en-US" dirty="0"/>
              <a:t>Click to add report title</a:t>
            </a:r>
          </a:p>
        </p:txBody>
      </p:sp>
      <p:sp>
        <p:nvSpPr>
          <p:cNvPr id="7" name="Text Placeholder 6"/>
          <p:cNvSpPr>
            <a:spLocks noGrp="1"/>
          </p:cNvSpPr>
          <p:nvPr>
            <p:ph type="body" sz="quarter" idx="14" hasCustomPrompt="1"/>
          </p:nvPr>
        </p:nvSpPr>
        <p:spPr>
          <a:xfrm>
            <a:off x="6773161" y="687753"/>
            <a:ext cx="1477963" cy="889267"/>
          </a:xfrm>
        </p:spPr>
        <p:txBody>
          <a:bodyPr>
            <a:normAutofit/>
          </a:bodyPr>
          <a:lstStyle>
            <a:lvl1pPr marL="0" indent="0" algn="r">
              <a:buNone/>
              <a:defRPr sz="1200" baseline="0">
                <a:solidFill>
                  <a:schemeClr val="bg1"/>
                </a:solidFill>
                <a:latin typeface="Utopia Std" panose="02040603060506020204" pitchFamily="18" charset="0"/>
              </a:defRPr>
            </a:lvl1pPr>
          </a:lstStyle>
          <a:p>
            <a:pPr lvl="0"/>
            <a:r>
              <a:rPr lang="en-US" dirty="0"/>
              <a:t>Report ##-#</a:t>
            </a:r>
            <a:br>
              <a:rPr lang="en-US" dirty="0"/>
            </a:br>
            <a:r>
              <a:rPr lang="en-US" dirty="0"/>
              <a:t>Month Year </a:t>
            </a:r>
          </a:p>
        </p:txBody>
      </p:sp>
      <p:pic>
        <p:nvPicPr>
          <p:cNvPr id="4" name="Picture 3">
            <a:extLst>
              <a:ext uri="{FF2B5EF4-FFF2-40B4-BE49-F238E27FC236}">
                <a16:creationId xmlns:a16="http://schemas.microsoft.com/office/drawing/2014/main" id="{0AFC785C-E2D7-46F8-B732-BE482F6B97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3" t="36147" b="51807"/>
          <a:stretch/>
        </p:blipFill>
        <p:spPr>
          <a:xfrm>
            <a:off x="-29095" y="5181601"/>
            <a:ext cx="9173095" cy="1676400"/>
          </a:xfrm>
          <a:prstGeom prst="rect">
            <a:avLst/>
          </a:prstGeom>
        </p:spPr>
      </p:pic>
      <p:sp>
        <p:nvSpPr>
          <p:cNvPr id="5" name="Rectangle 4">
            <a:extLst>
              <a:ext uri="{FF2B5EF4-FFF2-40B4-BE49-F238E27FC236}">
                <a16:creationId xmlns:a16="http://schemas.microsoft.com/office/drawing/2014/main" id="{74681E72-58AD-4C90-AE27-9EE8EB42A9C8}"/>
              </a:ext>
            </a:extLst>
          </p:cNvPr>
          <p:cNvSpPr/>
          <p:nvPr userDrawn="1"/>
        </p:nvSpPr>
        <p:spPr>
          <a:xfrm>
            <a:off x="2278651" y="467644"/>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053EC4-F707-4970-8AF8-8E61C1E84418}"/>
              </a:ext>
            </a:extLst>
          </p:cNvPr>
          <p:cNvSpPr/>
          <p:nvPr userDrawn="1"/>
        </p:nvSpPr>
        <p:spPr>
          <a:xfrm>
            <a:off x="6742258" y="467644"/>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92D8873-570E-4581-B5DF-7D882E32AD56}"/>
              </a:ext>
            </a:extLst>
          </p:cNvPr>
          <p:cNvSpPr/>
          <p:nvPr userDrawn="1"/>
        </p:nvSpPr>
        <p:spPr>
          <a:xfrm>
            <a:off x="812511" y="4572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93A964F-4075-4862-B4D0-06E561CF937D}"/>
              </a:ext>
            </a:extLst>
          </p:cNvPr>
          <p:cNvSpPr/>
          <p:nvPr userDrawn="1"/>
        </p:nvSpPr>
        <p:spPr>
          <a:xfrm>
            <a:off x="7058605" y="4802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F46E8FDD-DAEA-4B80-BAEC-2B645C242B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489" y="535098"/>
            <a:ext cx="1214723" cy="1083469"/>
          </a:xfrm>
          <a:prstGeom prst="rect">
            <a:avLst/>
          </a:prstGeom>
        </p:spPr>
      </p:pic>
      <p:sp>
        <p:nvSpPr>
          <p:cNvPr id="18" name="Subtitle 2">
            <a:extLst>
              <a:ext uri="{FF2B5EF4-FFF2-40B4-BE49-F238E27FC236}">
                <a16:creationId xmlns:a16="http://schemas.microsoft.com/office/drawing/2014/main" id="{BC0063F1-94A2-4183-9493-E194012EB915}"/>
              </a:ext>
            </a:extLst>
          </p:cNvPr>
          <p:cNvSpPr txBox="1">
            <a:spLocks/>
          </p:cNvSpPr>
          <p:nvPr userDrawn="1"/>
        </p:nvSpPr>
        <p:spPr>
          <a:xfrm>
            <a:off x="812511" y="-6003"/>
            <a:ext cx="7542862" cy="316531"/>
          </a:xfrm>
          <a:prstGeom prst="rect">
            <a:avLst/>
          </a:prstGeom>
          <a:solidFill>
            <a:srgbClr val="7594BF"/>
          </a:solidFill>
          <a:ln>
            <a:noFill/>
          </a:ln>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2400" kern="1200">
                <a:ln>
                  <a:noFill/>
                </a:ln>
                <a:solidFill>
                  <a:schemeClr val="bg1"/>
                </a:solidFill>
                <a:latin typeface="Utopia Std" panose="02040603060506020204" pitchFamily="18" charset="0"/>
                <a:ea typeface="+mn-ea"/>
                <a:cs typeface="Arial"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1700" b="1" cap="all" spc="400" baseline="0" dirty="0">
                <a:solidFill>
                  <a:srgbClr val="0A0549"/>
                </a:solidFill>
                <a:latin typeface="Cambria" panose="02040503050406030204" pitchFamily="18" charset="0"/>
                <a:ea typeface="Cambria" panose="02040503050406030204" pitchFamily="18" charset="0"/>
              </a:rPr>
              <a:t>Joint Legislative Audit Committee hearing</a:t>
            </a:r>
            <a:endParaRPr lang="en-US" sz="1700" spc="400" baseline="0" dirty="0">
              <a:solidFill>
                <a:srgbClr val="0A0549"/>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F6411F62-8A92-483F-B0B1-6676A1FCECD5}"/>
              </a:ext>
            </a:extLst>
          </p:cNvPr>
          <p:cNvSpPr/>
          <p:nvPr userDrawn="1"/>
        </p:nvSpPr>
        <p:spPr>
          <a:xfrm>
            <a:off x="812511" y="155305"/>
            <a:ext cx="7542862" cy="31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BF214E23-A377-4106-8B50-98D6FF0CBA24}"/>
              </a:ext>
            </a:extLst>
          </p:cNvPr>
          <p:cNvGrpSpPr/>
          <p:nvPr userDrawn="1"/>
        </p:nvGrpSpPr>
        <p:grpSpPr>
          <a:xfrm>
            <a:off x="2649216" y="472891"/>
            <a:ext cx="5246837" cy="1135465"/>
            <a:chOff x="2649216" y="472891"/>
            <a:chExt cx="5246837" cy="1135465"/>
          </a:xfrm>
        </p:grpSpPr>
        <p:grpSp>
          <p:nvGrpSpPr>
            <p:cNvPr id="21" name="Group 20">
              <a:extLst>
                <a:ext uri="{FF2B5EF4-FFF2-40B4-BE49-F238E27FC236}">
                  <a16:creationId xmlns:a16="http://schemas.microsoft.com/office/drawing/2014/main" id="{21C300D9-5A1D-49E8-A7B5-6F9BBF0C3BF5}"/>
                </a:ext>
              </a:extLst>
            </p:cNvPr>
            <p:cNvGrpSpPr/>
            <p:nvPr userDrawn="1"/>
          </p:nvGrpSpPr>
          <p:grpSpPr>
            <a:xfrm>
              <a:off x="2792089" y="612193"/>
              <a:ext cx="5103964" cy="878664"/>
              <a:chOff x="2792089" y="612193"/>
              <a:chExt cx="5103964" cy="878664"/>
            </a:xfrm>
          </p:grpSpPr>
          <p:sp>
            <p:nvSpPr>
              <p:cNvPr id="23" name="TextBox 22">
                <a:extLst>
                  <a:ext uri="{FF2B5EF4-FFF2-40B4-BE49-F238E27FC236}">
                    <a16:creationId xmlns:a16="http://schemas.microsoft.com/office/drawing/2014/main" id="{A092C197-9CE4-4E50-B61E-300D8C9540EC}"/>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8775ABA7-8D4A-4376-8319-B4911F9360FF}"/>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6199D319-F3AB-4ADE-8A28-B69A75793213}"/>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26" name="Straight Connector 25">
                <a:extLst>
                  <a:ext uri="{FF2B5EF4-FFF2-40B4-BE49-F238E27FC236}">
                    <a16:creationId xmlns:a16="http://schemas.microsoft.com/office/drawing/2014/main" id="{3E2226E2-FF9E-41A6-B8A8-5E1D2DF38F4D}"/>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A3C48C26-90F5-42BA-B567-23DA1C7B09DB}"/>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165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 y="90891"/>
            <a:ext cx="9220199" cy="1447800"/>
          </a:xfrm>
        </p:spPr>
        <p:txBody>
          <a:bodyPr anchor="b">
            <a:normAutofit/>
          </a:bodyPr>
          <a:lstStyle>
            <a:lvl1pPr algn="ctr">
              <a:defRPr sz="3600" b="1">
                <a:solidFill>
                  <a:srgbClr val="0C2E86"/>
                </a:solidFill>
                <a:latin typeface="Utopia Std" panose="02040603060506020204" pitchFamily="18" charset="0"/>
              </a:defRPr>
            </a:lvl1pPr>
          </a:lstStyle>
          <a:p>
            <a:r>
              <a:rPr lang="en-US" dirty="0"/>
              <a:t>Click to Edit Title</a:t>
            </a:r>
          </a:p>
        </p:txBody>
      </p:sp>
      <p:sp>
        <p:nvSpPr>
          <p:cNvPr id="3" name="Subtitle 2"/>
          <p:cNvSpPr>
            <a:spLocks noGrp="1"/>
          </p:cNvSpPr>
          <p:nvPr>
            <p:ph type="subTitle" idx="1" hasCustomPrompt="1"/>
          </p:nvPr>
        </p:nvSpPr>
        <p:spPr>
          <a:xfrm>
            <a:off x="609600" y="1905000"/>
            <a:ext cx="7086600" cy="4191000"/>
          </a:xfrm>
        </p:spPr>
        <p:txBody>
          <a:bodyPr>
            <a:normAutofit/>
          </a:bodyPr>
          <a:lstStyle>
            <a:lvl1pPr marL="0" indent="0" algn="l">
              <a:buNone/>
              <a:defRPr sz="2600">
                <a:solidFill>
                  <a:schemeClr val="tx1"/>
                </a:solidFill>
                <a:latin typeface="Utopia Std" panose="02040603060506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p:txBody>
      </p:sp>
      <p:sp>
        <p:nvSpPr>
          <p:cNvPr id="12" name="Slide Number Placeholder 5"/>
          <p:cNvSpPr>
            <a:spLocks noGrp="1"/>
          </p:cNvSpPr>
          <p:nvPr>
            <p:ph type="sldNum" sz="quarter" idx="4"/>
          </p:nvPr>
        </p:nvSpPr>
        <p:spPr>
          <a:xfrm>
            <a:off x="6858000" y="6328527"/>
            <a:ext cx="21336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ED78B831-AABC-44B1-ACE5-0CDE76D101F3}" type="slidenum">
              <a:rPr lang="en-US" smtClean="0"/>
              <a:pPr/>
              <a:t>‹#›</a:t>
            </a:fld>
            <a:endParaRPr lang="en-US" dirty="0"/>
          </a:p>
        </p:txBody>
      </p:sp>
    </p:spTree>
    <p:extLst>
      <p:ext uri="{BB962C8B-B14F-4D97-AF65-F5344CB8AC3E}">
        <p14:creationId xmlns:p14="http://schemas.microsoft.com/office/powerpoint/2010/main" val="32401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1905000"/>
            <a:ext cx="7086600" cy="4191000"/>
          </a:xfrm>
        </p:spPr>
        <p:txBody>
          <a:bodyPr>
            <a:normAutofit/>
          </a:bodyPr>
          <a:lstStyle>
            <a:lvl1pPr marL="457200" marR="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600" baseline="0">
                <a:solidFill>
                  <a:schemeClr val="tx1"/>
                </a:solidFill>
                <a:latin typeface="Utopia Std" panose="02040603060506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bulleted text</a:t>
            </a:r>
          </a:p>
          <a:p>
            <a:r>
              <a:rPr lang="en-US" dirty="0"/>
              <a:t>Click to edit bulleted text</a:t>
            </a:r>
          </a:p>
          <a:p>
            <a:r>
              <a:rPr lang="en-US" dirty="0"/>
              <a:t>Click to edit bulleted text</a:t>
            </a:r>
          </a:p>
          <a:p>
            <a:endParaRPr lang="en-US" dirty="0"/>
          </a:p>
          <a:p>
            <a:endParaRPr lang="en-US" dirty="0"/>
          </a:p>
          <a:p>
            <a:endParaRPr lang="en-US" dirty="0"/>
          </a:p>
        </p:txBody>
      </p:sp>
      <p:sp>
        <p:nvSpPr>
          <p:cNvPr id="12" name="Slide Number Placeholder 5"/>
          <p:cNvSpPr>
            <a:spLocks noGrp="1"/>
          </p:cNvSpPr>
          <p:nvPr>
            <p:ph type="sldNum" sz="quarter" idx="4"/>
          </p:nvPr>
        </p:nvSpPr>
        <p:spPr>
          <a:xfrm>
            <a:off x="6858000" y="6328527"/>
            <a:ext cx="21336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ED78B831-AABC-44B1-ACE5-0CDE76D101F3}" type="slidenum">
              <a:rPr lang="en-US" smtClean="0"/>
              <a:pPr/>
              <a:t>‹#›</a:t>
            </a:fld>
            <a:endParaRPr lang="en-US" dirty="0"/>
          </a:p>
        </p:txBody>
      </p:sp>
      <p:sp>
        <p:nvSpPr>
          <p:cNvPr id="15" name="TextBox 14"/>
          <p:cNvSpPr txBox="1"/>
          <p:nvPr userDrawn="1"/>
        </p:nvSpPr>
        <p:spPr bwMode="auto">
          <a:xfrm>
            <a:off x="8285728" y="6262124"/>
            <a:ext cx="5638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spAutoFit/>
          </a:bodyPr>
          <a:lstStyle/>
          <a:p>
            <a:pPr algn="ctr"/>
            <a:fld id="{D9E98AEA-8299-4156-B8EE-C57894991DF4}" type="slidenum">
              <a:rPr lang="en-US" sz="2200" b="1" smtClean="0">
                <a:solidFill>
                  <a:srgbClr val="0C2E86"/>
                </a:solidFill>
                <a:latin typeface="Utopia Std" panose="02040603060506020204" pitchFamily="18" charset="0"/>
                <a:cs typeface="Arial" pitchFamily="34" charset="0"/>
              </a:rPr>
              <a:t>‹#›</a:t>
            </a:fld>
            <a:endParaRPr lang="en-US" sz="2200" b="1" dirty="0">
              <a:solidFill>
                <a:srgbClr val="0C2E86"/>
              </a:solidFill>
              <a:latin typeface="Utopia Std" panose="02040603060506020204" pitchFamily="18" charset="0"/>
              <a:cs typeface="Arial" pitchFamily="34" charset="0"/>
            </a:endParaRPr>
          </a:p>
        </p:txBody>
      </p:sp>
      <p:sp>
        <p:nvSpPr>
          <p:cNvPr id="10" name="Title 1">
            <a:extLst>
              <a:ext uri="{FF2B5EF4-FFF2-40B4-BE49-F238E27FC236}">
                <a16:creationId xmlns:a16="http://schemas.microsoft.com/office/drawing/2014/main" id="{9929CEA0-86E8-436A-98DA-312D56601522}"/>
              </a:ext>
            </a:extLst>
          </p:cNvPr>
          <p:cNvSpPr>
            <a:spLocks noGrp="1"/>
          </p:cNvSpPr>
          <p:nvPr>
            <p:ph type="ctrTitle" hasCustomPrompt="1"/>
          </p:nvPr>
        </p:nvSpPr>
        <p:spPr>
          <a:xfrm>
            <a:off x="0" y="90890"/>
            <a:ext cx="9143999" cy="1509309"/>
          </a:xfrm>
        </p:spPr>
        <p:txBody>
          <a:bodyPr anchor="b">
            <a:normAutofit/>
          </a:bodyPr>
          <a:lstStyle>
            <a:lvl1pPr algn="ctr">
              <a:defRPr sz="3600" b="1">
                <a:solidFill>
                  <a:srgbClr val="0C2E86"/>
                </a:solidFill>
                <a:latin typeface="Utopia Std" panose="02040603060506020204" pitchFamily="18" charset="0"/>
              </a:defRPr>
            </a:lvl1pPr>
          </a:lstStyle>
          <a:p>
            <a:r>
              <a:rPr lang="en-US" dirty="0"/>
              <a:t>Click to Edit Title</a:t>
            </a:r>
          </a:p>
        </p:txBody>
      </p:sp>
    </p:spTree>
    <p:extLst>
      <p:ext uri="{BB962C8B-B14F-4D97-AF65-F5344CB8AC3E}">
        <p14:creationId xmlns:p14="http://schemas.microsoft.com/office/powerpoint/2010/main" val="1260706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C2669-6192-4435-B62D-A36C778DB4B1}" type="datetimeFigureOut">
              <a:rPr lang="en-US" smtClean="0"/>
              <a:t>5/6/2024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8B831-AABC-44B1-ACE5-0CDE76D101F3}" type="slidenum">
              <a:rPr lang="en-US" smtClean="0"/>
              <a:t>‹#›</a:t>
            </a:fld>
            <a:endParaRPr lang="en-US" dirty="0"/>
          </a:p>
        </p:txBody>
      </p:sp>
    </p:spTree>
    <p:extLst>
      <p:ext uri="{BB962C8B-B14F-4D97-AF65-F5344CB8AC3E}">
        <p14:creationId xmlns:p14="http://schemas.microsoft.com/office/powerpoint/2010/main" val="265844113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38200" y="2514600"/>
            <a:ext cx="7467600" cy="2791099"/>
          </a:xfrm>
        </p:spPr>
        <p:txBody>
          <a:bodyPr anchor="b">
            <a:normAutofit/>
          </a:bodyPr>
          <a:lstStyle/>
          <a:p>
            <a:r>
              <a:rPr lang="en-US" dirty="0">
                <a:latin typeface="Cambria" panose="02040503050406030204" pitchFamily="18" charset="0"/>
                <a:ea typeface="Cambria" panose="02040503050406030204" pitchFamily="18" charset="0"/>
              </a:rPr>
              <a:t>State of Wisconsin </a:t>
            </a:r>
          </a:p>
          <a:p>
            <a:r>
              <a:rPr lang="en-US" sz="3000" b="0" dirty="0">
                <a:latin typeface="Cambria" panose="02040503050406030204" pitchFamily="18" charset="0"/>
                <a:ea typeface="Cambria" panose="02040503050406030204" pitchFamily="18" charset="0"/>
              </a:rPr>
              <a:t>FY </a:t>
            </a:r>
            <a:r>
              <a:rPr lang="en-US" sz="3000" b="0" dirty="0" smtClean="0">
                <a:latin typeface="Cambria" panose="02040503050406030204" pitchFamily="18" charset="0"/>
                <a:ea typeface="Cambria" panose="02040503050406030204" pitchFamily="18" charset="0"/>
              </a:rPr>
              <a:t>2022-23 Single Audit</a:t>
            </a:r>
            <a:endParaRPr lang="en-US" sz="3000" b="0" dirty="0">
              <a:latin typeface="Cambria" panose="02040503050406030204" pitchFamily="18" charset="0"/>
              <a:ea typeface="Cambria" panose="02040503050406030204" pitchFamily="18" charset="0"/>
            </a:endParaRPr>
          </a:p>
          <a:p>
            <a:r>
              <a:rPr lang="en-US" sz="2200" b="0" dirty="0">
                <a:latin typeface="Cambria" panose="02040503050406030204" pitchFamily="18" charset="0"/>
                <a:ea typeface="Cambria" panose="02040503050406030204" pitchFamily="18" charset="0"/>
              </a:rPr>
              <a:t>(report </a:t>
            </a:r>
            <a:r>
              <a:rPr lang="en-US" sz="2200" b="0" dirty="0" smtClean="0">
                <a:latin typeface="Cambria" panose="02040503050406030204" pitchFamily="18" charset="0"/>
                <a:ea typeface="Cambria" panose="02040503050406030204" pitchFamily="18" charset="0"/>
              </a:rPr>
              <a:t>24-3)</a:t>
            </a:r>
            <a:endParaRPr lang="en-US" sz="2200" b="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ndParaRPr>
          </a:p>
          <a:p>
            <a:endParaRPr lang="en-US" sz="1050" dirty="0"/>
          </a:p>
          <a:p>
            <a:endParaRPr lang="en-US" sz="2000" dirty="0"/>
          </a:p>
        </p:txBody>
      </p:sp>
      <p:sp>
        <p:nvSpPr>
          <p:cNvPr id="2" name="Text Placeholder 1"/>
          <p:cNvSpPr>
            <a:spLocks noGrp="1"/>
          </p:cNvSpPr>
          <p:nvPr>
            <p:ph type="body" sz="quarter" idx="14"/>
          </p:nvPr>
        </p:nvSpPr>
        <p:spPr>
          <a:xfrm>
            <a:off x="7086600" y="685800"/>
            <a:ext cx="1219200" cy="889267"/>
          </a:xfrm>
        </p:spPr>
        <p:txBody>
          <a:bodyPr>
            <a:normAutofit/>
          </a:bodyPr>
          <a:lstStyle/>
          <a:p>
            <a:r>
              <a:rPr lang="en-US" sz="1100" dirty="0">
                <a:latin typeface="Cambria" panose="02040503050406030204" pitchFamily="18" charset="0"/>
                <a:ea typeface="Cambria" panose="02040503050406030204" pitchFamily="18" charset="0"/>
              </a:rPr>
              <a:t>Hearing Date</a:t>
            </a:r>
          </a:p>
          <a:p>
            <a:r>
              <a:rPr lang="en-US" sz="1100" dirty="0" smtClean="0">
                <a:latin typeface="Cambria" panose="02040503050406030204" pitchFamily="18" charset="0"/>
                <a:ea typeface="Cambria" panose="02040503050406030204" pitchFamily="18" charset="0"/>
              </a:rPr>
              <a:t>May 7, 2024</a:t>
            </a:r>
            <a:endParaRPr lang="en-US" sz="1100" dirty="0">
              <a:latin typeface="Cambria" panose="02040503050406030204" pitchFamily="18" charset="0"/>
              <a:ea typeface="Cambria" panose="02040503050406030204" pitchFamily="18" charset="0"/>
            </a:endParaRPr>
          </a:p>
          <a:p>
            <a:endParaRPr lang="en-US" sz="1150" dirty="0"/>
          </a:p>
        </p:txBody>
      </p:sp>
    </p:spTree>
    <p:extLst>
      <p:ext uri="{BB962C8B-B14F-4D97-AF65-F5344CB8AC3E}">
        <p14:creationId xmlns:p14="http://schemas.microsoft.com/office/powerpoint/2010/main" val="398272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1"/>
            <a:ext cx="9220199" cy="1828800"/>
          </a:xfrm>
        </p:spPr>
        <p:txBody>
          <a:bodyPr>
            <a:normAutofit fontScale="90000"/>
          </a:bodyPr>
          <a:lstStyle/>
          <a:p>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Coronavirus State and Local </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Fiscal Recovery Funds (CSLFRF) Program </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1206623" y="1699746"/>
            <a:ext cx="6654554" cy="3860010"/>
          </a:xfrm>
        </p:spPr>
        <p:txBody>
          <a:bodyPr>
            <a:normAutofit/>
          </a:bodyPr>
          <a:lstStyle/>
          <a:p>
            <a:r>
              <a:rPr lang="en-US" sz="2200" dirty="0" smtClean="0">
                <a:latin typeface="Cambria" panose="02040503050406030204" pitchFamily="18" charset="0"/>
                <a:ea typeface="Cambria" panose="02040503050406030204" pitchFamily="18" charset="0"/>
              </a:rPr>
              <a:t>The State reported $747.6 million in expenditures charged to the CSLFRF program in FY 2022-23. </a:t>
            </a:r>
          </a:p>
          <a:p>
            <a:pPr>
              <a:spcBef>
                <a:spcPts val="0"/>
              </a:spcBef>
            </a:pPr>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Since inception of the CSLFRF program in FY 2020-21 through March 21, 2024, the State has reported </a:t>
            </a:r>
            <a:br>
              <a:rPr lang="en-US" sz="2200" dirty="0" smtClean="0">
                <a:latin typeface="Cambria" panose="02040503050406030204" pitchFamily="18" charset="0"/>
                <a:ea typeface="Cambria" panose="02040503050406030204" pitchFamily="18" charset="0"/>
              </a:rPr>
            </a:br>
            <a:r>
              <a:rPr lang="en-US" sz="2200" dirty="0" smtClean="0">
                <a:latin typeface="Cambria" panose="02040503050406030204" pitchFamily="18" charset="0"/>
                <a:ea typeface="Cambria" panose="02040503050406030204" pitchFamily="18" charset="0"/>
              </a:rPr>
              <a:t>$114.1 million in interest earnings.</a:t>
            </a:r>
            <a:endParaRPr lang="en-US" sz="2200" dirty="0">
              <a:latin typeface="Cambria" panose="02040503050406030204" pitchFamily="18" charset="0"/>
              <a:ea typeface="Cambria" panose="02040503050406030204" pitchFamily="18" charset="0"/>
            </a:endParaRPr>
          </a:p>
          <a:p>
            <a:endParaRPr lang="en-US" sz="2400" dirty="0"/>
          </a:p>
        </p:txBody>
      </p:sp>
      <p:grpSp>
        <p:nvGrpSpPr>
          <p:cNvPr id="24" name="Group 23">
            <a:extLst>
              <a:ext uri="{FF2B5EF4-FFF2-40B4-BE49-F238E27FC236}">
                <a16:creationId xmlns:a16="http://schemas.microsoft.com/office/drawing/2014/main" id="{184295B6-0C50-464E-B6ED-E4D6ADFEFA86}"/>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B37D5D2A-1BC9-4297-A360-69B3098F3C17}"/>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45C1F6-E045-4777-97FC-A9C00780B12C}"/>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FDB88E2-603E-4BCC-B28A-D868B9021C8A}"/>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AC71F5-B515-4BED-A393-514EC27D89F1}"/>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30E576-1DD6-40A0-B628-4892813D519D}"/>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CC08C82C-8C31-48EE-ACFC-8281B901C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082E2DF3-CCA1-475C-AF05-C7A4A9A288E1}"/>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39C12E-C0E9-41F6-8133-3149C70E57FA}"/>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2534D14-9DC4-43FD-9610-A5302B59E004}"/>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43343D9C-F304-43E9-B2D1-927DCC1F7190}"/>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10</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E677091B-7125-44B3-BE82-2C7088374832}"/>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067F723B-FF6A-4B1C-86B6-3A8A8C6DA58E}"/>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4B8292EC-CB1C-4BDD-B57D-D4AF733CDAC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822A4F34-8128-4DDA-B1D0-86BE77FAF27F}"/>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F11E9BE1-9CB3-45A5-8ADF-B30B2C979DF2}"/>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D14006EF-9037-4E98-B6B1-2E484F629394}"/>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0A77473F-ABF4-4A2E-B566-CE1257644432}"/>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90317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0"/>
            <a:ext cx="9220199" cy="1619272"/>
          </a:xfrm>
        </p:spPr>
        <p:txBody>
          <a:bodyPr>
            <a:normAutofit fontScale="90000"/>
          </a:bodyPr>
          <a:lstStyle/>
          <a:p>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State of Wisconsin Single Audit</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922754" y="1280160"/>
            <a:ext cx="7611646" cy="4191000"/>
          </a:xfrm>
        </p:spPr>
        <p:txBody>
          <a:bodyPr>
            <a:normAutofit/>
          </a:bodyPr>
          <a:lstStyle/>
          <a:p>
            <a:r>
              <a:rPr lang="en-US" sz="2200" dirty="0" smtClean="0">
                <a:latin typeface="Cambria" panose="02040503050406030204" pitchFamily="18" charset="0"/>
                <a:ea typeface="Cambria" panose="02040503050406030204" pitchFamily="18" charset="0"/>
              </a:rPr>
              <a:t>The federal government is responsible for working with state agencies to resolve the audit findings and questioned costs. </a:t>
            </a:r>
          </a:p>
          <a:p>
            <a:pPr>
              <a:spcBef>
                <a:spcPts val="0"/>
              </a:spcBef>
            </a:pPr>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As part of our next single audit, we will follow up on the status of efforts by state agencies to address findings included in report 24-3.</a:t>
            </a:r>
            <a:endParaRPr lang="en-US" sz="2200" dirty="0">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557E167D-10D9-466B-AACD-09BEC13169AC}"/>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7AFC58B-C7DF-40E5-B653-FC119CBDF064}"/>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82B367-6233-472A-97F9-D7FF380C9EB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98F109-29A6-490A-86F8-0B0532729C8E}"/>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2D8898-EB50-4991-97DC-D6281A3FD3D6}"/>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71E04C0-5E88-4DF4-9E10-DFAE89501739}"/>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F4461CC-8CB2-4288-9FFF-ECAECED74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94FB6212-B0BB-4793-91A1-B7255A4CABA2}"/>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671B4E-6B24-4EA7-B11F-242047A469A5}"/>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CD90BC9-EFD6-40CE-A563-15FA459BC0BA}"/>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EAAECADD-2A2C-46CD-B96F-4621E06410DE}"/>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11</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BCDA2F24-A4B6-4AD2-9F7F-7E4E00251AE4}"/>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E3FC2132-4CAD-4538-A083-CF0CFCE7FC44}"/>
                  </a:ext>
                </a:extLst>
              </p:cNvPr>
              <p:cNvGrpSpPr/>
              <p:nvPr userDrawn="1"/>
            </p:nvGrpSpPr>
            <p:grpSpPr>
              <a:xfrm>
                <a:off x="2810669" y="612193"/>
                <a:ext cx="5085384" cy="878664"/>
                <a:chOff x="2810669" y="612193"/>
                <a:chExt cx="5085384" cy="878664"/>
              </a:xfrm>
            </p:grpSpPr>
            <p:sp>
              <p:nvSpPr>
                <p:cNvPr id="38" name="TextBox 37">
                  <a:extLst>
                    <a:ext uri="{FF2B5EF4-FFF2-40B4-BE49-F238E27FC236}">
                      <a16:creationId xmlns:a16="http://schemas.microsoft.com/office/drawing/2014/main" id="{539E37F1-8313-48B0-AF8C-584AA7B877B1}"/>
                    </a:ext>
                  </a:extLst>
                </p:cNvPr>
                <p:cNvSpPr txBox="1"/>
                <p:nvPr userDrawn="1"/>
              </p:nvSpPr>
              <p:spPr>
                <a:xfrm>
                  <a:off x="2810669" y="768067"/>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5D4D0FD9-B73B-407A-B2DF-F3731BCE6817}"/>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813564A5-8683-4565-8E80-FB0C34767ACE}"/>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BB0860C4-43B3-40AE-9D85-1B611886AEA6}"/>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C847E0D7-8378-4427-A9EB-9FFF77210975}"/>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99807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38200" y="2514600"/>
            <a:ext cx="7467600" cy="2791099"/>
          </a:xfrm>
        </p:spPr>
        <p:txBody>
          <a:bodyPr anchor="b">
            <a:normAutofit fontScale="92500" lnSpcReduction="20000"/>
          </a:bodyPr>
          <a:lstStyle/>
          <a:p>
            <a:endParaRPr lang="en-US" dirty="0" smtClean="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smtClean="0">
                <a:latin typeface="Cambria" panose="02040503050406030204" pitchFamily="18" charset="0"/>
                <a:ea typeface="Cambria" panose="02040503050406030204" pitchFamily="18" charset="0"/>
              </a:rPr>
              <a:t>Administration of Certain</a:t>
            </a:r>
          </a:p>
          <a:p>
            <a:r>
              <a:rPr lang="en-US" dirty="0" smtClean="0">
                <a:latin typeface="Cambria" panose="02040503050406030204" pitchFamily="18" charset="0"/>
                <a:ea typeface="Cambria" panose="02040503050406030204" pitchFamily="18" charset="0"/>
              </a:rPr>
              <a:t>Supplemental Federal Funds </a:t>
            </a:r>
            <a:endParaRPr lang="en-US" dirty="0">
              <a:latin typeface="Cambria" panose="02040503050406030204" pitchFamily="18" charset="0"/>
              <a:ea typeface="Cambria" panose="02040503050406030204" pitchFamily="18" charset="0"/>
            </a:endParaRPr>
          </a:p>
          <a:p>
            <a:r>
              <a:rPr lang="en-US" sz="3000" b="0" i="1" dirty="0" smtClean="0">
                <a:latin typeface="Cambria" panose="02040503050406030204" pitchFamily="18" charset="0"/>
                <a:ea typeface="Cambria" panose="02040503050406030204" pitchFamily="18" charset="0"/>
              </a:rPr>
              <a:t>Department of Health Services</a:t>
            </a:r>
            <a:endParaRPr lang="en-US" sz="3000" b="0" i="1" dirty="0">
              <a:latin typeface="Cambria" panose="02040503050406030204" pitchFamily="18" charset="0"/>
              <a:ea typeface="Cambria" panose="02040503050406030204" pitchFamily="18" charset="0"/>
            </a:endParaRPr>
          </a:p>
          <a:p>
            <a:r>
              <a:rPr lang="en-US" sz="2200" b="0" dirty="0">
                <a:latin typeface="Cambria" panose="02040503050406030204" pitchFamily="18" charset="0"/>
                <a:ea typeface="Cambria" panose="02040503050406030204" pitchFamily="18" charset="0"/>
              </a:rPr>
              <a:t>(report </a:t>
            </a:r>
            <a:r>
              <a:rPr lang="en-US" sz="2200" b="0" dirty="0" smtClean="0">
                <a:latin typeface="Cambria" panose="02040503050406030204" pitchFamily="18" charset="0"/>
                <a:ea typeface="Cambria" panose="02040503050406030204" pitchFamily="18" charset="0"/>
              </a:rPr>
              <a:t>23-6)</a:t>
            </a:r>
            <a:endParaRPr lang="en-US" sz="2200" b="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ndParaRPr>
          </a:p>
          <a:p>
            <a:endParaRPr lang="en-US" sz="1050" dirty="0"/>
          </a:p>
          <a:p>
            <a:endParaRPr lang="en-US" sz="2000" dirty="0"/>
          </a:p>
        </p:txBody>
      </p:sp>
      <p:sp>
        <p:nvSpPr>
          <p:cNvPr id="2" name="Text Placeholder 1"/>
          <p:cNvSpPr>
            <a:spLocks noGrp="1"/>
          </p:cNvSpPr>
          <p:nvPr>
            <p:ph type="body" sz="quarter" idx="14"/>
          </p:nvPr>
        </p:nvSpPr>
        <p:spPr>
          <a:xfrm>
            <a:off x="7086600" y="685800"/>
            <a:ext cx="1219200" cy="889267"/>
          </a:xfrm>
        </p:spPr>
        <p:txBody>
          <a:bodyPr>
            <a:normAutofit/>
          </a:bodyPr>
          <a:lstStyle/>
          <a:p>
            <a:r>
              <a:rPr lang="en-US" sz="1100" dirty="0">
                <a:latin typeface="Cambria" panose="02040503050406030204" pitchFamily="18" charset="0"/>
                <a:ea typeface="Cambria" panose="02040503050406030204" pitchFamily="18" charset="0"/>
              </a:rPr>
              <a:t>Hearing Date</a:t>
            </a:r>
          </a:p>
          <a:p>
            <a:r>
              <a:rPr lang="en-US" sz="1100" dirty="0" smtClean="0">
                <a:latin typeface="Cambria" panose="02040503050406030204" pitchFamily="18" charset="0"/>
                <a:ea typeface="Cambria" panose="02040503050406030204" pitchFamily="18" charset="0"/>
              </a:rPr>
              <a:t>May 7, 2024</a:t>
            </a:r>
            <a:endParaRPr lang="en-US" sz="1100" dirty="0">
              <a:latin typeface="Cambria" panose="02040503050406030204" pitchFamily="18" charset="0"/>
              <a:ea typeface="Cambria" panose="02040503050406030204" pitchFamily="18" charset="0"/>
            </a:endParaRPr>
          </a:p>
          <a:p>
            <a:endParaRPr lang="en-US" sz="1150" dirty="0"/>
          </a:p>
        </p:txBody>
      </p:sp>
    </p:spTree>
    <p:extLst>
      <p:ext uri="{BB962C8B-B14F-4D97-AF65-F5344CB8AC3E}">
        <p14:creationId xmlns:p14="http://schemas.microsoft.com/office/powerpoint/2010/main" val="1226783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0882" y="1031335"/>
            <a:ext cx="7585502" cy="4051998"/>
          </a:xfrm>
        </p:spPr>
        <p:txBody>
          <a:bodyPr>
            <a:normAutofit fontScale="77500" lnSpcReduction="20000"/>
          </a:bodyPr>
          <a:lstStyle/>
          <a:p>
            <a:r>
              <a:rPr lang="en-US" sz="2400" dirty="0" smtClean="0"/>
              <a:t>DHS should:</a:t>
            </a:r>
          </a:p>
          <a:p>
            <a:pPr>
              <a:lnSpc>
                <a:spcPct val="120000"/>
              </a:lnSpc>
              <a:spcBef>
                <a:spcPts val="0"/>
              </a:spcBef>
            </a:pPr>
            <a:endParaRPr lang="en-US" sz="1600" dirty="0" smtClean="0"/>
          </a:p>
          <a:p>
            <a:pPr marL="342900" indent="-342900">
              <a:lnSpc>
                <a:spcPct val="120000"/>
              </a:lnSpc>
              <a:buFont typeface="Wingdings" panose="05000000000000000000" pitchFamily="2" charset="2"/>
              <a:buChar char="§"/>
            </a:pPr>
            <a:r>
              <a:rPr lang="en-US" sz="2400" dirty="0">
                <a:latin typeface="Cambria" panose="02040503050406030204" pitchFamily="18" charset="0"/>
                <a:ea typeface="Cambria" panose="02040503050406030204" pitchFamily="18" charset="0"/>
              </a:rPr>
              <a:t>s</a:t>
            </a:r>
            <a:r>
              <a:rPr lang="en-US" sz="2400" dirty="0" smtClean="0">
                <a:latin typeface="Cambria" panose="02040503050406030204" pitchFamily="18" charset="0"/>
                <a:ea typeface="Cambria" panose="02040503050406030204" pitchFamily="18" charset="0"/>
              </a:rPr>
              <a:t>pecify the types of documents recipients must maintain in order to support grant amounts they requested;</a:t>
            </a:r>
          </a:p>
          <a:p>
            <a:pPr marL="342900" indent="-342900">
              <a:lnSpc>
                <a:spcPct val="120000"/>
              </a:lnSpc>
              <a:spcBef>
                <a:spcPts val="0"/>
              </a:spcBef>
              <a:buFont typeface="Arial" panose="020B0604020202020204" pitchFamily="34" charset="0"/>
              <a:buChar char="•"/>
            </a:pPr>
            <a:endParaRPr lang="en-US" sz="1600" dirty="0"/>
          </a:p>
          <a:p>
            <a:pPr marL="342900" indent="-342900">
              <a:buFont typeface="Wingdings" panose="05000000000000000000" pitchFamily="2" charset="2"/>
              <a:buChar char="§"/>
            </a:pPr>
            <a:r>
              <a:rPr lang="en-US" sz="2400" dirty="0" smtClean="0"/>
              <a:t>establish written policies for reviewing requested grant amounts;</a:t>
            </a:r>
          </a:p>
          <a:p>
            <a:pPr marL="342900" indent="-342900">
              <a:lnSpc>
                <a:spcPct val="120000"/>
              </a:lnSpc>
              <a:spcBef>
                <a:spcPts val="0"/>
              </a:spcBef>
              <a:buFont typeface="Arial" panose="020B0604020202020204" pitchFamily="34" charset="0"/>
              <a:buChar char="•"/>
            </a:pPr>
            <a:endParaRPr lang="en-US" sz="1600" dirty="0"/>
          </a:p>
          <a:p>
            <a:pPr marL="342900" indent="-342900">
              <a:lnSpc>
                <a:spcPct val="120000"/>
              </a:lnSpc>
              <a:buFont typeface="Wingdings" panose="05000000000000000000" pitchFamily="2" charset="2"/>
              <a:buChar char="§"/>
            </a:pPr>
            <a:r>
              <a:rPr lang="en-US" sz="2400" dirty="0" smtClean="0">
                <a:latin typeface="Cambria" panose="02040503050406030204" pitchFamily="18" charset="0"/>
                <a:ea typeface="Cambria" panose="02040503050406030204" pitchFamily="18" charset="0"/>
              </a:rPr>
              <a:t>obtain grant application information and sufficient supporting documentation from the providers awarded the $518,700 we questioned; and</a:t>
            </a:r>
          </a:p>
          <a:p>
            <a:pPr marL="342900" indent="-342900">
              <a:lnSpc>
                <a:spcPct val="120000"/>
              </a:lnSpc>
              <a:spcBef>
                <a:spcPts val="0"/>
              </a:spcBef>
              <a:buFont typeface="Arial" panose="020B0604020202020204" pitchFamily="34" charset="0"/>
              <a:buChar char="•"/>
            </a:pPr>
            <a:endParaRPr lang="en-US" sz="1600" dirty="0"/>
          </a:p>
          <a:p>
            <a:pPr marL="342900" indent="-342900">
              <a:lnSpc>
                <a:spcPct val="120000"/>
              </a:lnSpc>
              <a:buFont typeface="Wingdings" panose="05000000000000000000" pitchFamily="2" charset="2"/>
              <a:buChar char="§"/>
            </a:pPr>
            <a:r>
              <a:rPr lang="en-US" sz="2400" dirty="0" smtClean="0">
                <a:latin typeface="Cambria" panose="02040503050406030204" pitchFamily="18" charset="0"/>
                <a:ea typeface="Cambria" panose="02040503050406030204" pitchFamily="18" charset="0"/>
              </a:rPr>
              <a:t>require the providers that cannot provide such information and documentation to repay the funds or reimburse the funds to the federal government.</a:t>
            </a:r>
          </a:p>
          <a:p>
            <a:pPr marL="342900" indent="-342900">
              <a:buFont typeface="Arial" panose="020B0604020202020204" pitchFamily="34" charset="0"/>
              <a:buChar char="•"/>
            </a:pPr>
            <a:endParaRPr lang="en-US" sz="2400" dirty="0"/>
          </a:p>
        </p:txBody>
      </p:sp>
      <p:grpSp>
        <p:nvGrpSpPr>
          <p:cNvPr id="24" name="Group 23">
            <a:extLst>
              <a:ext uri="{FF2B5EF4-FFF2-40B4-BE49-F238E27FC236}">
                <a16:creationId xmlns:a16="http://schemas.microsoft.com/office/drawing/2014/main" id="{FA4C5CBE-4A4A-457A-9C1F-01812929936D}"/>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63BB31A-25FB-4380-8F0D-3962DBF753ED}"/>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925F84-2D0C-40A3-A043-2248B40F75C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CCE218-D785-490A-B440-3A073C3288CC}"/>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76016A-E90F-4353-BA30-56EABA9E4AFB}"/>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A155CC-4FD6-4945-8FB5-D351D05DDD22}"/>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770EA19-F444-497A-854E-0DF05479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28C130AD-B8DD-4BB6-963A-025DFE5EAFA7}"/>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DB60AB-B2EA-4979-8F40-E3CB423A4DC7}"/>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3851E4-53B4-4587-8D12-677927ABEE58}"/>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730D036E-3FEE-4401-8C4C-E6CC147DE3A0}"/>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13</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5FAA6778-722E-4161-A0C2-C3744EE785B5}"/>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6A057873-803B-4780-95BD-B1383806780A}"/>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88BA92C6-D0EE-4EEB-958D-AC67ADDB905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4DEE976A-7386-4BB6-88C6-D29D78A3AA60}"/>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5D46A8B5-2CC4-4849-BA1E-9E3F91376492}"/>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A20BEA33-6155-45D7-9FC3-532D0D5B275D}"/>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D816283B-E6B7-41D5-BB6E-534ABCB3EBD1}"/>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itle 3"/>
          <p:cNvSpPr>
            <a:spLocks noGrp="1"/>
          </p:cNvSpPr>
          <p:nvPr>
            <p:ph type="ctrTitle"/>
          </p:nvPr>
        </p:nvSpPr>
        <p:spPr>
          <a:xfrm>
            <a:off x="-76200" y="1"/>
            <a:ext cx="9220199" cy="778161"/>
          </a:xfrm>
        </p:spPr>
        <p:txBody>
          <a:bodyPr>
            <a:normAutofit/>
          </a:bodyPr>
          <a:lstStyle/>
          <a:p>
            <a:r>
              <a:rPr lang="en-US" sz="3200" dirty="0" smtClean="0">
                <a:latin typeface="Cambria" panose="02040503050406030204" pitchFamily="18" charset="0"/>
                <a:ea typeface="Cambria" panose="02040503050406030204" pitchFamily="18" charset="0"/>
              </a:rPr>
              <a:t>Report Recommendations (grants)</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7606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1285" y="1049651"/>
            <a:ext cx="7432534" cy="4191000"/>
          </a:xfrm>
        </p:spPr>
        <p:txBody>
          <a:bodyPr>
            <a:normAutofit/>
          </a:bodyPr>
          <a:lstStyle/>
          <a:p>
            <a:r>
              <a:rPr lang="en-US" sz="2400" dirty="0" smtClean="0"/>
              <a:t>DHS should:</a:t>
            </a:r>
          </a:p>
          <a:p>
            <a:endParaRPr lang="en-US" sz="1500" dirty="0" smtClean="0"/>
          </a:p>
          <a:p>
            <a:pPr marL="342900" indent="-342900">
              <a:buFont typeface="Wingdings" panose="05000000000000000000" pitchFamily="2" charset="2"/>
              <a:buChar char="§"/>
            </a:pPr>
            <a:r>
              <a:rPr lang="en-US" sz="2200" dirty="0">
                <a:latin typeface="Cambria" panose="02040503050406030204" pitchFamily="18" charset="0"/>
                <a:ea typeface="Cambria" panose="02040503050406030204" pitchFamily="18" charset="0"/>
              </a:rPr>
              <a:t>e</a:t>
            </a:r>
            <a:r>
              <a:rPr lang="en-US" sz="2200" dirty="0" smtClean="0">
                <a:latin typeface="Cambria" panose="02040503050406030204" pitchFamily="18" charset="0"/>
                <a:ea typeface="Cambria" panose="02040503050406030204" pitchFamily="18" charset="0"/>
              </a:rPr>
              <a:t>xecute a signed loan agreement with each entity to which it </a:t>
            </a:r>
            <a:br>
              <a:rPr lang="en-US" sz="2200" dirty="0" smtClean="0">
                <a:latin typeface="Cambria" panose="02040503050406030204" pitchFamily="18" charset="0"/>
                <a:ea typeface="Cambria" panose="02040503050406030204" pitchFamily="18" charset="0"/>
              </a:rPr>
            </a:br>
            <a:r>
              <a:rPr lang="en-US" sz="2200" dirty="0" smtClean="0">
                <a:latin typeface="Cambria" panose="02040503050406030204" pitchFamily="18" charset="0"/>
                <a:ea typeface="Cambria" panose="02040503050406030204" pitchFamily="18" charset="0"/>
              </a:rPr>
              <a:t>loans a ventilator;</a:t>
            </a:r>
          </a:p>
          <a:p>
            <a:pPr marL="342900" indent="-342900">
              <a:lnSpc>
                <a:spcPct val="110000"/>
              </a:lnSpc>
              <a:spcBef>
                <a:spcPts val="0"/>
              </a:spcBef>
              <a:buFont typeface="Arial" panose="020B0604020202020204" pitchFamily="34" charset="0"/>
              <a:buChar char="•"/>
            </a:pPr>
            <a:endParaRPr lang="en-US" sz="1500" dirty="0"/>
          </a:p>
          <a:p>
            <a:pPr marL="342900" indent="-342900">
              <a:buFont typeface="Wingdings" panose="05000000000000000000" pitchFamily="2" charset="2"/>
              <a:buChar char="§"/>
            </a:pPr>
            <a:r>
              <a:rPr lang="en-US" sz="2200" dirty="0"/>
              <a:t>i</a:t>
            </a:r>
            <a:r>
              <a:rPr lang="en-US" sz="2200" dirty="0" smtClean="0"/>
              <a:t>nventory all of its ventilator-related equipment;</a:t>
            </a:r>
          </a:p>
          <a:p>
            <a:pPr marL="342900" indent="-342900">
              <a:lnSpc>
                <a:spcPct val="110000"/>
              </a:lnSpc>
              <a:spcBef>
                <a:spcPts val="0"/>
              </a:spcBef>
              <a:buFont typeface="Arial" panose="020B0604020202020204" pitchFamily="34" charset="0"/>
              <a:buChar char="•"/>
            </a:pPr>
            <a:endParaRPr lang="en-US" sz="1500" dirty="0"/>
          </a:p>
          <a:p>
            <a:pPr marL="342900" indent="-342900">
              <a:buFont typeface="Wingdings" panose="05000000000000000000" pitchFamily="2" charset="2"/>
              <a:buChar char="§"/>
            </a:pPr>
            <a:r>
              <a:rPr lang="en-US" sz="2200" dirty="0"/>
              <a:t>t</a:t>
            </a:r>
            <a:r>
              <a:rPr lang="en-US" sz="2200" dirty="0" smtClean="0"/>
              <a:t>rack the annual maintenance performed on its ventilators; and</a:t>
            </a:r>
          </a:p>
          <a:p>
            <a:pPr marL="342900" indent="-342900">
              <a:lnSpc>
                <a:spcPct val="110000"/>
              </a:lnSpc>
              <a:spcBef>
                <a:spcPts val="0"/>
              </a:spcBef>
              <a:buFont typeface="Arial" panose="020B0604020202020204" pitchFamily="34" charset="0"/>
              <a:buChar char="•"/>
            </a:pPr>
            <a:endParaRPr lang="en-US" sz="1500" dirty="0"/>
          </a:p>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develop a plan for the future use of its ventilators.</a:t>
            </a:r>
          </a:p>
          <a:p>
            <a:pPr marL="342900" indent="-342900">
              <a:buFont typeface="Arial" panose="020B0604020202020204" pitchFamily="34" charset="0"/>
              <a:buChar char="•"/>
            </a:pPr>
            <a:endParaRPr lang="en-US" sz="2400" dirty="0"/>
          </a:p>
        </p:txBody>
      </p:sp>
      <p:grpSp>
        <p:nvGrpSpPr>
          <p:cNvPr id="24" name="Group 23">
            <a:extLst>
              <a:ext uri="{FF2B5EF4-FFF2-40B4-BE49-F238E27FC236}">
                <a16:creationId xmlns:a16="http://schemas.microsoft.com/office/drawing/2014/main" id="{FA4C5CBE-4A4A-457A-9C1F-01812929936D}"/>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63BB31A-25FB-4380-8F0D-3962DBF753ED}"/>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925F84-2D0C-40A3-A043-2248B40F75C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CCE218-D785-490A-B440-3A073C3288CC}"/>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76016A-E90F-4353-BA30-56EABA9E4AFB}"/>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A155CC-4FD6-4945-8FB5-D351D05DDD22}"/>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770EA19-F444-497A-854E-0DF05479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28C130AD-B8DD-4BB6-963A-025DFE5EAFA7}"/>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DB60AB-B2EA-4979-8F40-E3CB423A4DC7}"/>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3851E4-53B4-4587-8D12-677927ABEE58}"/>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730D036E-3FEE-4401-8C4C-E6CC147DE3A0}"/>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14</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5FAA6778-722E-4161-A0C2-C3744EE785B5}"/>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6A057873-803B-4780-95BD-B1383806780A}"/>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88BA92C6-D0EE-4EEB-958D-AC67ADDB905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4DEE976A-7386-4BB6-88C6-D29D78A3AA60}"/>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5D46A8B5-2CC4-4849-BA1E-9E3F91376492}"/>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A20BEA33-6155-45D7-9FC3-532D0D5B275D}"/>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D816283B-E6B7-41D5-BB6E-534ABCB3EBD1}"/>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itle 3"/>
          <p:cNvSpPr>
            <a:spLocks noGrp="1"/>
          </p:cNvSpPr>
          <p:nvPr>
            <p:ph type="ctrTitle"/>
          </p:nvPr>
        </p:nvSpPr>
        <p:spPr>
          <a:xfrm>
            <a:off x="-76200" y="1"/>
            <a:ext cx="9220199" cy="803870"/>
          </a:xfrm>
        </p:spPr>
        <p:txBody>
          <a:bodyPr>
            <a:normAutofit/>
          </a:bodyPr>
          <a:lstStyle/>
          <a:p>
            <a:r>
              <a:rPr lang="en-US" sz="3200" dirty="0" smtClean="0"/>
              <a:t>Report Recommendations (ventilators)</a:t>
            </a:r>
            <a:endParaRPr lang="en-US" sz="3200" dirty="0"/>
          </a:p>
        </p:txBody>
      </p:sp>
    </p:spTree>
    <p:extLst>
      <p:ext uri="{BB962C8B-B14F-4D97-AF65-F5344CB8AC3E}">
        <p14:creationId xmlns:p14="http://schemas.microsoft.com/office/powerpoint/2010/main" val="1776740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466" y="1037219"/>
            <a:ext cx="7930865" cy="4191000"/>
          </a:xfrm>
        </p:spPr>
        <p:txBody>
          <a:bodyPr>
            <a:normAutofit/>
          </a:bodyPr>
          <a:lstStyle/>
          <a:p>
            <a:r>
              <a:rPr lang="en-US" sz="2000" dirty="0" smtClean="0"/>
              <a:t>DHS should:</a:t>
            </a:r>
          </a:p>
          <a:p>
            <a:pPr>
              <a:lnSpc>
                <a:spcPct val="110000"/>
              </a:lnSpc>
              <a:spcBef>
                <a:spcPts val="0"/>
              </a:spcBef>
            </a:pPr>
            <a:endParaRPr lang="en-US" sz="1400" dirty="0" smtClean="0"/>
          </a:p>
          <a:p>
            <a:pPr marL="342900" indent="-342900">
              <a:buFont typeface="Wingdings" panose="05000000000000000000" pitchFamily="2" charset="2"/>
              <a:buChar char="§"/>
            </a:pPr>
            <a:r>
              <a:rPr lang="en-US" sz="2000" dirty="0" smtClean="0"/>
              <a:t>publicly report summary results of the Office of Inspector General’s (OIG’s) audit and monitoring efforts;</a:t>
            </a:r>
          </a:p>
          <a:p>
            <a:pPr marL="342900" indent="-342900">
              <a:lnSpc>
                <a:spcPct val="110000"/>
              </a:lnSpc>
              <a:spcBef>
                <a:spcPts val="0"/>
              </a:spcBef>
              <a:buFont typeface="Arial" panose="020B0604020202020204" pitchFamily="34" charset="0"/>
              <a:buChar char="•"/>
            </a:pPr>
            <a:endParaRPr lang="en-US" sz="1400" dirty="0"/>
          </a:p>
          <a:p>
            <a:pPr marL="342900" indent="-342900">
              <a:buFont typeface="Wingdings" panose="05000000000000000000" pitchFamily="2" charset="2"/>
              <a:buChar char="§"/>
            </a:pPr>
            <a:r>
              <a:rPr lang="en-US" sz="2000" dirty="0" smtClean="0">
                <a:latin typeface="Cambria" panose="02040503050406030204" pitchFamily="18" charset="0"/>
                <a:ea typeface="Cambria" panose="02040503050406030204" pitchFamily="18" charset="0"/>
              </a:rPr>
              <a:t>require the OIG to submit in writing a proposed annual internal audit plan and post each of these plans to its website; and</a:t>
            </a:r>
          </a:p>
          <a:p>
            <a:pPr marL="342900" indent="-342900">
              <a:lnSpc>
                <a:spcPct val="110000"/>
              </a:lnSpc>
              <a:spcBef>
                <a:spcPts val="0"/>
              </a:spcBef>
              <a:buFont typeface="Arial" panose="020B0604020202020204" pitchFamily="34" charset="0"/>
              <a:buChar char="•"/>
            </a:pPr>
            <a:endParaRPr lang="en-US" sz="1400" dirty="0"/>
          </a:p>
          <a:p>
            <a:pPr marL="342900" indent="-342900">
              <a:buFont typeface="Wingdings" panose="05000000000000000000" pitchFamily="2" charset="2"/>
              <a:buChar char="§"/>
            </a:pPr>
            <a:r>
              <a:rPr lang="en-US" sz="2000" dirty="0" smtClean="0"/>
              <a:t>include on its website the reports completed by the internal </a:t>
            </a:r>
            <a:br>
              <a:rPr lang="en-US" sz="2000" dirty="0" smtClean="0"/>
            </a:br>
            <a:r>
              <a:rPr lang="en-US" sz="2000" dirty="0" smtClean="0"/>
              <a:t>audit section.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grpSp>
        <p:nvGrpSpPr>
          <p:cNvPr id="24" name="Group 23">
            <a:extLst>
              <a:ext uri="{FF2B5EF4-FFF2-40B4-BE49-F238E27FC236}">
                <a16:creationId xmlns:a16="http://schemas.microsoft.com/office/drawing/2014/main" id="{FA4C5CBE-4A4A-457A-9C1F-01812929936D}"/>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63BB31A-25FB-4380-8F0D-3962DBF753ED}"/>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925F84-2D0C-40A3-A043-2248B40F75C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CCE218-D785-490A-B440-3A073C3288CC}"/>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76016A-E90F-4353-BA30-56EABA9E4AFB}"/>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A155CC-4FD6-4945-8FB5-D351D05DDD22}"/>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770EA19-F444-497A-854E-0DF05479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28C130AD-B8DD-4BB6-963A-025DFE5EAFA7}"/>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DB60AB-B2EA-4979-8F40-E3CB423A4DC7}"/>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3851E4-53B4-4587-8D12-677927ABEE58}"/>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730D036E-3FEE-4401-8C4C-E6CC147DE3A0}"/>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15</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5FAA6778-722E-4161-A0C2-C3744EE785B5}"/>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6A057873-803B-4780-95BD-B1383806780A}"/>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88BA92C6-D0EE-4EEB-958D-AC67ADDB905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4DEE976A-7386-4BB6-88C6-D29D78A3AA60}"/>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5D46A8B5-2CC4-4849-BA1E-9E3F91376492}"/>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A20BEA33-6155-45D7-9FC3-532D0D5B275D}"/>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D816283B-E6B7-41D5-BB6E-534ABCB3EBD1}"/>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itle 3"/>
          <p:cNvSpPr>
            <a:spLocks noGrp="1"/>
          </p:cNvSpPr>
          <p:nvPr>
            <p:ph type="ctrTitle"/>
          </p:nvPr>
        </p:nvSpPr>
        <p:spPr>
          <a:xfrm>
            <a:off x="-76200" y="-76199"/>
            <a:ext cx="9220199" cy="887210"/>
          </a:xfrm>
        </p:spPr>
        <p:txBody>
          <a:bodyPr>
            <a:normAutofit/>
          </a:bodyPr>
          <a:lstStyle/>
          <a:p>
            <a:r>
              <a:rPr lang="en-US" sz="3200" dirty="0" smtClean="0">
                <a:latin typeface="Cambria" panose="02040503050406030204" pitchFamily="18" charset="0"/>
                <a:ea typeface="Cambria" panose="02040503050406030204" pitchFamily="18" charset="0"/>
              </a:rPr>
              <a:t>Report Recommendations (OIG)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9277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38200" y="2514600"/>
            <a:ext cx="7467600" cy="2791099"/>
          </a:xfrm>
        </p:spPr>
        <p:txBody>
          <a:bodyPr anchor="b">
            <a:normAutofit/>
          </a:bodyPr>
          <a:lstStyle/>
          <a:p>
            <a:r>
              <a:rPr lang="en-US" dirty="0">
                <a:latin typeface="Cambria" panose="02040503050406030204" pitchFamily="18" charset="0"/>
                <a:ea typeface="Cambria" panose="02040503050406030204" pitchFamily="18" charset="0"/>
              </a:rPr>
              <a:t>State of Wisconsin </a:t>
            </a:r>
          </a:p>
          <a:p>
            <a:r>
              <a:rPr lang="en-US" sz="3000" b="0" dirty="0">
                <a:latin typeface="Cambria" panose="02040503050406030204" pitchFamily="18" charset="0"/>
                <a:ea typeface="Cambria" panose="02040503050406030204" pitchFamily="18" charset="0"/>
              </a:rPr>
              <a:t>FY </a:t>
            </a:r>
            <a:r>
              <a:rPr lang="en-US" sz="3000" b="0" dirty="0" smtClean="0">
                <a:latin typeface="Cambria" panose="02040503050406030204" pitchFamily="18" charset="0"/>
                <a:ea typeface="Cambria" panose="02040503050406030204" pitchFamily="18" charset="0"/>
              </a:rPr>
              <a:t>2022-23 Single Audit</a:t>
            </a:r>
            <a:endParaRPr lang="en-US" sz="3000" b="0" dirty="0">
              <a:latin typeface="Cambria" panose="02040503050406030204" pitchFamily="18" charset="0"/>
              <a:ea typeface="Cambria" panose="02040503050406030204" pitchFamily="18" charset="0"/>
            </a:endParaRPr>
          </a:p>
          <a:p>
            <a:r>
              <a:rPr lang="en-US" sz="2200" b="0" dirty="0">
                <a:latin typeface="Cambria" panose="02040503050406030204" pitchFamily="18" charset="0"/>
                <a:ea typeface="Cambria" panose="02040503050406030204" pitchFamily="18" charset="0"/>
              </a:rPr>
              <a:t>(report </a:t>
            </a:r>
            <a:r>
              <a:rPr lang="en-US" sz="2200" b="0" dirty="0" smtClean="0">
                <a:latin typeface="Cambria" panose="02040503050406030204" pitchFamily="18" charset="0"/>
                <a:ea typeface="Cambria" panose="02040503050406030204" pitchFamily="18" charset="0"/>
              </a:rPr>
              <a:t>24-3)</a:t>
            </a:r>
            <a:endParaRPr lang="en-US" sz="2200" b="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ndParaRPr>
          </a:p>
          <a:p>
            <a:endParaRPr lang="en-US" sz="1050" dirty="0"/>
          </a:p>
          <a:p>
            <a:endParaRPr lang="en-US" sz="2000" dirty="0"/>
          </a:p>
        </p:txBody>
      </p:sp>
      <p:sp>
        <p:nvSpPr>
          <p:cNvPr id="2" name="Text Placeholder 1"/>
          <p:cNvSpPr>
            <a:spLocks noGrp="1"/>
          </p:cNvSpPr>
          <p:nvPr>
            <p:ph type="body" sz="quarter" idx="14"/>
          </p:nvPr>
        </p:nvSpPr>
        <p:spPr>
          <a:xfrm>
            <a:off x="7086600" y="685800"/>
            <a:ext cx="1219200" cy="889267"/>
          </a:xfrm>
        </p:spPr>
        <p:txBody>
          <a:bodyPr>
            <a:normAutofit/>
          </a:bodyPr>
          <a:lstStyle/>
          <a:p>
            <a:r>
              <a:rPr lang="en-US" sz="1100" dirty="0">
                <a:latin typeface="Cambria" panose="02040503050406030204" pitchFamily="18" charset="0"/>
                <a:ea typeface="Cambria" panose="02040503050406030204" pitchFamily="18" charset="0"/>
              </a:rPr>
              <a:t>Hearing Date</a:t>
            </a:r>
          </a:p>
          <a:p>
            <a:r>
              <a:rPr lang="en-US" sz="1100" dirty="0" smtClean="0">
                <a:latin typeface="Cambria" panose="02040503050406030204" pitchFamily="18" charset="0"/>
                <a:ea typeface="Cambria" panose="02040503050406030204" pitchFamily="18" charset="0"/>
              </a:rPr>
              <a:t>May 7, 2024</a:t>
            </a:r>
            <a:endParaRPr lang="en-US" sz="1100" dirty="0">
              <a:latin typeface="Cambria" panose="02040503050406030204" pitchFamily="18" charset="0"/>
              <a:ea typeface="Cambria" panose="02040503050406030204" pitchFamily="18" charset="0"/>
            </a:endParaRPr>
          </a:p>
          <a:p>
            <a:endParaRPr lang="en-US" sz="1150" dirty="0"/>
          </a:p>
        </p:txBody>
      </p:sp>
    </p:spTree>
    <p:extLst>
      <p:ext uri="{BB962C8B-B14F-4D97-AF65-F5344CB8AC3E}">
        <p14:creationId xmlns:p14="http://schemas.microsoft.com/office/powerpoint/2010/main" val="369247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57" y="0"/>
            <a:ext cx="9220199" cy="1600200"/>
          </a:xfrm>
        </p:spPr>
        <p:txBody>
          <a:bodyPr>
            <a:normAutofit/>
          </a:bodyPr>
          <a:lstStyle/>
          <a:p>
            <a:r>
              <a:rPr lang="en-US" sz="3200" dirty="0">
                <a:latin typeface="Cambria" panose="02040503050406030204" pitchFamily="18" charset="0"/>
                <a:ea typeface="Cambria" panose="02040503050406030204" pitchFamily="18" charset="0"/>
              </a:rPr>
              <a:t>State of Wisconsin </a:t>
            </a:r>
            <a:r>
              <a:rPr lang="en-US" sz="3200" dirty="0" smtClean="0">
                <a:latin typeface="Cambria" panose="02040503050406030204" pitchFamily="18" charset="0"/>
                <a:ea typeface="Cambria" panose="02040503050406030204" pitchFamily="18" charset="0"/>
              </a:rPr>
              <a:t>Single Audit</a:t>
            </a:r>
            <a:r>
              <a:rPr lang="en-US" sz="3200" dirty="0"/>
              <a:t/>
            </a:r>
            <a:br>
              <a:rPr lang="en-US" sz="3200" dirty="0"/>
            </a:br>
            <a:endParaRPr lang="en-US" sz="3200" dirty="0"/>
          </a:p>
        </p:txBody>
      </p:sp>
      <p:sp>
        <p:nvSpPr>
          <p:cNvPr id="3" name="Subtitle 2"/>
          <p:cNvSpPr>
            <a:spLocks noGrp="1"/>
          </p:cNvSpPr>
          <p:nvPr>
            <p:ph type="subTitle" idx="1"/>
          </p:nvPr>
        </p:nvSpPr>
        <p:spPr>
          <a:xfrm>
            <a:off x="722844" y="1289989"/>
            <a:ext cx="7887756" cy="4249743"/>
          </a:xfrm>
        </p:spPr>
        <p:txBody>
          <a:bodyPr>
            <a:normAutofit/>
          </a:bodyPr>
          <a:lstStyle/>
          <a:p>
            <a:r>
              <a:rPr lang="en-US" sz="2200" dirty="0" smtClean="0">
                <a:latin typeface="Cambria" panose="02040503050406030204" pitchFamily="18" charset="0"/>
                <a:ea typeface="Cambria" panose="02040503050406030204" pitchFamily="18" charset="0"/>
              </a:rPr>
              <a:t>The Single Audit is an audit of the federal financial assistance expended by the State of Wisconsin.</a:t>
            </a: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We audited 22 federal grant programs selected for review based </a:t>
            </a:r>
            <a:br>
              <a:rPr lang="en-US" sz="2200" dirty="0" smtClean="0">
                <a:latin typeface="Cambria" panose="02040503050406030204" pitchFamily="18" charset="0"/>
                <a:ea typeface="Cambria" panose="02040503050406030204" pitchFamily="18" charset="0"/>
              </a:rPr>
            </a:br>
            <a:r>
              <a:rPr lang="en-US" sz="2200" dirty="0" smtClean="0">
                <a:latin typeface="Cambria" panose="02040503050406030204" pitchFamily="18" charset="0"/>
                <a:ea typeface="Cambria" panose="02040503050406030204" pitchFamily="18" charset="0"/>
              </a:rPr>
              <a:t>on the methodology established by the federal government. </a:t>
            </a: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We report on the internal controls over compliance, and we provide an opinion on compliance for each federal program selected for review and an opinion on the State’s Schedule of Expenditures of Federal Awards</a:t>
            </a:r>
            <a:r>
              <a:rPr lang="en-US" sz="2200" dirty="0">
                <a:latin typeface="Cambria" panose="02040503050406030204" pitchFamily="18" charset="0"/>
                <a:ea typeface="Cambria" panose="02040503050406030204" pitchFamily="18" charset="0"/>
              </a:rPr>
              <a:t>.</a:t>
            </a:r>
            <a:r>
              <a:rPr lang="en-US" sz="2200" dirty="0" smtClean="0">
                <a:latin typeface="Cambria" panose="02040503050406030204" pitchFamily="18" charset="0"/>
                <a:ea typeface="Cambria" panose="02040503050406030204" pitchFamily="18" charset="0"/>
              </a:rPr>
              <a:t> </a:t>
            </a:r>
          </a:p>
          <a:p>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endParaRPr lang="en-US" sz="14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endParaRPr lang="en-US" dirty="0"/>
          </a:p>
        </p:txBody>
      </p:sp>
      <p:grpSp>
        <p:nvGrpSpPr>
          <p:cNvPr id="24" name="Group 23">
            <a:extLst>
              <a:ext uri="{FF2B5EF4-FFF2-40B4-BE49-F238E27FC236}">
                <a16:creationId xmlns:a16="http://schemas.microsoft.com/office/drawing/2014/main" id="{B6C647F7-E07F-43C7-8B1E-DDE384BCF444}"/>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CDEA403B-82F2-496B-AFE8-3D68022068CE}"/>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8C8F6D-CA2F-4FF9-9A43-F5F8E3C86109}"/>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04C767-C19D-4D02-B78B-6711C6582753}"/>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9467CB-1A7C-432F-B999-5CDCA66E7C03}"/>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FDF3FD-6CBB-4D0C-9797-33341893F0BF}"/>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1104D8C-5AF3-4064-8969-B33A35CC9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4B0DAA58-4C04-44E0-AE94-4FE6E7BABEEA}"/>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71FAE9-A05C-4C32-B513-C05269999948}"/>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B4192F-742C-4CA6-B11D-48C00B68AD51}"/>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F2594A3A-12AF-4BFB-BF74-0EEDA4769EC1}"/>
                </a:ext>
              </a:extLst>
            </p:cNvPr>
            <p:cNvSpPr txBox="1"/>
            <p:nvPr/>
          </p:nvSpPr>
          <p:spPr>
            <a:xfrm>
              <a:off x="7113932" y="6293596"/>
              <a:ext cx="1164406" cy="400110"/>
            </a:xfrm>
            <a:prstGeom prst="rect">
              <a:avLst/>
            </a:prstGeom>
            <a:noFill/>
          </p:spPr>
          <p:txBody>
            <a:bodyPr wrap="square" rtlCol="0">
              <a:spAutoFit/>
            </a:bodyPr>
            <a:lstStyle/>
            <a:p>
              <a:pPr algn="r"/>
              <a:r>
                <a:rPr lang="en-US" sz="2000" b="1" dirty="0">
                  <a:solidFill>
                    <a:schemeClr val="bg1"/>
                  </a:solidFill>
                  <a:latin typeface="Cambria" panose="02040503050406030204" pitchFamily="18" charset="0"/>
                  <a:ea typeface="Cambria" panose="02040503050406030204" pitchFamily="18" charset="0"/>
                </a:rPr>
                <a:t>2</a:t>
              </a:r>
            </a:p>
          </p:txBody>
        </p:sp>
        <p:grpSp>
          <p:nvGrpSpPr>
            <p:cNvPr id="35" name="Group 34">
              <a:extLst>
                <a:ext uri="{FF2B5EF4-FFF2-40B4-BE49-F238E27FC236}">
                  <a16:creationId xmlns:a16="http://schemas.microsoft.com/office/drawing/2014/main" id="{268BE834-BBCA-4F9D-A00C-A9FF58867812}"/>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E42D97DC-0CF1-4F5A-A959-743ACD742A90}"/>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09F14612-7094-45A1-BEAA-E1C324D78783}"/>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7F527433-4DE2-4DEB-B460-12D39BDD5838}"/>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E7C27565-D6FF-4FFD-B5DB-E440EE0F65A5}"/>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65C9FD7B-A15B-4E0B-9B98-54E27DC36D32}"/>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4E84CC6E-C4EC-4D38-9746-0B916651AA54}"/>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4901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57" y="0"/>
            <a:ext cx="9220199" cy="1601446"/>
          </a:xfrm>
        </p:spPr>
        <p:txBody>
          <a:bodyPr>
            <a:normAutofit/>
          </a:bodyPr>
          <a:lstStyle/>
          <a:p>
            <a:r>
              <a:rPr lang="en-US" sz="3200" dirty="0">
                <a:latin typeface="Cambria" panose="02040503050406030204" pitchFamily="18" charset="0"/>
                <a:ea typeface="Cambria" panose="02040503050406030204" pitchFamily="18" charset="0"/>
              </a:rPr>
              <a:t>State of Wisconsin </a:t>
            </a:r>
            <a:r>
              <a:rPr lang="en-US" sz="3200" dirty="0" smtClean="0">
                <a:latin typeface="Cambria" panose="02040503050406030204" pitchFamily="18" charset="0"/>
                <a:ea typeface="Cambria" panose="02040503050406030204" pitchFamily="18" charset="0"/>
              </a:rPr>
              <a:t>Single Audit</a:t>
            </a:r>
            <a:r>
              <a:rPr lang="en-US" sz="3200" dirty="0"/>
              <a:t/>
            </a:r>
            <a:br>
              <a:rPr lang="en-US" sz="3200" dirty="0"/>
            </a:br>
            <a:endParaRPr lang="en-US" sz="3200" dirty="0"/>
          </a:p>
        </p:txBody>
      </p:sp>
      <p:sp>
        <p:nvSpPr>
          <p:cNvPr id="3" name="Subtitle 2"/>
          <p:cNvSpPr>
            <a:spLocks noGrp="1"/>
          </p:cNvSpPr>
          <p:nvPr>
            <p:ph type="subTitle" idx="1"/>
          </p:nvPr>
        </p:nvSpPr>
        <p:spPr>
          <a:xfrm>
            <a:off x="1180893" y="1343154"/>
            <a:ext cx="6782213" cy="4191000"/>
          </a:xfrm>
        </p:spPr>
        <p:txBody>
          <a:bodyPr>
            <a:normAutofit/>
          </a:bodyPr>
          <a:lstStyle/>
          <a:p>
            <a:r>
              <a:rPr lang="en-US" sz="2200" dirty="0" smtClean="0">
                <a:latin typeface="Cambria" panose="02040503050406030204" pitchFamily="18" charset="0"/>
                <a:ea typeface="Cambria" panose="02040503050406030204" pitchFamily="18" charset="0"/>
              </a:rPr>
              <a:t>The State administered $19.8 billion in federal financial assistance in FY 2022-23.</a:t>
            </a:r>
            <a:endParaRPr lang="en-US" sz="2200" dirty="0">
              <a:latin typeface="Cambria" panose="02040503050406030204" pitchFamily="18" charset="0"/>
              <a:ea typeface="Cambria" panose="02040503050406030204" pitchFamily="18" charset="0"/>
            </a:endParaRP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Seven state agencies administered 95.3 percent of the federal expenditures incurred in FY 2022-23.</a:t>
            </a:r>
          </a:p>
          <a:p>
            <a:endParaRPr lang="en-US" sz="2200" dirty="0">
              <a:latin typeface="Cambria" panose="02040503050406030204" pitchFamily="18" charset="0"/>
              <a:ea typeface="Cambria" panose="02040503050406030204" pitchFamily="18" charset="0"/>
            </a:endParaRPr>
          </a:p>
          <a:p>
            <a:endParaRPr lang="en-US" sz="2200" dirty="0">
              <a:latin typeface="Cambria" panose="02040503050406030204" pitchFamily="18" charset="0"/>
              <a:ea typeface="Cambria" panose="02040503050406030204" pitchFamily="18" charset="0"/>
            </a:endParaRPr>
          </a:p>
          <a:p>
            <a:endParaRPr lang="en-US" dirty="0"/>
          </a:p>
        </p:txBody>
      </p:sp>
      <p:grpSp>
        <p:nvGrpSpPr>
          <p:cNvPr id="24" name="Group 23">
            <a:extLst>
              <a:ext uri="{FF2B5EF4-FFF2-40B4-BE49-F238E27FC236}">
                <a16:creationId xmlns:a16="http://schemas.microsoft.com/office/drawing/2014/main" id="{B6C647F7-E07F-43C7-8B1E-DDE384BCF444}"/>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CDEA403B-82F2-496B-AFE8-3D68022068CE}"/>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8C8F6D-CA2F-4FF9-9A43-F5F8E3C86109}"/>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04C767-C19D-4D02-B78B-6711C6582753}"/>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9467CB-1A7C-432F-B999-5CDCA66E7C03}"/>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FDF3FD-6CBB-4D0C-9797-33341893F0BF}"/>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1104D8C-5AF3-4064-8969-B33A35CC9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4B0DAA58-4C04-44E0-AE94-4FE6E7BABEEA}"/>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71FAE9-A05C-4C32-B513-C05269999948}"/>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B4192F-742C-4CA6-B11D-48C00B68AD51}"/>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F2594A3A-12AF-4BFB-BF74-0EEDA4769EC1}"/>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3</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268BE834-BBCA-4F9D-A00C-A9FF58867812}"/>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E42D97DC-0CF1-4F5A-A959-743ACD742A90}"/>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09F14612-7094-45A1-BEAA-E1C324D78783}"/>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7F527433-4DE2-4DEB-B460-12D39BDD5838}"/>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E7C27565-D6FF-4FFD-B5DB-E440EE0F65A5}"/>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65C9FD7B-A15B-4E0B-9B98-54E27DC36D32}"/>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4E84CC6E-C4EC-4D38-9746-0B916651AA54}"/>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91443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966" y="1341263"/>
            <a:ext cx="7327587" cy="4191000"/>
          </a:xfrm>
        </p:spPr>
        <p:txBody>
          <a:bodyPr>
            <a:normAutofit/>
          </a:bodyPr>
          <a:lstStyle/>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We qualified our opinion on compliance for 6 of the </a:t>
            </a:r>
            <a:br>
              <a:rPr lang="en-US" sz="2200" dirty="0" smtClean="0">
                <a:latin typeface="Cambria" panose="02040503050406030204" pitchFamily="18" charset="0"/>
                <a:ea typeface="Cambria" panose="02040503050406030204" pitchFamily="18" charset="0"/>
              </a:rPr>
            </a:br>
            <a:r>
              <a:rPr lang="en-US" sz="2200" dirty="0" smtClean="0">
                <a:latin typeface="Cambria" panose="02040503050406030204" pitchFamily="18" charset="0"/>
                <a:ea typeface="Cambria" panose="02040503050406030204" pitchFamily="18" charset="0"/>
              </a:rPr>
              <a:t>22 federal programs selected for audit for FY 2022-23. </a:t>
            </a:r>
          </a:p>
          <a:p>
            <a:pPr marL="342900" indent="-342900">
              <a:buFont typeface="Wingdings" panose="05000000000000000000" pitchFamily="2" charset="2"/>
              <a:buChar char="§"/>
            </a:pPr>
            <a:endParaRPr lang="en-US" sz="1400"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We made 60 recommendations pertaining to 28 findings. </a:t>
            </a:r>
          </a:p>
          <a:p>
            <a:pPr marL="342900" indent="-342900">
              <a:buFont typeface="Wingdings" panose="05000000000000000000" pitchFamily="2" charset="2"/>
              <a:buChar char="§"/>
            </a:pPr>
            <a:endParaRPr lang="en-US" sz="1400"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We questioned $13.0 million in costs that were inappropriately charged to federal funds.</a:t>
            </a:r>
          </a:p>
          <a:p>
            <a:pPr marL="342900" indent="-342900">
              <a:buFont typeface="Arial" panose="020B0604020202020204" pitchFamily="34" charset="0"/>
              <a:buChar char="•"/>
            </a:pPr>
            <a:endParaRPr lang="en-US" sz="2400" dirty="0"/>
          </a:p>
        </p:txBody>
      </p:sp>
      <p:grpSp>
        <p:nvGrpSpPr>
          <p:cNvPr id="24" name="Group 23">
            <a:extLst>
              <a:ext uri="{FF2B5EF4-FFF2-40B4-BE49-F238E27FC236}">
                <a16:creationId xmlns:a16="http://schemas.microsoft.com/office/drawing/2014/main" id="{FA4C5CBE-4A4A-457A-9C1F-01812929936D}"/>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63BB31A-25FB-4380-8F0D-3962DBF753ED}"/>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925F84-2D0C-40A3-A043-2248B40F75C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CCE218-D785-490A-B440-3A073C3288CC}"/>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76016A-E90F-4353-BA30-56EABA9E4AFB}"/>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A155CC-4FD6-4945-8FB5-D351D05DDD22}"/>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770EA19-F444-497A-854E-0DF05479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28C130AD-B8DD-4BB6-963A-025DFE5EAFA7}"/>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DB60AB-B2EA-4979-8F40-E3CB423A4DC7}"/>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3851E4-53B4-4587-8D12-677927ABEE58}"/>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730D036E-3FEE-4401-8C4C-E6CC147DE3A0}"/>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4</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5FAA6778-722E-4161-A0C2-C3744EE785B5}"/>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6A057873-803B-4780-95BD-B1383806780A}"/>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88BA92C6-D0EE-4EEB-958D-AC67ADDB905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4DEE976A-7386-4BB6-88C6-D29D78A3AA60}"/>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5D46A8B5-2CC4-4849-BA1E-9E3F91376492}"/>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A20BEA33-6155-45D7-9FC3-532D0D5B275D}"/>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D816283B-E6B7-41D5-BB6E-534ABCB3EBD1}"/>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itle 3"/>
          <p:cNvSpPr>
            <a:spLocks noGrp="1"/>
          </p:cNvSpPr>
          <p:nvPr>
            <p:ph type="ctrTitle"/>
          </p:nvPr>
        </p:nvSpPr>
        <p:spPr>
          <a:xfrm>
            <a:off x="-76200" y="0"/>
            <a:ext cx="9220199" cy="1116157"/>
          </a:xfrm>
        </p:spPr>
        <p:txBody>
          <a:bodyPr>
            <a:normAutofit/>
          </a:bodyPr>
          <a:lstStyle/>
          <a:p>
            <a:r>
              <a:rPr lang="en-US" sz="3200" dirty="0" smtClean="0"/>
              <a:t>Audit Results</a:t>
            </a:r>
            <a:endParaRPr lang="en-US" sz="3200" dirty="0"/>
          </a:p>
        </p:txBody>
      </p:sp>
    </p:spTree>
    <p:extLst>
      <p:ext uri="{BB962C8B-B14F-4D97-AF65-F5344CB8AC3E}">
        <p14:creationId xmlns:p14="http://schemas.microsoft.com/office/powerpoint/2010/main" val="1367911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6567" y="1280159"/>
            <a:ext cx="7930865" cy="4191000"/>
          </a:xfrm>
        </p:spPr>
        <p:txBody>
          <a:bodyPr>
            <a:normAutofit/>
          </a:bodyPr>
          <a:lstStyle/>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We qualified our opinion on compliance for the Emergency Rental Assistance Program related to the eligibility, allowable costs, and subrecipient monitoring compliance requirements. </a:t>
            </a:r>
          </a:p>
          <a:p>
            <a:pPr marL="342900" indent="-342900">
              <a:lnSpc>
                <a:spcPct val="110000"/>
              </a:lnSpc>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We have reported concerns related to the Emergency Rental Assistance Program since its inception in FY 2020-21. </a:t>
            </a:r>
          </a:p>
          <a:p>
            <a:pPr marL="342900" indent="-342900">
              <a:lnSpc>
                <a:spcPct val="110000"/>
              </a:lnSpc>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This is the third year we have qualified our opinion on compliance. </a:t>
            </a:r>
            <a:endParaRPr lang="en-US" sz="2200" dirty="0">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FA4C5CBE-4A4A-457A-9C1F-01812929936D}"/>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63BB31A-25FB-4380-8F0D-3962DBF753ED}"/>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925F84-2D0C-40A3-A043-2248B40F75C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CCE218-D785-490A-B440-3A073C3288CC}"/>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76016A-E90F-4353-BA30-56EABA9E4AFB}"/>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A155CC-4FD6-4945-8FB5-D351D05DDD22}"/>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770EA19-F444-497A-854E-0DF05479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28C130AD-B8DD-4BB6-963A-025DFE5EAFA7}"/>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DB60AB-B2EA-4979-8F40-E3CB423A4DC7}"/>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3851E4-53B4-4587-8D12-677927ABEE58}"/>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730D036E-3FEE-4401-8C4C-E6CC147DE3A0}"/>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5</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5FAA6778-722E-4161-A0C2-C3744EE785B5}"/>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6A057873-803B-4780-95BD-B1383806780A}"/>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88BA92C6-D0EE-4EEB-958D-AC67ADDB905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4DEE976A-7386-4BB6-88C6-D29D78A3AA60}"/>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5D46A8B5-2CC4-4849-BA1E-9E3F91376492}"/>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A20BEA33-6155-45D7-9FC3-532D0D5B275D}"/>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D816283B-E6B7-41D5-BB6E-534ABCB3EBD1}"/>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itle 3"/>
          <p:cNvSpPr>
            <a:spLocks noGrp="1"/>
          </p:cNvSpPr>
          <p:nvPr>
            <p:ph type="ctrTitle"/>
          </p:nvPr>
        </p:nvSpPr>
        <p:spPr>
          <a:xfrm>
            <a:off x="-76200" y="0"/>
            <a:ext cx="9220199" cy="1116157"/>
          </a:xfrm>
        </p:spPr>
        <p:txBody>
          <a:bodyPr>
            <a:normAutofit/>
          </a:bodyPr>
          <a:lstStyle/>
          <a:p>
            <a:r>
              <a:rPr lang="en-US" sz="3200" dirty="0" smtClean="0">
                <a:latin typeface="Cambria" panose="02040503050406030204" pitchFamily="18" charset="0"/>
                <a:ea typeface="Cambria" panose="02040503050406030204" pitchFamily="18" charset="0"/>
              </a:rPr>
              <a:t>Emergency Rental Assistance Program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697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 y="-60305"/>
            <a:ext cx="9144000" cy="1660565"/>
          </a:xfrm>
        </p:spPr>
        <p:txBody>
          <a:bodyPr>
            <a:normAutofit fontScale="90000"/>
          </a:bodyPr>
          <a:lstStyle/>
          <a:p>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Children’s Health Insurance Program (CHIP)</a:t>
            </a:r>
            <a:br>
              <a:rPr lang="en-US" dirty="0" smtClean="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977986" y="1333213"/>
            <a:ext cx="7310096" cy="4191000"/>
          </a:xfrm>
        </p:spPr>
        <p:txBody>
          <a:bodyPr>
            <a:normAutofit/>
          </a:bodyPr>
          <a:lstStyle/>
          <a:p>
            <a:r>
              <a:rPr lang="en-US" sz="2200" dirty="0" smtClean="0">
                <a:latin typeface="Cambria" panose="02040503050406030204" pitchFamily="18" charset="0"/>
                <a:ea typeface="Cambria" panose="02040503050406030204" pitchFamily="18" charset="0"/>
              </a:rPr>
              <a:t>We qualified our opinion on compliance with the eligibility compliance requirement for CHIP.</a:t>
            </a: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DHS provided benefits to ineligible participants. </a:t>
            </a: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We questioned $12.7 million in amounts paid for these ineligible participants. </a:t>
            </a:r>
            <a:endParaRPr lang="en-US" sz="2200" dirty="0">
              <a:latin typeface="Cambria" panose="02040503050406030204" pitchFamily="18" charset="0"/>
              <a:ea typeface="Cambria" panose="02040503050406030204" pitchFamily="18" charset="0"/>
            </a:endParaRPr>
          </a:p>
          <a:p>
            <a:endParaRPr lang="en-US" sz="2400" dirty="0"/>
          </a:p>
        </p:txBody>
      </p:sp>
      <p:grpSp>
        <p:nvGrpSpPr>
          <p:cNvPr id="24" name="Group 23">
            <a:extLst>
              <a:ext uri="{FF2B5EF4-FFF2-40B4-BE49-F238E27FC236}">
                <a16:creationId xmlns:a16="http://schemas.microsoft.com/office/drawing/2014/main" id="{0314D124-AEE0-40D8-AC59-6B360D9446CC}"/>
              </a:ext>
            </a:extLst>
          </p:cNvPr>
          <p:cNvGrpSpPr/>
          <p:nvPr/>
        </p:nvGrpSpPr>
        <p:grpSpPr>
          <a:xfrm>
            <a:off x="22734" y="5403325"/>
            <a:ext cx="9144000" cy="1447800"/>
            <a:chOff x="0" y="5396913"/>
            <a:chExt cx="9144000" cy="1447800"/>
          </a:xfrm>
        </p:grpSpPr>
        <p:sp>
          <p:nvSpPr>
            <p:cNvPr id="25" name="Rectangle 24">
              <a:extLst>
                <a:ext uri="{FF2B5EF4-FFF2-40B4-BE49-F238E27FC236}">
                  <a16:creationId xmlns:a16="http://schemas.microsoft.com/office/drawing/2014/main" id="{4B367D71-CA95-4B81-ADBB-C597A60D2851}"/>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074FB6-0D22-4BF9-A280-9358FA9E750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996D200-A0E0-48E5-898E-04F0915B416F}"/>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335F34-C429-4F2C-AC26-C346F55A7CF1}"/>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4595D31-B13B-4647-B657-37D1E6B420CD}"/>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CE0B0F9-35BC-4AF2-880E-C431A63A17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51DF29F2-DCC6-477F-BE7D-89E2A2FA57C2}"/>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9DD1F6-70DC-4801-AB24-EB3501A4DA39}"/>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36FD759-45C5-4C82-9511-141D59AA9A0D}"/>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3B102958-531E-4363-BD54-FDBC2B237935}"/>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6</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3D398E40-708F-4FB7-BA3A-528449A8347A}"/>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CC65D6B7-243C-4462-964E-46425949C37C}"/>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54254FD3-9E29-4263-A976-FF1335F84432}"/>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F438D025-F0D2-47E5-894D-38E757E2EF4F}"/>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23D152DD-BE5A-4B61-B6B7-24D1BE94226E}"/>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97D256A7-8CB5-4210-8393-7430B6594A72}"/>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D5BB7DE1-F469-44E0-950A-6780F35F9D9C}"/>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31624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2930"/>
            <a:ext cx="9220199" cy="1597269"/>
          </a:xfrm>
        </p:spPr>
        <p:txBody>
          <a:bodyPr>
            <a:normAutofit fontScale="90000"/>
          </a:bodyPr>
          <a:lstStyle/>
          <a:p>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Subrecipient Monitoring</a:t>
            </a:r>
            <a:br>
              <a:rPr lang="en-US" dirty="0" smtClean="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999154" y="1278035"/>
            <a:ext cx="7222292" cy="4191000"/>
          </a:xfrm>
        </p:spPr>
        <p:txBody>
          <a:bodyPr>
            <a:normAutofit/>
          </a:bodyPr>
          <a:lstStyle/>
          <a:p>
            <a:r>
              <a:rPr lang="en-US" sz="2200" dirty="0" smtClean="0">
                <a:latin typeface="Cambria" panose="02040503050406030204" pitchFamily="18" charset="0"/>
                <a:ea typeface="Cambria" panose="02040503050406030204" pitchFamily="18" charset="0"/>
              </a:rPr>
              <a:t>State agencies may provide funding to a local government or nonprofit organization to administer a federal award on behalf of the state agency. </a:t>
            </a: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State agencies retain responsibility for ensuring compliance with federal rules and regulations.</a:t>
            </a:r>
          </a:p>
          <a:p>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We identified concerns with subrecipient monitoring performed by 4 state agencies related to 7 of the 22 federal programs selected for audit: DOA, DCF, DHS, and DNR. </a:t>
            </a:r>
          </a:p>
          <a:p>
            <a:endParaRPr lang="en-US" sz="2200" dirty="0">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557E167D-10D9-466B-AACD-09BEC13169AC}"/>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7AFC58B-C7DF-40E5-B653-FC119CBDF064}"/>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82B367-6233-472A-97F9-D7FF380C9EB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98F109-29A6-490A-86F8-0B0532729C8E}"/>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2D8898-EB50-4991-97DC-D6281A3FD3D6}"/>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71E04C0-5E88-4DF4-9E10-DFAE89501739}"/>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F4461CC-8CB2-4288-9FFF-ECAECED74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94FB6212-B0BB-4793-91A1-B7255A4CABA2}"/>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671B4E-6B24-4EA7-B11F-242047A469A5}"/>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CD90BC9-EFD6-40CE-A563-15FA459BC0BA}"/>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EAAECADD-2A2C-46CD-B96F-4621E06410DE}"/>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7</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BCDA2F24-A4B6-4AD2-9F7F-7E4E00251AE4}"/>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E3FC2132-4CAD-4538-A083-CF0CFCE7FC44}"/>
                  </a:ext>
                </a:extLst>
              </p:cNvPr>
              <p:cNvGrpSpPr/>
              <p:nvPr userDrawn="1"/>
            </p:nvGrpSpPr>
            <p:grpSpPr>
              <a:xfrm>
                <a:off x="2792089" y="612193"/>
                <a:ext cx="5103964" cy="878664"/>
                <a:chOff x="2792089" y="612193"/>
                <a:chExt cx="5103964" cy="878664"/>
              </a:xfrm>
            </p:grpSpPr>
            <p:sp>
              <p:nvSpPr>
                <p:cNvPr id="38" name="TextBox 37">
                  <a:extLst>
                    <a:ext uri="{FF2B5EF4-FFF2-40B4-BE49-F238E27FC236}">
                      <a16:creationId xmlns:a16="http://schemas.microsoft.com/office/drawing/2014/main" id="{539E37F1-8313-48B0-AF8C-584AA7B877B1}"/>
                    </a:ext>
                  </a:extLst>
                </p:cNvPr>
                <p:cNvSpPr txBox="1"/>
                <p:nvPr userDrawn="1"/>
              </p:nvSpPr>
              <p:spPr>
                <a:xfrm>
                  <a:off x="2792089" y="762000"/>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5D4D0FD9-B73B-407A-B2DF-F3731BCE6817}"/>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813564A5-8683-4565-8E80-FB0C34767ACE}"/>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BB0860C4-43B3-40AE-9D85-1B611886AEA6}"/>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C847E0D7-8378-4427-A9EB-9FFF77210975}"/>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888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0"/>
            <a:ext cx="9220199" cy="1828800"/>
          </a:xfrm>
        </p:spPr>
        <p:txBody>
          <a:bodyPr>
            <a:normAutofit fontScale="90000"/>
          </a:bodyPr>
          <a:lstStyle/>
          <a:p>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Federal Funding Accountability and Transparency Act (FFATA) Reporting </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960854" y="1608417"/>
            <a:ext cx="7222292" cy="3851888"/>
          </a:xfrm>
        </p:spPr>
        <p:txBody>
          <a:bodyPr>
            <a:normAutofit/>
          </a:bodyPr>
          <a:lstStyle/>
          <a:p>
            <a:r>
              <a:rPr lang="en-US" sz="2200" dirty="0" smtClean="0">
                <a:latin typeface="Cambria" panose="02040503050406030204" pitchFamily="18" charset="0"/>
                <a:ea typeface="Cambria" panose="02040503050406030204" pitchFamily="18" charset="0"/>
              </a:rPr>
              <a:t>State agencies are responsible for reporting subawards to other entities in the FFATA Subaward Reporting System. </a:t>
            </a:r>
          </a:p>
          <a:p>
            <a:pPr>
              <a:spcBef>
                <a:spcPts val="0"/>
              </a:spcBef>
            </a:pPr>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Information from this system is publicly available on </a:t>
            </a:r>
            <a:r>
              <a:rPr lang="en-US" sz="2200" i="1" dirty="0" smtClean="0">
                <a:latin typeface="Cambria" panose="02040503050406030204" pitchFamily="18" charset="0"/>
                <a:ea typeface="Cambria" panose="02040503050406030204" pitchFamily="18" charset="0"/>
              </a:rPr>
              <a:t>USASpending.gov</a:t>
            </a:r>
            <a:r>
              <a:rPr lang="en-US" sz="2200" dirty="0" smtClean="0">
                <a:latin typeface="Cambria" panose="02040503050406030204" pitchFamily="18" charset="0"/>
                <a:ea typeface="Cambria" panose="02040503050406030204" pitchFamily="18" charset="0"/>
              </a:rPr>
              <a:t>.</a:t>
            </a:r>
          </a:p>
          <a:p>
            <a:pPr>
              <a:spcBef>
                <a:spcPts val="0"/>
              </a:spcBef>
            </a:pPr>
            <a:endParaRPr lang="en-US" sz="1400" dirty="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We identified concerns with the accuracy and timeliness of FFATA reporting performed by 5 state agencies related to 11 of the 22 federal programs selected for audit: DOA, DHS, DWD, DCF, and DOJ. </a:t>
            </a:r>
            <a:endParaRPr lang="en-US" sz="2200" dirty="0">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557E167D-10D9-466B-AACD-09BEC13169AC}"/>
              </a:ext>
            </a:extLst>
          </p:cNvPr>
          <p:cNvGrpSpPr/>
          <p:nvPr/>
        </p:nvGrpSpPr>
        <p:grpSpPr>
          <a:xfrm>
            <a:off x="0" y="5396913"/>
            <a:ext cx="9144000" cy="1447800"/>
            <a:chOff x="0" y="5396913"/>
            <a:chExt cx="9144000" cy="1447800"/>
          </a:xfrm>
        </p:grpSpPr>
        <p:sp>
          <p:nvSpPr>
            <p:cNvPr id="25" name="Rectangle 24">
              <a:extLst>
                <a:ext uri="{FF2B5EF4-FFF2-40B4-BE49-F238E27FC236}">
                  <a16:creationId xmlns:a16="http://schemas.microsoft.com/office/drawing/2014/main" id="{F7AFC58B-C7DF-40E5-B653-FC119CBDF064}"/>
                </a:ext>
              </a:extLst>
            </p:cNvPr>
            <p:cNvSpPr/>
            <p:nvPr/>
          </p:nvSpPr>
          <p:spPr>
            <a:xfrm>
              <a:off x="0" y="5396913"/>
              <a:ext cx="9144000" cy="1447800"/>
            </a:xfrm>
            <a:prstGeom prst="rect">
              <a:avLst/>
            </a:prstGeom>
            <a:solidFill>
              <a:srgbClr val="0A0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82B367-6233-472A-97F9-D7FF380C9EB5}"/>
                </a:ext>
              </a:extLst>
            </p:cNvPr>
            <p:cNvSpPr/>
            <p:nvPr/>
          </p:nvSpPr>
          <p:spPr>
            <a:xfrm>
              <a:off x="2292716" y="5563743"/>
              <a:ext cx="169027" cy="114071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98F109-29A6-490A-86F8-0B0532729C8E}"/>
                </a:ext>
              </a:extLst>
            </p:cNvPr>
            <p:cNvSpPr/>
            <p:nvPr/>
          </p:nvSpPr>
          <p:spPr>
            <a:xfrm>
              <a:off x="6727742" y="5575467"/>
              <a:ext cx="166756" cy="11509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2D8898-EB50-4991-97DC-D6281A3FD3D6}"/>
                </a:ext>
              </a:extLst>
            </p:cNvPr>
            <p:cNvSpPr/>
            <p:nvPr/>
          </p:nvSpPr>
          <p:spPr>
            <a:xfrm>
              <a:off x="812511" y="5562600"/>
              <a:ext cx="1279502" cy="115115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71E04C0-5E88-4DF4-9E10-DFAE89501739}"/>
                </a:ext>
              </a:extLst>
            </p:cNvPr>
            <p:cNvSpPr/>
            <p:nvPr/>
          </p:nvSpPr>
          <p:spPr>
            <a:xfrm>
              <a:off x="7058605" y="5585680"/>
              <a:ext cx="1279502" cy="114071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F4461CC-8CB2-4288-9FFF-ECAECED74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89" y="5623406"/>
              <a:ext cx="1214723" cy="1083469"/>
            </a:xfrm>
            <a:prstGeom prst="rect">
              <a:avLst/>
            </a:prstGeom>
          </p:spPr>
        </p:pic>
        <p:cxnSp>
          <p:nvCxnSpPr>
            <p:cNvPr id="31" name="Straight Connector 30">
              <a:extLst>
                <a:ext uri="{FF2B5EF4-FFF2-40B4-BE49-F238E27FC236}">
                  <a16:creationId xmlns:a16="http://schemas.microsoft.com/office/drawing/2014/main" id="{94FB6212-B0BB-4793-91A1-B7255A4CABA2}"/>
                </a:ext>
              </a:extLst>
            </p:cNvPr>
            <p:cNvCxnSpPr>
              <a:cxnSpLocks/>
            </p:cNvCxnSpPr>
            <p:nvPr/>
          </p:nvCxnSpPr>
          <p:spPr>
            <a:xfrm>
              <a:off x="7210216" y="5867400"/>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671B4E-6B24-4EA7-B11F-242047A469A5}"/>
                </a:ext>
              </a:extLst>
            </p:cNvPr>
            <p:cNvCxnSpPr>
              <a:cxnSpLocks/>
            </p:cNvCxnSpPr>
            <p:nvPr/>
          </p:nvCxnSpPr>
          <p:spPr>
            <a:xfrm>
              <a:off x="7201610" y="6163187"/>
              <a:ext cx="9934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CD90BC9-EFD6-40CE-A563-15FA459BC0BA}"/>
                </a:ext>
              </a:extLst>
            </p:cNvPr>
            <p:cNvSpPr txBox="1"/>
            <p:nvPr/>
          </p:nvSpPr>
          <p:spPr>
            <a:xfrm>
              <a:off x="7058604" y="5875678"/>
              <a:ext cx="1230561" cy="253916"/>
            </a:xfrm>
            <a:prstGeom prst="rect">
              <a:avLst/>
            </a:prstGeom>
            <a:noFill/>
          </p:spPr>
          <p:txBody>
            <a:bodyPr wrap="square" rtlCol="0">
              <a:spAutoFit/>
            </a:bodyPr>
            <a:lstStyle/>
            <a:p>
              <a:pPr algn="r"/>
              <a:r>
                <a:rPr lang="en-US" sz="1050" dirty="0" smtClean="0">
                  <a:solidFill>
                    <a:schemeClr val="bg1"/>
                  </a:solidFill>
                  <a:latin typeface="Cambria" panose="02040503050406030204" pitchFamily="18" charset="0"/>
                  <a:ea typeface="Cambria" panose="02040503050406030204" pitchFamily="18" charset="0"/>
                </a:rPr>
                <a:t>May 7, 2024</a:t>
              </a:r>
              <a:endParaRPr lang="en-US" sz="1050" dirty="0">
                <a:solidFill>
                  <a:schemeClr val="bg1"/>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EAAECADD-2A2C-46CD-B96F-4621E06410DE}"/>
                </a:ext>
              </a:extLst>
            </p:cNvPr>
            <p:cNvSpPr txBox="1"/>
            <p:nvPr/>
          </p:nvSpPr>
          <p:spPr>
            <a:xfrm>
              <a:off x="7113932" y="6293596"/>
              <a:ext cx="1164406" cy="400110"/>
            </a:xfrm>
            <a:prstGeom prst="rect">
              <a:avLst/>
            </a:prstGeom>
            <a:noFill/>
          </p:spPr>
          <p:txBody>
            <a:bodyPr wrap="square" rtlCol="0">
              <a:spAutoFit/>
            </a:bodyPr>
            <a:lstStyle/>
            <a:p>
              <a:pPr algn="r"/>
              <a:r>
                <a:rPr lang="en-US" sz="2000" b="1" dirty="0" smtClean="0">
                  <a:solidFill>
                    <a:schemeClr val="bg1"/>
                  </a:solidFill>
                  <a:latin typeface="Cambria" panose="02040503050406030204" pitchFamily="18" charset="0"/>
                  <a:ea typeface="Cambria" panose="02040503050406030204" pitchFamily="18" charset="0"/>
                </a:rPr>
                <a:t>8</a:t>
              </a:r>
              <a:endParaRPr lang="en-US" sz="2000" b="1" dirty="0">
                <a:solidFill>
                  <a:schemeClr val="bg1"/>
                </a:solidFill>
                <a:latin typeface="Cambria" panose="02040503050406030204" pitchFamily="18" charset="0"/>
                <a:ea typeface="Cambria" panose="02040503050406030204" pitchFamily="18" charset="0"/>
              </a:endParaRPr>
            </a:p>
          </p:txBody>
        </p:sp>
        <p:grpSp>
          <p:nvGrpSpPr>
            <p:cNvPr id="35" name="Group 34">
              <a:extLst>
                <a:ext uri="{FF2B5EF4-FFF2-40B4-BE49-F238E27FC236}">
                  <a16:creationId xmlns:a16="http://schemas.microsoft.com/office/drawing/2014/main" id="{BCDA2F24-A4B6-4AD2-9F7F-7E4E00251AE4}"/>
                </a:ext>
              </a:extLst>
            </p:cNvPr>
            <p:cNvGrpSpPr/>
            <p:nvPr/>
          </p:nvGrpSpPr>
          <p:grpSpPr>
            <a:xfrm>
              <a:off x="2649216" y="5570135"/>
              <a:ext cx="5246837" cy="1135465"/>
              <a:chOff x="2649216" y="472891"/>
              <a:chExt cx="5246837" cy="1135465"/>
            </a:xfrm>
          </p:grpSpPr>
          <p:grpSp>
            <p:nvGrpSpPr>
              <p:cNvPr id="36" name="Group 35">
                <a:extLst>
                  <a:ext uri="{FF2B5EF4-FFF2-40B4-BE49-F238E27FC236}">
                    <a16:creationId xmlns:a16="http://schemas.microsoft.com/office/drawing/2014/main" id="{E3FC2132-4CAD-4538-A083-CF0CFCE7FC44}"/>
                  </a:ext>
                </a:extLst>
              </p:cNvPr>
              <p:cNvGrpSpPr/>
              <p:nvPr userDrawn="1"/>
            </p:nvGrpSpPr>
            <p:grpSpPr>
              <a:xfrm>
                <a:off x="2810669" y="612193"/>
                <a:ext cx="5085384" cy="878664"/>
                <a:chOff x="2810669" y="612193"/>
                <a:chExt cx="5085384" cy="878664"/>
              </a:xfrm>
            </p:grpSpPr>
            <p:sp>
              <p:nvSpPr>
                <p:cNvPr id="38" name="TextBox 37">
                  <a:extLst>
                    <a:ext uri="{FF2B5EF4-FFF2-40B4-BE49-F238E27FC236}">
                      <a16:creationId xmlns:a16="http://schemas.microsoft.com/office/drawing/2014/main" id="{539E37F1-8313-48B0-AF8C-584AA7B877B1}"/>
                    </a:ext>
                  </a:extLst>
                </p:cNvPr>
                <p:cNvSpPr txBox="1"/>
                <p:nvPr userDrawn="1"/>
              </p:nvSpPr>
              <p:spPr>
                <a:xfrm>
                  <a:off x="2810669" y="768067"/>
                  <a:ext cx="4443673" cy="477054"/>
                </a:xfrm>
                <a:prstGeom prst="rect">
                  <a:avLst/>
                </a:prstGeom>
                <a:noFill/>
              </p:spPr>
              <p:txBody>
                <a:bodyPr wrap="square" rtlCol="0">
                  <a:spAutoFit/>
                </a:bodyPr>
                <a:lstStyle/>
                <a:p>
                  <a:r>
                    <a:rPr lang="en-US" sz="2500" spc="50" baseline="0" dirty="0">
                      <a:solidFill>
                        <a:schemeClr val="bg1">
                          <a:lumMod val="95000"/>
                        </a:schemeClr>
                      </a:solidFill>
                      <a:latin typeface="Cambria" panose="02040503050406030204" pitchFamily="18" charset="0"/>
                      <a:ea typeface="Cambria" panose="02040503050406030204" pitchFamily="18" charset="0"/>
                    </a:rPr>
                    <a:t>Legislative Audit Bureau</a:t>
                  </a:r>
                  <a:endParaRPr lang="en-US" sz="2500" spc="50" baseline="0"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5D4D0FD9-B73B-407A-B2DF-F3731BCE6817}"/>
                    </a:ext>
                  </a:extLst>
                </p:cNvPr>
                <p:cNvSpPr txBox="1"/>
                <p:nvPr userDrawn="1"/>
              </p:nvSpPr>
              <p:spPr>
                <a:xfrm>
                  <a:off x="2819400" y="612193"/>
                  <a:ext cx="3820720" cy="261610"/>
                </a:xfrm>
                <a:prstGeom prst="rect">
                  <a:avLst/>
                </a:prstGeom>
                <a:noFill/>
              </p:spPr>
              <p:txBody>
                <a:bodyPr wrap="square" rtlCol="0">
                  <a:spAutoFit/>
                </a:bodyPr>
                <a:lstStyle/>
                <a:p>
                  <a:r>
                    <a:rPr lang="en-US" sz="1100" b="1" cap="all" spc="300" baseline="0" dirty="0">
                      <a:solidFill>
                        <a:schemeClr val="bg1">
                          <a:lumMod val="95000"/>
                        </a:schemeClr>
                      </a:solidFill>
                      <a:latin typeface="Cambria" panose="02040503050406030204" pitchFamily="18" charset="0"/>
                      <a:ea typeface="Cambria" panose="02040503050406030204" pitchFamily="18" charset="0"/>
                    </a:rPr>
                    <a:t>State of Wisconsin</a:t>
                  </a:r>
                  <a:endParaRPr lang="en-US" sz="1100" b="1" cap="all" spc="300" baseline="0"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813564A5-8683-4565-8E80-FB0C34767ACE}"/>
                    </a:ext>
                  </a:extLst>
                </p:cNvPr>
                <p:cNvSpPr txBox="1"/>
                <p:nvPr userDrawn="1"/>
              </p:nvSpPr>
              <p:spPr>
                <a:xfrm>
                  <a:off x="2828784" y="1236941"/>
                  <a:ext cx="5067269" cy="253916"/>
                </a:xfrm>
                <a:prstGeom prst="rect">
                  <a:avLst/>
                </a:prstGeom>
                <a:noFill/>
              </p:spPr>
              <p:txBody>
                <a:bodyPr wrap="square" rtlCol="0">
                  <a:spAutoFit/>
                </a:bodyPr>
                <a:lstStyle/>
                <a:p>
                  <a:r>
                    <a:rPr lang="en-US" sz="1050" b="1" kern="1200" cap="all" spc="150" baseline="0" dirty="0">
                      <a:solidFill>
                        <a:schemeClr val="bg1">
                          <a:lumMod val="95000"/>
                        </a:schemeClr>
                      </a:solidFill>
                      <a:latin typeface="Cambria" panose="02040503050406030204" pitchFamily="18" charset="0"/>
                      <a:ea typeface="Cambria" panose="02040503050406030204" pitchFamily="18" charset="0"/>
                      <a:cs typeface="+mn-cs"/>
                    </a:rPr>
                    <a:t>Nonpartisan • independent • accurate</a:t>
                  </a:r>
                </a:p>
              </p:txBody>
            </p:sp>
            <p:cxnSp>
              <p:nvCxnSpPr>
                <p:cNvPr id="41" name="Straight Connector 40">
                  <a:extLst>
                    <a:ext uri="{FF2B5EF4-FFF2-40B4-BE49-F238E27FC236}">
                      <a16:creationId xmlns:a16="http://schemas.microsoft.com/office/drawing/2014/main" id="{BB0860C4-43B3-40AE-9D85-1B611886AEA6}"/>
                    </a:ext>
                  </a:extLst>
                </p:cNvPr>
                <p:cNvCxnSpPr>
                  <a:cxnSpLocks/>
                </p:cNvCxnSpPr>
                <p:nvPr userDrawn="1"/>
              </p:nvCxnSpPr>
              <p:spPr>
                <a:xfrm>
                  <a:off x="5013926" y="739494"/>
                  <a:ext cx="1281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C847E0D7-8378-4427-A9EB-9FFF77210975}"/>
                  </a:ext>
                </a:extLst>
              </p:cNvPr>
              <p:cNvSpPr/>
              <p:nvPr userDrawn="1"/>
            </p:nvSpPr>
            <p:spPr>
              <a:xfrm>
                <a:off x="2649216" y="472891"/>
                <a:ext cx="3922169" cy="113546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1029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951"/>
            <a:ext cx="9159240" cy="1880751"/>
          </a:xfrm>
        </p:spPr>
        <p:txBody>
          <a:bodyPr>
            <a:normAutofit fontScale="90000"/>
          </a:bodyPr>
          <a:lstStyle/>
          <a:p>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Federal Funding Related to the </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Public Health Emergency </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4" name="Rectangle 1"/>
          <p:cNvSpPr>
            <a:spLocks noChangeArrowheads="1"/>
          </p:cNvSpPr>
          <p:nvPr/>
        </p:nvSpPr>
        <p:spPr bwMode="auto">
          <a:xfrm>
            <a:off x="1370965" y="45724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965" y="1600200"/>
            <a:ext cx="5214788" cy="410582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9306865"/>
              </p:ext>
            </p:extLst>
          </p:nvPr>
        </p:nvGraphicFramePr>
        <p:xfrm>
          <a:off x="1366989" y="5867400"/>
          <a:ext cx="6691630" cy="685800"/>
        </p:xfrm>
        <a:graphic>
          <a:graphicData uri="http://schemas.openxmlformats.org/drawingml/2006/table">
            <a:tbl>
              <a:tblPr firstRow="1" firstCol="1" bandRow="1"/>
              <a:tblGrid>
                <a:gridCol w="151130">
                  <a:extLst>
                    <a:ext uri="{9D8B030D-6E8A-4147-A177-3AD203B41FA5}">
                      <a16:colId xmlns:a16="http://schemas.microsoft.com/office/drawing/2014/main" val="2303706702"/>
                    </a:ext>
                  </a:extLst>
                </a:gridCol>
                <a:gridCol w="6540500">
                  <a:extLst>
                    <a:ext uri="{9D8B030D-6E8A-4147-A177-3AD203B41FA5}">
                      <a16:colId xmlns:a16="http://schemas.microsoft.com/office/drawing/2014/main" val="125919028"/>
                    </a:ext>
                  </a:extLst>
                </a:gridCol>
              </a:tblGrid>
              <a:tr h="0">
                <a:tc>
                  <a:txBody>
                    <a:bodyPr/>
                    <a:lstStyle/>
                    <a:p>
                      <a:pPr marL="0" marR="0" algn="r">
                        <a:spcBef>
                          <a:spcPts val="0"/>
                        </a:spcBef>
                        <a:spcAft>
                          <a:spcPts val="0"/>
                        </a:spcAft>
                      </a:pPr>
                      <a:r>
                        <a:rPr lang="en-US" sz="750" baseline="30000">
                          <a:effectLst/>
                          <a:latin typeface="Roboto" panose="02000000000000000000" pitchFamily="2" charset="0"/>
                          <a:ea typeface="Calibri" panose="020F0502020204030204" pitchFamily="34" charset="0"/>
                          <a:cs typeface="Times New Roman" panose="02020603050405020304" pitchFamily="18" charset="0"/>
                        </a:rPr>
                        <a:t>1</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0" marR="0" marT="0" marB="0">
                    <a:lnL>
                      <a:noFill/>
                    </a:lnL>
                    <a:lnR>
                      <a:noFill/>
                    </a:lnR>
                    <a:lnT>
                      <a:noFill/>
                    </a:lnT>
                    <a:lnB>
                      <a:noFill/>
                    </a:lnB>
                  </a:tcPr>
                </a:tc>
                <a:tc>
                  <a:txBody>
                    <a:bodyPr/>
                    <a:lstStyle/>
                    <a:p>
                      <a:pPr marL="0" marR="0">
                        <a:spcBef>
                          <a:spcPts val="0"/>
                        </a:spcBef>
                        <a:spcAft>
                          <a:spcPts val="0"/>
                        </a:spcAft>
                      </a:pPr>
                      <a:r>
                        <a:rPr lang="en-US" sz="750">
                          <a:effectLst/>
                          <a:latin typeface="Roboto" panose="02000000000000000000" pitchFamily="2" charset="0"/>
                          <a:ea typeface="Calibri" panose="020F0502020204030204" pitchFamily="34" charset="0"/>
                          <a:cs typeface="Times New Roman" panose="02020603050405020304" pitchFamily="18" charset="0"/>
                        </a:rPr>
                        <a:t>Includes cash assistance; noncash assistance, such as food commodities; and outstanding loan balances.</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27305" marR="73025" marT="0" marB="0">
                    <a:lnL>
                      <a:noFill/>
                    </a:lnL>
                    <a:lnR>
                      <a:noFill/>
                    </a:lnR>
                    <a:lnT>
                      <a:noFill/>
                    </a:lnT>
                    <a:lnB>
                      <a:noFill/>
                    </a:lnB>
                  </a:tcPr>
                </a:tc>
                <a:extLst>
                  <a:ext uri="{0D108BD9-81ED-4DB2-BD59-A6C34878D82A}">
                    <a16:rowId xmlns:a16="http://schemas.microsoft.com/office/drawing/2014/main" val="1435660294"/>
                  </a:ext>
                </a:extLst>
              </a:tr>
              <a:tr h="108585">
                <a:tc>
                  <a:txBody>
                    <a:bodyPr/>
                    <a:lstStyle/>
                    <a:p>
                      <a:pPr marL="0" marR="0" algn="r">
                        <a:spcBef>
                          <a:spcPts val="0"/>
                        </a:spcBef>
                        <a:spcAft>
                          <a:spcPts val="0"/>
                        </a:spcAft>
                      </a:pPr>
                      <a:r>
                        <a:rPr lang="en-US" sz="750" baseline="30000">
                          <a:effectLst/>
                          <a:latin typeface="Roboto" panose="02000000000000000000" pitchFamily="2" charset="0"/>
                          <a:ea typeface="Calibri" panose="020F0502020204030204" pitchFamily="34" charset="0"/>
                          <a:cs typeface="Times New Roman" panose="02020603050405020304" pitchFamily="18" charset="0"/>
                        </a:rPr>
                        <a:t>2</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0" marR="0" marT="0" marB="0">
                    <a:lnL>
                      <a:noFill/>
                    </a:lnL>
                    <a:lnR>
                      <a:noFill/>
                    </a:lnR>
                    <a:lnT>
                      <a:noFill/>
                    </a:lnT>
                    <a:lnB>
                      <a:noFill/>
                    </a:lnB>
                  </a:tcPr>
                </a:tc>
                <a:tc>
                  <a:txBody>
                    <a:bodyPr/>
                    <a:lstStyle/>
                    <a:p>
                      <a:pPr marL="0" marR="0">
                        <a:spcBef>
                          <a:spcPts val="0"/>
                        </a:spcBef>
                        <a:spcAft>
                          <a:spcPts val="0"/>
                        </a:spcAft>
                      </a:pPr>
                      <a:r>
                        <a:rPr lang="en-US" sz="750">
                          <a:effectLst/>
                          <a:latin typeface="Roboto" panose="02000000000000000000" pitchFamily="2" charset="0"/>
                          <a:ea typeface="Calibri" panose="020F0502020204030204" pitchFamily="34" charset="0"/>
                          <a:cs typeface="Times New Roman" panose="02020603050405020304" pitchFamily="18" charset="0"/>
                        </a:rPr>
                        <a:t>Includes $3.4 billion of federal financial assistance related to the public health emergency, and separately identified in the SEFA.</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27305" marR="73025" marT="0" marB="0">
                    <a:lnL>
                      <a:noFill/>
                    </a:lnL>
                    <a:lnR>
                      <a:noFill/>
                    </a:lnR>
                    <a:lnT>
                      <a:noFill/>
                    </a:lnT>
                    <a:lnB>
                      <a:noFill/>
                    </a:lnB>
                  </a:tcPr>
                </a:tc>
                <a:extLst>
                  <a:ext uri="{0D108BD9-81ED-4DB2-BD59-A6C34878D82A}">
                    <a16:rowId xmlns:a16="http://schemas.microsoft.com/office/drawing/2014/main" val="1384789787"/>
                  </a:ext>
                </a:extLst>
              </a:tr>
              <a:tr h="0">
                <a:tc>
                  <a:txBody>
                    <a:bodyPr/>
                    <a:lstStyle/>
                    <a:p>
                      <a:pPr marL="0" marR="0" algn="r">
                        <a:spcBef>
                          <a:spcPts val="0"/>
                        </a:spcBef>
                        <a:spcAft>
                          <a:spcPts val="0"/>
                        </a:spcAft>
                      </a:pPr>
                      <a:r>
                        <a:rPr lang="en-US" sz="750" baseline="30000">
                          <a:effectLst/>
                          <a:latin typeface="Roboto" panose="02000000000000000000" pitchFamily="2" charset="0"/>
                          <a:ea typeface="Calibri" panose="020F0502020204030204" pitchFamily="34" charset="0"/>
                          <a:cs typeface="Times New Roman" panose="02020603050405020304" pitchFamily="18" charset="0"/>
                        </a:rPr>
                        <a:t>3</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0" marR="0" marT="0" marB="0">
                    <a:lnL>
                      <a:noFill/>
                    </a:lnL>
                    <a:lnR>
                      <a:noFill/>
                    </a:lnR>
                    <a:lnT>
                      <a:noFill/>
                    </a:lnT>
                    <a:lnB>
                      <a:noFill/>
                    </a:lnB>
                  </a:tcPr>
                </a:tc>
                <a:tc>
                  <a:txBody>
                    <a:bodyPr/>
                    <a:lstStyle/>
                    <a:p>
                      <a:pPr marL="0" marR="0">
                        <a:spcBef>
                          <a:spcPts val="0"/>
                        </a:spcBef>
                        <a:spcAft>
                          <a:spcPts val="0"/>
                        </a:spcAft>
                      </a:pPr>
                      <a:r>
                        <a:rPr lang="en-US" sz="750">
                          <a:effectLst/>
                          <a:latin typeface="Roboto" panose="02000000000000000000" pitchFamily="2" charset="0"/>
                          <a:ea typeface="Calibri" panose="020F0502020204030204" pitchFamily="34" charset="0"/>
                          <a:cs typeface="Times New Roman" panose="02020603050405020304" pitchFamily="18" charset="0"/>
                        </a:rPr>
                        <a:t>Includes adjustment of prior-year total federal financial assistance due to transfers in FY 2022-23 of prior-year expenditures.</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27305" marR="73025" marT="0" marB="0">
                    <a:lnL>
                      <a:noFill/>
                    </a:lnL>
                    <a:lnR>
                      <a:noFill/>
                    </a:lnR>
                    <a:lnT>
                      <a:noFill/>
                    </a:lnT>
                    <a:lnB>
                      <a:noFill/>
                    </a:lnB>
                  </a:tcPr>
                </a:tc>
                <a:extLst>
                  <a:ext uri="{0D108BD9-81ED-4DB2-BD59-A6C34878D82A}">
                    <a16:rowId xmlns:a16="http://schemas.microsoft.com/office/drawing/2014/main" val="2117205280"/>
                  </a:ext>
                </a:extLst>
              </a:tr>
              <a:tr h="0">
                <a:tc>
                  <a:txBody>
                    <a:bodyPr/>
                    <a:lstStyle/>
                    <a:p>
                      <a:pPr marL="0" marR="0" algn="r">
                        <a:spcBef>
                          <a:spcPts val="0"/>
                        </a:spcBef>
                        <a:spcAft>
                          <a:spcPts val="0"/>
                        </a:spcAft>
                      </a:pPr>
                      <a:r>
                        <a:rPr lang="en-US" sz="750" baseline="30000">
                          <a:effectLst/>
                          <a:latin typeface="Roboto" panose="02000000000000000000" pitchFamily="2" charset="0"/>
                          <a:ea typeface="Calibri" panose="020F0502020204030204" pitchFamily="34" charset="0"/>
                          <a:cs typeface="Times New Roman" panose="02020603050405020304" pitchFamily="18" charset="0"/>
                        </a:rPr>
                        <a:t>4</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0" marR="0" marT="0" marB="0">
                    <a:lnL>
                      <a:noFill/>
                    </a:lnL>
                    <a:lnR>
                      <a:noFill/>
                    </a:lnR>
                    <a:lnT>
                      <a:noFill/>
                    </a:lnT>
                    <a:lnB>
                      <a:noFill/>
                    </a:lnB>
                  </a:tcPr>
                </a:tc>
                <a:tc>
                  <a:txBody>
                    <a:bodyPr/>
                    <a:lstStyle/>
                    <a:p>
                      <a:pPr marL="0" marR="0">
                        <a:spcBef>
                          <a:spcPts val="0"/>
                        </a:spcBef>
                        <a:spcAft>
                          <a:spcPts val="0"/>
                        </a:spcAft>
                      </a:pPr>
                      <a:r>
                        <a:rPr lang="en-US" sz="750" dirty="0">
                          <a:effectLst/>
                          <a:latin typeface="Roboto" panose="02000000000000000000" pitchFamily="2" charset="0"/>
                          <a:ea typeface="Calibri" panose="020F0502020204030204" pitchFamily="34" charset="0"/>
                          <a:cs typeface="Times New Roman" panose="02020603050405020304" pitchFamily="18" charset="0"/>
                        </a:rPr>
                        <a:t>Includes $6.1 billion of federal financial assistance related to the public health emergency, and separately identified in the SEFA.</a:t>
                      </a:r>
                      <a:endParaRPr lang="en-US" sz="1100" dirty="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27305" marR="73025" marT="0" marB="0">
                    <a:lnL>
                      <a:noFill/>
                    </a:lnL>
                    <a:lnR>
                      <a:noFill/>
                    </a:lnR>
                    <a:lnT>
                      <a:noFill/>
                    </a:lnT>
                    <a:lnB>
                      <a:noFill/>
                    </a:lnB>
                  </a:tcPr>
                </a:tc>
                <a:extLst>
                  <a:ext uri="{0D108BD9-81ED-4DB2-BD59-A6C34878D82A}">
                    <a16:rowId xmlns:a16="http://schemas.microsoft.com/office/drawing/2014/main" val="3191857622"/>
                  </a:ext>
                </a:extLst>
              </a:tr>
              <a:tr h="0">
                <a:tc>
                  <a:txBody>
                    <a:bodyPr/>
                    <a:lstStyle/>
                    <a:p>
                      <a:pPr marL="0" marR="0" algn="r">
                        <a:spcBef>
                          <a:spcPts val="0"/>
                        </a:spcBef>
                        <a:spcAft>
                          <a:spcPts val="0"/>
                        </a:spcAft>
                      </a:pPr>
                      <a:r>
                        <a:rPr lang="en-US" sz="750" baseline="30000">
                          <a:effectLst/>
                          <a:latin typeface="Roboto" panose="02000000000000000000" pitchFamily="2" charset="0"/>
                          <a:ea typeface="Calibri" panose="020F0502020204030204" pitchFamily="34" charset="0"/>
                          <a:cs typeface="Times New Roman" panose="02020603050405020304" pitchFamily="18" charset="0"/>
                        </a:rPr>
                        <a:t>5</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0" marR="0" marT="0" marB="0">
                    <a:lnL>
                      <a:noFill/>
                    </a:lnL>
                    <a:lnR>
                      <a:noFill/>
                    </a:lnR>
                    <a:lnT>
                      <a:noFill/>
                    </a:lnT>
                    <a:lnB>
                      <a:noFill/>
                    </a:lnB>
                  </a:tcPr>
                </a:tc>
                <a:tc>
                  <a:txBody>
                    <a:bodyPr/>
                    <a:lstStyle/>
                    <a:p>
                      <a:pPr marL="0" marR="0">
                        <a:spcBef>
                          <a:spcPts val="0"/>
                        </a:spcBef>
                        <a:spcAft>
                          <a:spcPts val="0"/>
                        </a:spcAft>
                      </a:pPr>
                      <a:r>
                        <a:rPr lang="en-US" sz="750">
                          <a:effectLst/>
                          <a:latin typeface="Roboto" panose="02000000000000000000" pitchFamily="2" charset="0"/>
                          <a:ea typeface="Calibri" panose="020F0502020204030204" pitchFamily="34" charset="0"/>
                          <a:cs typeface="Times New Roman" panose="02020603050405020304" pitchFamily="18" charset="0"/>
                        </a:rPr>
                        <a:t>Includes $5.7 billion of federal financial assistance related to the public health emergency, and separately identified in the SEFA.</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27305" marR="73025" marT="0" marB="0">
                    <a:lnL>
                      <a:noFill/>
                    </a:lnL>
                    <a:lnR>
                      <a:noFill/>
                    </a:lnR>
                    <a:lnT>
                      <a:noFill/>
                    </a:lnT>
                    <a:lnB>
                      <a:noFill/>
                    </a:lnB>
                  </a:tcPr>
                </a:tc>
                <a:extLst>
                  <a:ext uri="{0D108BD9-81ED-4DB2-BD59-A6C34878D82A}">
                    <a16:rowId xmlns:a16="http://schemas.microsoft.com/office/drawing/2014/main" val="2218356563"/>
                  </a:ext>
                </a:extLst>
              </a:tr>
              <a:tr h="0">
                <a:tc>
                  <a:txBody>
                    <a:bodyPr/>
                    <a:lstStyle/>
                    <a:p>
                      <a:pPr marL="0" marR="0" algn="r">
                        <a:spcBef>
                          <a:spcPts val="0"/>
                        </a:spcBef>
                        <a:spcAft>
                          <a:spcPts val="0"/>
                        </a:spcAft>
                      </a:pPr>
                      <a:r>
                        <a:rPr lang="en-US" sz="750" baseline="30000">
                          <a:effectLst/>
                          <a:latin typeface="Roboto" panose="02000000000000000000" pitchFamily="2" charset="0"/>
                          <a:ea typeface="Calibri" panose="020F0502020204030204" pitchFamily="34" charset="0"/>
                          <a:cs typeface="Times New Roman" panose="02020603050405020304" pitchFamily="18" charset="0"/>
                        </a:rPr>
                        <a:t>6</a:t>
                      </a:r>
                      <a:endParaRPr lang="en-US" sz="110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0" marR="0" marT="0" marB="0">
                    <a:lnL>
                      <a:noFill/>
                    </a:lnL>
                    <a:lnR>
                      <a:noFill/>
                    </a:lnR>
                    <a:lnT>
                      <a:noFill/>
                    </a:lnT>
                    <a:lnB>
                      <a:noFill/>
                    </a:lnB>
                  </a:tcPr>
                </a:tc>
                <a:tc>
                  <a:txBody>
                    <a:bodyPr/>
                    <a:lstStyle/>
                    <a:p>
                      <a:pPr marL="0" marR="0">
                        <a:spcBef>
                          <a:spcPts val="0"/>
                        </a:spcBef>
                        <a:spcAft>
                          <a:spcPts val="0"/>
                        </a:spcAft>
                      </a:pPr>
                      <a:r>
                        <a:rPr lang="en-US" sz="750" dirty="0">
                          <a:effectLst/>
                          <a:latin typeface="Roboto" panose="02000000000000000000" pitchFamily="2" charset="0"/>
                          <a:ea typeface="Calibri" panose="020F0502020204030204" pitchFamily="34" charset="0"/>
                          <a:cs typeface="Times New Roman" panose="02020603050405020304" pitchFamily="18" charset="0"/>
                        </a:rPr>
                        <a:t>Includes $3.8 billion of federal financial assistance related to the public health emergency, and separately identified in the SEFA.</a:t>
                      </a:r>
                      <a:endParaRPr lang="en-US" sz="1100" dirty="0">
                        <a:effectLst/>
                        <a:latin typeface="Utopia Std Semibold" panose="02040703060506020204" pitchFamily="18" charset="0"/>
                        <a:ea typeface="Utopia Std Semibold" panose="02040703060506020204" pitchFamily="18" charset="0"/>
                        <a:cs typeface="Utopia Std Semibold" panose="02040703060506020204" pitchFamily="18" charset="0"/>
                      </a:endParaRPr>
                    </a:p>
                  </a:txBody>
                  <a:tcPr marL="27305" marR="73025" marT="0" marB="0">
                    <a:lnL>
                      <a:noFill/>
                    </a:lnL>
                    <a:lnR>
                      <a:noFill/>
                    </a:lnR>
                    <a:lnT>
                      <a:noFill/>
                    </a:lnT>
                    <a:lnB>
                      <a:noFill/>
                    </a:lnB>
                  </a:tcPr>
                </a:tc>
                <a:extLst>
                  <a:ext uri="{0D108BD9-81ED-4DB2-BD59-A6C34878D82A}">
                    <a16:rowId xmlns:a16="http://schemas.microsoft.com/office/drawing/2014/main" val="3181194658"/>
                  </a:ext>
                </a:extLst>
              </a:tr>
            </a:tbl>
          </a:graphicData>
        </a:graphic>
      </p:graphicFrame>
    </p:spTree>
    <p:extLst>
      <p:ext uri="{BB962C8B-B14F-4D97-AF65-F5344CB8AC3E}">
        <p14:creationId xmlns:p14="http://schemas.microsoft.com/office/powerpoint/2010/main" val="675461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2711</TotalTime>
  <Words>1140</Words>
  <Application>Microsoft Office PowerPoint</Application>
  <PresentationFormat>On-screen Show (4:3)</PresentationFormat>
  <Paragraphs>177</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Cambria</vt:lpstr>
      <vt:lpstr>Roboto</vt:lpstr>
      <vt:lpstr>Times New Roman</vt:lpstr>
      <vt:lpstr>Utopia Std</vt:lpstr>
      <vt:lpstr>Utopia Std Semibold</vt:lpstr>
      <vt:lpstr>Wingdings</vt:lpstr>
      <vt:lpstr>Office Theme</vt:lpstr>
      <vt:lpstr>PowerPoint Presentation</vt:lpstr>
      <vt:lpstr>State of Wisconsin Single Audit </vt:lpstr>
      <vt:lpstr>State of Wisconsin Single Audit </vt:lpstr>
      <vt:lpstr>Audit Results</vt:lpstr>
      <vt:lpstr>Emergency Rental Assistance Program</vt:lpstr>
      <vt:lpstr>      Children’s Health Insurance Program (CHIP) </vt:lpstr>
      <vt:lpstr>      Subrecipient Monitoring </vt:lpstr>
      <vt:lpstr>      Federal Funding Accountability and Transparency Act (FFATA) Reporting  </vt:lpstr>
      <vt:lpstr>      Federal Funding Related to the  Public Health Emergency  </vt:lpstr>
      <vt:lpstr>      Coronavirus State and Local  Fiscal Recovery Funds (CSLFRF) Program  </vt:lpstr>
      <vt:lpstr>      State of Wisconsin Single Audit </vt:lpstr>
      <vt:lpstr>PowerPoint Presentation</vt:lpstr>
      <vt:lpstr>Report Recommendations (grants)</vt:lpstr>
      <vt:lpstr>Report Recommendations (ventilators)</vt:lpstr>
      <vt:lpstr>Report Recommendations (OIG)</vt:lpstr>
      <vt:lpstr>PowerPoint Presentation</vt:lpstr>
    </vt:vector>
  </TitlesOfParts>
  <Company>Wisconsin Legislature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Sturdivant, Shauna</dc:creator>
  <cp:lastModifiedBy>Komro, Ana</cp:lastModifiedBy>
  <cp:revision>208</cp:revision>
  <cp:lastPrinted>2024-05-06T18:31:18Z</cp:lastPrinted>
  <dcterms:created xsi:type="dcterms:W3CDTF">2013-09-04T19:56:37Z</dcterms:created>
  <dcterms:modified xsi:type="dcterms:W3CDTF">2024-05-06T18:31:43Z</dcterms:modified>
</cp:coreProperties>
</file>