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6" r:id="rId2"/>
    <p:sldId id="258" r:id="rId3"/>
    <p:sldId id="273" r:id="rId4"/>
    <p:sldId id="275" r:id="rId5"/>
    <p:sldId id="283" r:id="rId6"/>
    <p:sldId id="289" r:id="rId7"/>
    <p:sldId id="290" r:id="rId8"/>
    <p:sldId id="291" r:id="rId9"/>
    <p:sldId id="292" r:id="rId10"/>
    <p:sldId id="288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>
          <p15:clr>
            <a:srgbClr val="A4A3A4"/>
          </p15:clr>
        </p15:guide>
        <p15:guide id="2" orient="horz" pos="960">
          <p15:clr>
            <a:srgbClr val="A4A3A4"/>
          </p15:clr>
        </p15:guide>
        <p15:guide id="3" orient="horz" pos="4208">
          <p15:clr>
            <a:srgbClr val="A4A3A4"/>
          </p15:clr>
        </p15:guide>
        <p15:guide id="4" pos="768">
          <p15:clr>
            <a:srgbClr val="A4A3A4"/>
          </p15:clr>
        </p15:guide>
        <p15:guide id="5" pos="5232">
          <p15:clr>
            <a:srgbClr val="A4A3A4"/>
          </p15:clr>
        </p15:guide>
        <p15:guide id="6" pos="192">
          <p15:clr>
            <a:srgbClr val="A4A3A4"/>
          </p15:clr>
        </p15:guide>
        <p15:guide id="7" pos="5472">
          <p15:clr>
            <a:srgbClr val="A4A3A4"/>
          </p15:clr>
        </p15:guide>
        <p15:guide id="8" pos="5568">
          <p15:clr>
            <a:srgbClr val="A4A3A4"/>
          </p15:clr>
        </p15:guide>
        <p15:guide id="9" pos="432">
          <p15:clr>
            <a:srgbClr val="A4A3A4"/>
          </p15:clr>
        </p15:guide>
        <p15:guide id="10" pos="864">
          <p15:clr>
            <a:srgbClr val="A4A3A4"/>
          </p15:clr>
        </p15:guide>
        <p15:guide id="11" pos="384">
          <p15:clr>
            <a:srgbClr val="A4A3A4"/>
          </p15:clr>
        </p15:guide>
        <p15:guide id="12" pos="51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2E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75" autoAdjust="0"/>
  </p:normalViewPr>
  <p:slideViewPr>
    <p:cSldViewPr showGuides="1">
      <p:cViewPr varScale="1">
        <p:scale>
          <a:sx n="109" d="100"/>
          <a:sy n="109" d="100"/>
        </p:scale>
        <p:origin x="1680" y="102"/>
      </p:cViewPr>
      <p:guideLst>
        <p:guide orient="horz" pos="1200"/>
        <p:guide orient="horz" pos="960"/>
        <p:guide orient="horz" pos="4208"/>
        <p:guide pos="768"/>
        <p:guide pos="5232"/>
        <p:guide pos="192"/>
        <p:guide pos="5472"/>
        <p:guide pos="5568"/>
        <p:guide pos="432"/>
        <p:guide pos="864"/>
        <p:guide pos="384"/>
        <p:guide pos="5136"/>
      </p:guideLst>
    </p:cSldViewPr>
  </p:slideViewPr>
  <p:outlineViewPr>
    <p:cViewPr>
      <p:scale>
        <a:sx n="33" d="100"/>
        <a:sy n="33" d="100"/>
      </p:scale>
      <p:origin x="0" y="3642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8" d="100"/>
          <a:sy n="78" d="100"/>
        </p:scale>
        <p:origin x="-3156" y="-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659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4344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082" t="20999" r="6219" b="4445"/>
          <a:stretch/>
        </p:blipFill>
        <p:spPr>
          <a:xfrm>
            <a:off x="0" y="1744910"/>
            <a:ext cx="4647502" cy="511309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867400" y="879901"/>
            <a:ext cx="2819400" cy="457200"/>
          </a:xfrm>
          <a:noFill/>
          <a:ln>
            <a:noFill/>
          </a:ln>
        </p:spPr>
        <p:txBody>
          <a:bodyPr>
            <a:noAutofit/>
          </a:bodyPr>
          <a:lstStyle>
            <a:lvl1pPr marL="0" indent="0" algn="r">
              <a:buNone/>
              <a:defRPr sz="2800">
                <a:ln>
                  <a:noFill/>
                </a:ln>
                <a:solidFill>
                  <a:srgbClr val="0C2E86"/>
                </a:solidFill>
                <a:latin typeface="Franklin Gothic Book" panose="020B0503020102020204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219200" y="2362200"/>
            <a:ext cx="7573963" cy="2590800"/>
          </a:xfrm>
        </p:spPr>
        <p:txBody>
          <a:bodyPr anchor="b"/>
          <a:lstStyle>
            <a:lvl1pPr marL="0" indent="0" algn="r">
              <a:buNone/>
              <a:defRPr lang="en-US" sz="4800" b="1" kern="1200" dirty="0" smtClean="0">
                <a:solidFill>
                  <a:srgbClr val="0C2E86"/>
                </a:solidFill>
                <a:latin typeface="Cambria" panose="02040503050406030204" pitchFamily="18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289560" y="288667"/>
            <a:ext cx="1219200" cy="1219200"/>
          </a:xfrm>
          <a:prstGeom prst="rect">
            <a:avLst/>
          </a:prstGeom>
          <a:solidFill>
            <a:srgbClr val="0C2E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137160" y="693003"/>
            <a:ext cx="137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i="0" dirty="0" smtClean="0">
                <a:solidFill>
                  <a:schemeClr val="bg1"/>
                </a:solidFill>
                <a:latin typeface="Cambria" panose="02040503050406030204" pitchFamily="18" charset="0"/>
              </a:rPr>
              <a:t>Legislative</a:t>
            </a:r>
          </a:p>
          <a:p>
            <a:pPr algn="r"/>
            <a:r>
              <a:rPr lang="en-US" sz="1600" b="1" i="0" dirty="0" smtClean="0">
                <a:solidFill>
                  <a:schemeClr val="bg1"/>
                </a:solidFill>
                <a:latin typeface="Cambria" panose="02040503050406030204" pitchFamily="18" charset="0"/>
              </a:rPr>
              <a:t>Audit</a:t>
            </a:r>
          </a:p>
          <a:p>
            <a:pPr algn="r"/>
            <a:r>
              <a:rPr lang="en-US" sz="1600" b="1" i="0" dirty="0" smtClean="0">
                <a:solidFill>
                  <a:schemeClr val="bg1"/>
                </a:solidFill>
                <a:latin typeface="Cambria" panose="02040503050406030204" pitchFamily="18" charset="0"/>
              </a:rPr>
              <a:t>Bureau</a:t>
            </a:r>
            <a:endParaRPr lang="en-US" sz="1600" b="1" i="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899160" y="1489579"/>
            <a:ext cx="7787640" cy="0"/>
          </a:xfrm>
          <a:prstGeom prst="line">
            <a:avLst/>
          </a:prstGeom>
          <a:ln w="38100">
            <a:solidFill>
              <a:srgbClr val="0C2E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6172200" y="5181600"/>
            <a:ext cx="2667000" cy="838200"/>
          </a:xfrm>
        </p:spPr>
        <p:txBody>
          <a:bodyPr>
            <a:normAutofit/>
          </a:bodyPr>
          <a:lstStyle>
            <a:lvl1pPr marL="0" indent="0" algn="r">
              <a:buNone/>
              <a:defRPr sz="2800" baseline="0">
                <a:solidFill>
                  <a:srgbClr val="0C2E86"/>
                </a:solidFill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 smtClean="0"/>
              <a:t>Report #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6517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biLevel thresh="7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87000"/>
                    </a14:imgEffect>
                    <a14:imgEffect>
                      <a14:colorTemperature colorTemp="6375"/>
                    </a14:imgEffect>
                    <a14:imgEffect>
                      <a14:saturation sat="160000"/>
                    </a14:imgEffect>
                    <a14:imgEffect>
                      <a14:brightnessContrast bright="9000" contrast="-2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082" t="20999" r="6219" b="4445"/>
          <a:stretch/>
        </p:blipFill>
        <p:spPr>
          <a:xfrm>
            <a:off x="0" y="83834"/>
            <a:ext cx="1295400" cy="142517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371600" y="90891"/>
            <a:ext cx="7772400" cy="1447800"/>
          </a:xfrm>
        </p:spPr>
        <p:txBody>
          <a:bodyPr anchor="b">
            <a:normAutofit/>
          </a:bodyPr>
          <a:lstStyle>
            <a:lvl1pPr algn="l">
              <a:defRPr sz="3600" b="1">
                <a:solidFill>
                  <a:srgbClr val="0C2E86"/>
                </a:solidFill>
                <a:latin typeface="Cambria" panose="02040503050406030204" pitchFamily="18" charset="0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09600" y="1905000"/>
            <a:ext cx="7086600" cy="4191000"/>
          </a:xfrm>
        </p:spPr>
        <p:txBody>
          <a:bodyPr>
            <a:normAutofit/>
          </a:bodyPr>
          <a:lstStyle>
            <a:lvl1pPr marL="0" indent="0" algn="l">
              <a:buNone/>
              <a:defRPr sz="26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text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32852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D78B831-AABC-44B1-ACE5-0CDE76D101F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TextBox 14"/>
          <p:cNvSpPr txBox="1"/>
          <p:nvPr userDrawn="1"/>
        </p:nvSpPr>
        <p:spPr bwMode="auto">
          <a:xfrm>
            <a:off x="8285728" y="5862014"/>
            <a:ext cx="56388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spAutoFit/>
          </a:bodyPr>
          <a:lstStyle/>
          <a:p>
            <a:pPr algn="ctr"/>
            <a:fld id="{D9E98AEA-8299-4156-B8EE-C57894991DF4}" type="slidenum">
              <a:rPr lang="en-US" sz="2400" b="1" smtClean="0">
                <a:solidFill>
                  <a:srgbClr val="0C2E86"/>
                </a:solidFill>
                <a:latin typeface="Cambria" panose="02040503050406030204" pitchFamily="18" charset="0"/>
                <a:cs typeface="Arial" pitchFamily="34" charset="0"/>
              </a:rPr>
              <a:t>‹#›</a:t>
            </a:fld>
            <a:endParaRPr lang="en-US" sz="2800" b="1" dirty="0" smtClean="0">
              <a:solidFill>
                <a:srgbClr val="0C2E86"/>
              </a:solidFill>
              <a:latin typeface="Cambria" panose="02040503050406030204" pitchFamily="18" charset="0"/>
              <a:cs typeface="Arial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 flipV="1">
            <a:off x="0" y="1516064"/>
            <a:ext cx="8610600" cy="7936"/>
          </a:xfrm>
          <a:prstGeom prst="line">
            <a:avLst/>
          </a:prstGeom>
          <a:ln w="28575">
            <a:solidFill>
              <a:srgbClr val="0C2E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0132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biLevel thresh="7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87000"/>
                    </a14:imgEffect>
                    <a14:imgEffect>
                      <a14:colorTemperature colorTemp="6375"/>
                    </a14:imgEffect>
                    <a14:imgEffect>
                      <a14:saturation sat="160000"/>
                    </a14:imgEffect>
                    <a14:imgEffect>
                      <a14:brightnessContrast bright="9000" contrast="-2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082" t="20999" r="6219" b="4445"/>
          <a:stretch/>
        </p:blipFill>
        <p:spPr>
          <a:xfrm>
            <a:off x="0" y="83834"/>
            <a:ext cx="1295400" cy="142517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371600" y="90891"/>
            <a:ext cx="7772400" cy="1447800"/>
          </a:xfrm>
        </p:spPr>
        <p:txBody>
          <a:bodyPr anchor="b">
            <a:normAutofit/>
          </a:bodyPr>
          <a:lstStyle>
            <a:lvl1pPr algn="l">
              <a:defRPr sz="3600" b="1">
                <a:solidFill>
                  <a:srgbClr val="0C2E86"/>
                </a:solidFill>
                <a:latin typeface="Cambria" panose="02040503050406030204" pitchFamily="18" charset="0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09600" y="1905000"/>
            <a:ext cx="7086600" cy="4191000"/>
          </a:xfrm>
        </p:spPr>
        <p:txBody>
          <a:bodyPr>
            <a:normAutofit/>
          </a:bodyPr>
          <a:lstStyle>
            <a:lvl1pPr marL="457200" marR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 sz="2600" baseline="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bulleted text</a:t>
            </a:r>
          </a:p>
          <a:p>
            <a:r>
              <a:rPr lang="en-US" dirty="0" smtClean="0"/>
              <a:t>Click to edit bulleted text</a:t>
            </a:r>
          </a:p>
          <a:p>
            <a:r>
              <a:rPr lang="en-US" dirty="0" smtClean="0"/>
              <a:t>Click to edit bulleted text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32852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D78B831-AABC-44B1-ACE5-0CDE76D101F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TextBox 14"/>
          <p:cNvSpPr txBox="1"/>
          <p:nvPr userDrawn="1"/>
        </p:nvSpPr>
        <p:spPr bwMode="auto">
          <a:xfrm>
            <a:off x="8285728" y="5862014"/>
            <a:ext cx="56388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spAutoFit/>
          </a:bodyPr>
          <a:lstStyle/>
          <a:p>
            <a:pPr algn="ctr"/>
            <a:fld id="{D9E98AEA-8299-4156-B8EE-C57894991DF4}" type="slidenum">
              <a:rPr lang="en-US" sz="2400" b="1" smtClean="0">
                <a:solidFill>
                  <a:srgbClr val="0C2E86"/>
                </a:solidFill>
                <a:latin typeface="Cambria" panose="02040503050406030204" pitchFamily="18" charset="0"/>
                <a:cs typeface="Arial" pitchFamily="34" charset="0"/>
              </a:rPr>
              <a:t>‹#›</a:t>
            </a:fld>
            <a:endParaRPr lang="en-US" sz="2800" b="1" dirty="0" smtClean="0">
              <a:solidFill>
                <a:srgbClr val="0C2E86"/>
              </a:solidFill>
              <a:latin typeface="Cambria" panose="02040503050406030204" pitchFamily="18" charset="0"/>
              <a:cs typeface="Arial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 flipV="1">
            <a:off x="0" y="1516064"/>
            <a:ext cx="8610600" cy="7936"/>
          </a:xfrm>
          <a:prstGeom prst="line">
            <a:avLst/>
          </a:prstGeom>
          <a:ln w="28575">
            <a:solidFill>
              <a:srgbClr val="0C2E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0706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C2669-6192-4435-B62D-A36C778DB4B1}" type="datetimeFigureOut">
              <a:rPr lang="en-US" smtClean="0"/>
              <a:t>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8B831-AABC-44B1-ACE5-0CDE76D101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441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6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28306" y="879901"/>
            <a:ext cx="3276600" cy="457200"/>
          </a:xfrm>
        </p:spPr>
        <p:txBody>
          <a:bodyPr>
            <a:noAutofit/>
          </a:bodyPr>
          <a:lstStyle/>
          <a:p>
            <a:r>
              <a:rPr lang="en-US" dirty="0" smtClean="0"/>
              <a:t>January 29</a:t>
            </a:r>
            <a:r>
              <a:rPr lang="en-US" dirty="0" smtClean="0">
                <a:latin typeface="Franklin Gothic Book" pitchFamily="34" charset="0"/>
              </a:rPr>
              <a:t>, 2020</a:t>
            </a:r>
            <a:endParaRPr lang="en-US" dirty="0">
              <a:latin typeface="Franklin Gothic Book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1143000" y="2362200"/>
            <a:ext cx="7650163" cy="2590800"/>
          </a:xfrm>
        </p:spPr>
        <p:txBody>
          <a:bodyPr anchor="b">
            <a:normAutofit/>
          </a:bodyPr>
          <a:lstStyle/>
          <a:p>
            <a:pPr marL="0" indent="0">
              <a:buNone/>
            </a:pPr>
            <a:r>
              <a:rPr lang="en-US" sz="4400" dirty="0" smtClean="0">
                <a:latin typeface="Cambria" panose="02040503050406030204" pitchFamily="18" charset="0"/>
              </a:rPr>
              <a:t>School Safety</a:t>
            </a:r>
          </a:p>
          <a:p>
            <a:pPr marL="0" indent="0">
              <a:buNone/>
            </a:pPr>
            <a:r>
              <a:rPr lang="en-US" sz="4400" dirty="0" smtClean="0"/>
              <a:t>Grants and Plans</a:t>
            </a:r>
            <a:endParaRPr lang="en-US" sz="4400" dirty="0">
              <a:latin typeface="Cambria" panose="02040503050406030204" pitchFamily="18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Report 19-28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720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28306" y="879901"/>
            <a:ext cx="3276600" cy="457200"/>
          </a:xfrm>
        </p:spPr>
        <p:txBody>
          <a:bodyPr>
            <a:noAutofit/>
          </a:bodyPr>
          <a:lstStyle/>
          <a:p>
            <a:r>
              <a:rPr lang="en-US" dirty="0" smtClean="0"/>
              <a:t>January 29</a:t>
            </a:r>
            <a:r>
              <a:rPr lang="en-US" dirty="0" smtClean="0">
                <a:latin typeface="Franklin Gothic Book" pitchFamily="34" charset="0"/>
              </a:rPr>
              <a:t>, 2020</a:t>
            </a:r>
            <a:endParaRPr lang="en-US" dirty="0">
              <a:latin typeface="Franklin Gothic Book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1143000" y="2362200"/>
            <a:ext cx="7650163" cy="2590800"/>
          </a:xfrm>
        </p:spPr>
        <p:txBody>
          <a:bodyPr anchor="b">
            <a:normAutofit/>
          </a:bodyPr>
          <a:lstStyle/>
          <a:p>
            <a:pPr marL="0" indent="0">
              <a:buNone/>
            </a:pPr>
            <a:r>
              <a:rPr lang="en-US" sz="4400" dirty="0" smtClean="0">
                <a:latin typeface="Cambria" panose="02040503050406030204" pitchFamily="18" charset="0"/>
              </a:rPr>
              <a:t>School Safety </a:t>
            </a:r>
          </a:p>
          <a:p>
            <a:pPr marL="0" indent="0">
              <a:buNone/>
            </a:pPr>
            <a:r>
              <a:rPr lang="en-US" sz="4400" dirty="0" smtClean="0">
                <a:latin typeface="Cambria" panose="02040503050406030204" pitchFamily="18" charset="0"/>
              </a:rPr>
              <a:t>Grants and Plans</a:t>
            </a:r>
            <a:endParaRPr lang="en-US" sz="4400" dirty="0">
              <a:latin typeface="Cambria" panose="02040503050406030204" pitchFamily="18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Report 19-28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496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School Safety Grants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09600" y="1905000"/>
            <a:ext cx="81534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2018, DOJ awarded 1,325 school safety grants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totaling </a:t>
            </a:r>
            <a:r>
              <a:rPr lang="en-US" dirty="0"/>
              <a:t>$94.5 million to </a:t>
            </a:r>
            <a:r>
              <a:rPr lang="en-US" dirty="0" smtClean="0"/>
              <a:t>school districts, private </a:t>
            </a:r>
            <a:r>
              <a:rPr lang="en-US" dirty="0" smtClean="0"/>
              <a:t>schools</a:t>
            </a:r>
            <a:r>
              <a:rPr lang="en-US" dirty="0" smtClean="0"/>
              <a:t>, independent charter schools, and tribal schools.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As of mid-July 2019, DOJ had reimbursed grant recipients $35.8 million. Most grants remained open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at </a:t>
            </a:r>
            <a:r>
              <a:rPr lang="en-US" dirty="0" smtClean="0"/>
              <a:t>the time of our audit.</a:t>
            </a:r>
          </a:p>
          <a:p>
            <a:pPr marL="0" indent="0">
              <a:buNone/>
            </a:pPr>
            <a:endParaRPr lang="en-US" sz="2800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553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Administration and </a:t>
            </a:r>
            <a:br>
              <a:rPr lang="en-US" dirty="0" smtClean="0"/>
            </a:br>
            <a:r>
              <a:rPr lang="en-US" dirty="0" smtClean="0"/>
              <a:t>Oversight of School Safety Grants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905000"/>
            <a:ext cx="8001000" cy="4191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We reviewed DOJ’s files for 70 grants that totaled $17.6 million, or 18.6 percent of the total amount of </a:t>
            </a:r>
            <a:br>
              <a:rPr lang="en-US" dirty="0" smtClean="0"/>
            </a:br>
            <a:r>
              <a:rPr lang="en-US" dirty="0" smtClean="0"/>
              <a:t>all grants awarded.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Almost one-half of the amount awarded through these 70 grants was for surveillance and screening items.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We found that DOJ appropriately administered and oversaw these 70 grants.</a:t>
            </a:r>
          </a:p>
        </p:txBody>
      </p:sp>
    </p:spTree>
    <p:extLst>
      <p:ext uri="{BB962C8B-B14F-4D97-AF65-F5344CB8AC3E}">
        <p14:creationId xmlns:p14="http://schemas.microsoft.com/office/powerpoint/2010/main" val="62274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Submittal of School Safety Plans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905000"/>
            <a:ext cx="8001000" cy="4191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As of mid-April 2019, 779 school safety plans had been submitted to DOJ, including by: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333 of 421 school districts (79.1 percent);</a:t>
            </a:r>
          </a:p>
          <a:p>
            <a:endParaRPr lang="en-US" sz="1050" dirty="0"/>
          </a:p>
          <a:p>
            <a:r>
              <a:rPr lang="en-US" dirty="0" smtClean="0"/>
              <a:t>438 of 819 private schools (53.5 percent); and</a:t>
            </a:r>
          </a:p>
          <a:p>
            <a:endParaRPr lang="en-US" sz="1000" dirty="0"/>
          </a:p>
          <a:p>
            <a:r>
              <a:rPr lang="en-US" dirty="0" smtClean="0"/>
              <a:t>8 of 26 independent charter schools (30.8 percent).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361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Contents of School Safety Plans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905000"/>
            <a:ext cx="7924800" cy="4495800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en-US" sz="2800" dirty="0" smtClean="0">
                <a:ea typeface="Times New Roman" panose="02020603050405020304" pitchFamily="18" charset="0"/>
              </a:rPr>
              <a:t>Among the 779</a:t>
            </a:r>
            <a:r>
              <a:rPr lang="en-US" sz="2800" dirty="0">
                <a:ea typeface="Times New Roman" panose="02020603050405020304" pitchFamily="18" charset="0"/>
              </a:rPr>
              <a:t> </a:t>
            </a:r>
            <a:r>
              <a:rPr lang="en-US" sz="2800" dirty="0" smtClean="0">
                <a:ea typeface="Times New Roman" panose="02020603050405020304" pitchFamily="18" charset="0"/>
              </a:rPr>
              <a:t>school </a:t>
            </a:r>
            <a:r>
              <a:rPr lang="en-US" sz="2800" dirty="0">
                <a:ea typeface="Times New Roman" panose="02020603050405020304" pitchFamily="18" charset="0"/>
              </a:rPr>
              <a:t>safety plans </a:t>
            </a:r>
            <a:r>
              <a:rPr lang="en-US" sz="2800" dirty="0" smtClean="0">
                <a:ea typeface="Times New Roman" panose="02020603050405020304" pitchFamily="18" charset="0"/>
              </a:rPr>
              <a:t>submitted </a:t>
            </a:r>
            <a:r>
              <a:rPr lang="en-US" sz="2800" dirty="0">
                <a:ea typeface="Times New Roman" panose="02020603050405020304" pitchFamily="18" charset="0"/>
              </a:rPr>
              <a:t>to </a:t>
            </a:r>
            <a:r>
              <a:rPr lang="en-US" sz="2800" dirty="0" smtClean="0">
                <a:ea typeface="Times New Roman" panose="02020603050405020304" pitchFamily="18" charset="0"/>
              </a:rPr>
              <a:t>DOJ, we </a:t>
            </a:r>
            <a:r>
              <a:rPr lang="en-US" sz="2800" dirty="0">
                <a:ea typeface="Times New Roman" panose="02020603050405020304" pitchFamily="18" charset="0"/>
              </a:rPr>
              <a:t>found that</a:t>
            </a:r>
            <a:r>
              <a:rPr lang="en-US" sz="2800" dirty="0" smtClean="0">
                <a:ea typeface="Times New Roman" panose="02020603050405020304" pitchFamily="18" charset="0"/>
              </a:rPr>
              <a:t>:</a:t>
            </a:r>
          </a:p>
          <a:p>
            <a:pPr>
              <a:spcBef>
                <a:spcPts val="0"/>
              </a:spcBef>
            </a:pPr>
            <a:endParaRPr lang="en-US" sz="1100" dirty="0" smtClean="0">
              <a:ea typeface="Times New Roman" panose="02020603050405020304" pitchFamily="18" charset="0"/>
            </a:endParaRPr>
          </a:p>
          <a:p>
            <a:pPr marL="457200" lvl="0" indent="-457200">
              <a:buFont typeface="Wingdings" panose="05000000000000000000" pitchFamily="2" charset="2"/>
              <a:buChar char="§"/>
            </a:pPr>
            <a:r>
              <a:rPr lang="en-US" dirty="0" smtClean="0"/>
              <a:t>286 plans </a:t>
            </a:r>
            <a:r>
              <a:rPr lang="en-US" dirty="0"/>
              <a:t>(</a:t>
            </a:r>
            <a:r>
              <a:rPr lang="en-US" dirty="0" smtClean="0"/>
              <a:t>36.7 percent</a:t>
            </a:r>
            <a:r>
              <a:rPr lang="en-US" dirty="0"/>
              <a:t>) contained information </a:t>
            </a:r>
            <a:r>
              <a:rPr lang="en-US" dirty="0" smtClean="0"/>
              <a:t>on seven types of guidelines and procedures required by statutes;</a:t>
            </a:r>
          </a:p>
          <a:p>
            <a:pPr lvl="0"/>
            <a:endParaRPr lang="en-US" sz="1100" dirty="0"/>
          </a:p>
          <a:p>
            <a:pPr marL="457200" lvl="0" indent="-457200">
              <a:buFont typeface="Wingdings" panose="05000000000000000000" pitchFamily="2" charset="2"/>
              <a:buChar char="§"/>
            </a:pPr>
            <a:r>
              <a:rPr lang="en-US" dirty="0" smtClean="0"/>
              <a:t>238</a:t>
            </a:r>
            <a:r>
              <a:rPr lang="en-US" dirty="0"/>
              <a:t> </a:t>
            </a:r>
            <a:r>
              <a:rPr lang="en-US" dirty="0" smtClean="0"/>
              <a:t>plans </a:t>
            </a:r>
            <a:r>
              <a:rPr lang="en-US" dirty="0"/>
              <a:t>(</a:t>
            </a:r>
            <a:r>
              <a:rPr lang="en-US" dirty="0" smtClean="0"/>
              <a:t>30.6 percent</a:t>
            </a:r>
            <a:r>
              <a:rPr lang="en-US" dirty="0"/>
              <a:t>) contained information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on </a:t>
            </a:r>
            <a:r>
              <a:rPr lang="en-US" dirty="0" smtClean="0"/>
              <a:t>six </a:t>
            </a:r>
            <a:r>
              <a:rPr lang="en-US" dirty="0"/>
              <a:t>of the seven types</a:t>
            </a:r>
            <a:r>
              <a:rPr lang="en-US" dirty="0" smtClean="0"/>
              <a:t>; and</a:t>
            </a:r>
            <a:endParaRPr lang="en-US" dirty="0"/>
          </a:p>
          <a:p>
            <a:pPr marL="457200" lvl="0" indent="-457200">
              <a:buFont typeface="Wingdings" panose="05000000000000000000" pitchFamily="2" charset="2"/>
              <a:buChar char="§"/>
            </a:pPr>
            <a:endParaRPr lang="en-US" sz="1000" dirty="0" smtClean="0"/>
          </a:p>
          <a:p>
            <a:pPr marL="457200" lvl="0" indent="-457200">
              <a:buFont typeface="Wingdings" panose="05000000000000000000" pitchFamily="2" charset="2"/>
              <a:buChar char="§"/>
            </a:pPr>
            <a:r>
              <a:rPr lang="en-US" dirty="0" smtClean="0"/>
              <a:t>the </a:t>
            </a:r>
            <a:r>
              <a:rPr lang="en-US" dirty="0"/>
              <a:t>remaining plans contained information </a:t>
            </a:r>
            <a:r>
              <a:rPr lang="en-US" dirty="0" smtClean="0"/>
              <a:t>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five </a:t>
            </a:r>
            <a:r>
              <a:rPr lang="en-US" dirty="0"/>
              <a:t>or fewer of the seven types.</a:t>
            </a:r>
          </a:p>
          <a:p>
            <a:pPr marL="457200" indent="-457200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dirty="0" smtClean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48092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Best Practices for School Safety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905000"/>
            <a:ext cx="8001000" cy="4343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779 school safety plans submitted to DOJ included examples of best practices pertaining to:</a:t>
            </a:r>
          </a:p>
          <a:p>
            <a:endParaRPr lang="en-US" sz="10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e</a:t>
            </a:r>
            <a:r>
              <a:rPr lang="en-US" dirty="0" smtClean="0"/>
              <a:t>mergency prevention and mitigation;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e</a:t>
            </a:r>
            <a:r>
              <a:rPr lang="en-US" dirty="0" smtClean="0"/>
              <a:t>mergency preparedness;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e</a:t>
            </a:r>
            <a:r>
              <a:rPr lang="en-US" dirty="0" smtClean="0"/>
              <a:t>mergency response;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e</a:t>
            </a:r>
            <a:r>
              <a:rPr lang="en-US" dirty="0" smtClean="0"/>
              <a:t>mergency recovery; and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1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school safety assessments, school safety drills, and school building blueprints.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100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0296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90891"/>
            <a:ext cx="7162800" cy="1447800"/>
          </a:xfrm>
        </p:spPr>
        <p:txBody>
          <a:bodyPr/>
          <a:lstStyle/>
          <a:p>
            <a:r>
              <a:rPr lang="en-US" dirty="0" smtClean="0"/>
              <a:t>Survey of School Administrators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905000"/>
            <a:ext cx="8077200" cy="4191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Most of the 427</a:t>
            </a:r>
            <a:r>
              <a:rPr lang="en-US" dirty="0"/>
              <a:t> </a:t>
            </a:r>
            <a:r>
              <a:rPr lang="en-US" dirty="0" smtClean="0"/>
              <a:t>school administrators who responded to our survey indicated they were satisfied with:</a:t>
            </a:r>
            <a:endParaRPr lang="en-US" dirty="0"/>
          </a:p>
          <a:p>
            <a:endParaRPr lang="en-US" sz="1000" dirty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the </a:t>
            </a:r>
            <a:r>
              <a:rPr lang="en-US" dirty="0"/>
              <a:t>cooperation they received from external entities when they created their school safety </a:t>
            </a:r>
            <a:r>
              <a:rPr lang="en-US" dirty="0" smtClean="0"/>
              <a:t>plans; and </a:t>
            </a:r>
          </a:p>
          <a:p>
            <a:endParaRPr lang="en-US" sz="1000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the </a:t>
            </a:r>
            <a:r>
              <a:rPr lang="en-US" dirty="0"/>
              <a:t>school safety grants and the school safety training provided </a:t>
            </a:r>
            <a:r>
              <a:rPr lang="en-US" dirty="0" smtClean="0"/>
              <a:t>by </a:t>
            </a:r>
            <a:r>
              <a:rPr lang="en-US" dirty="0"/>
              <a:t>DOJ.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Most respondents indicated they had unmet school safety needs.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5780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90891"/>
            <a:ext cx="7239000" cy="1447800"/>
          </a:xfrm>
        </p:spPr>
        <p:txBody>
          <a:bodyPr/>
          <a:lstStyle/>
          <a:p>
            <a:r>
              <a:rPr lang="en-US" dirty="0" smtClean="0"/>
              <a:t>Survey of Local Law </a:t>
            </a:r>
            <a:br>
              <a:rPr lang="en-US" dirty="0" smtClean="0"/>
            </a:br>
            <a:r>
              <a:rPr lang="en-US" dirty="0" smtClean="0"/>
              <a:t>Enforcement Agencies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905000"/>
            <a:ext cx="7772400" cy="4191000"/>
          </a:xfrm>
        </p:spPr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he 331 local law enforcement agencies that responded to our survey indicated they were more satisfied with various aspects of school safety at school districts than at private schools</a:t>
            </a:r>
            <a:r>
              <a:rPr lang="en-US" dirty="0"/>
              <a:t>.</a:t>
            </a:r>
            <a:endParaRPr lang="en-US" dirty="0" smtClean="0"/>
          </a:p>
          <a:p>
            <a:endParaRPr lang="en-US" sz="1000" dirty="0"/>
          </a:p>
          <a:p>
            <a:r>
              <a:rPr lang="en-US" dirty="0" smtClean="0"/>
              <a:t>Most respondents indicated they had obtained school safety plans and school building blueprints from school districts and private schools.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7343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90891"/>
            <a:ext cx="7239000" cy="1447800"/>
          </a:xfrm>
        </p:spPr>
        <p:txBody>
          <a:bodyPr/>
          <a:lstStyle/>
          <a:p>
            <a:r>
              <a:rPr lang="en-US" dirty="0" smtClean="0"/>
              <a:t>Assessing the Survey Results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905000"/>
            <a:ext cx="7848600" cy="41910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</a:rPr>
              <a:t>DOJ should </a:t>
            </a:r>
            <a:r>
              <a:rPr lang="en-US" dirty="0" smtClean="0"/>
              <a:t>use </a:t>
            </a:r>
            <a:r>
              <a:rPr lang="en-US" dirty="0"/>
              <a:t>the results of our </a:t>
            </a:r>
            <a:r>
              <a:rPr lang="en-US" dirty="0" smtClean="0"/>
              <a:t>surveys of school administrators and local law enforcement agencies to </a:t>
            </a:r>
            <a:r>
              <a:rPr lang="en-US" dirty="0"/>
              <a:t>consider ways to provide school districts and schools with additional training and support for school safety issues.</a:t>
            </a:r>
            <a:endParaRPr lang="en-US" sz="2800" dirty="0">
              <a:latin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1430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9388</TotalTime>
  <Words>496</Words>
  <Application>Microsoft Office PowerPoint</Application>
  <PresentationFormat>On-screen Show (4:3)</PresentationFormat>
  <Paragraphs>66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Cambria</vt:lpstr>
      <vt:lpstr>Franklin Gothic Book</vt:lpstr>
      <vt:lpstr>Times New Roman</vt:lpstr>
      <vt:lpstr>Wingdings</vt:lpstr>
      <vt:lpstr>Office Theme</vt:lpstr>
      <vt:lpstr>PowerPoint Presentation</vt:lpstr>
      <vt:lpstr>School Safety Grants</vt:lpstr>
      <vt:lpstr>Administration and  Oversight of School Safety Grants</vt:lpstr>
      <vt:lpstr>Submittal of School Safety Plans </vt:lpstr>
      <vt:lpstr>Contents of School Safety Plans</vt:lpstr>
      <vt:lpstr>Best Practices for School Safety</vt:lpstr>
      <vt:lpstr>Survey of School Administrators</vt:lpstr>
      <vt:lpstr>Survey of Local Law  Enforcement Agencies</vt:lpstr>
      <vt:lpstr>Assessing the Survey Results</vt:lpstr>
      <vt:lpstr>PowerPoint Presentation</vt:lpstr>
    </vt:vector>
  </TitlesOfParts>
  <Company>Wisconsin Legislature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Sturdivant, Shauna</dc:creator>
  <cp:lastModifiedBy>Skowronski, Susan</cp:lastModifiedBy>
  <cp:revision>297</cp:revision>
  <cp:lastPrinted>2020-01-08T16:06:06Z</cp:lastPrinted>
  <dcterms:created xsi:type="dcterms:W3CDTF">2013-09-04T19:56:37Z</dcterms:created>
  <dcterms:modified xsi:type="dcterms:W3CDTF">2020-01-27T18:32:18Z</dcterms:modified>
</cp:coreProperties>
</file>