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266" r:id="rId3"/>
    <p:sldId id="289" r:id="rId4"/>
    <p:sldId id="301" r:id="rId5"/>
    <p:sldId id="302" r:id="rId6"/>
    <p:sldId id="295" r:id="rId7"/>
    <p:sldId id="284" r:id="rId8"/>
    <p:sldId id="298" r:id="rId9"/>
    <p:sldId id="296" r:id="rId10"/>
    <p:sldId id="290" r:id="rId11"/>
    <p:sldId id="299" r:id="rId12"/>
    <p:sldId id="300" r:id="rId13"/>
    <p:sldId id="297" r:id="rId14"/>
    <p:sldId id="272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orient="horz" pos="960">
          <p15:clr>
            <a:srgbClr val="A4A3A4"/>
          </p15:clr>
        </p15:guide>
        <p15:guide id="3" orient="horz" pos="4208">
          <p15:clr>
            <a:srgbClr val="A4A3A4"/>
          </p15:clr>
        </p15:guide>
        <p15:guide id="4" pos="768">
          <p15:clr>
            <a:srgbClr val="A4A3A4"/>
          </p15:clr>
        </p15:guide>
        <p15:guide id="5" pos="5232">
          <p15:clr>
            <a:srgbClr val="A4A3A4"/>
          </p15:clr>
        </p15:guide>
        <p15:guide id="6" pos="192">
          <p15:clr>
            <a:srgbClr val="A4A3A4"/>
          </p15:clr>
        </p15:guide>
        <p15:guide id="7" pos="5472">
          <p15:clr>
            <a:srgbClr val="A4A3A4"/>
          </p15:clr>
        </p15:guide>
        <p15:guide id="8" pos="5568">
          <p15:clr>
            <a:srgbClr val="A4A3A4"/>
          </p15:clr>
        </p15:guide>
        <p15:guide id="9" pos="432">
          <p15:clr>
            <a:srgbClr val="A4A3A4"/>
          </p15:clr>
        </p15:guide>
        <p15:guide id="10" pos="864">
          <p15:clr>
            <a:srgbClr val="A4A3A4"/>
          </p15:clr>
        </p15:guide>
        <p15:guide id="11" pos="384">
          <p15:clr>
            <a:srgbClr val="A4A3A4"/>
          </p15:clr>
        </p15:guide>
        <p15:guide id="12" pos="51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E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 showGuides="1">
      <p:cViewPr varScale="1">
        <p:scale>
          <a:sx n="109" d="100"/>
          <a:sy n="109" d="100"/>
        </p:scale>
        <p:origin x="1680" y="102"/>
      </p:cViewPr>
      <p:guideLst>
        <p:guide orient="horz" pos="1200"/>
        <p:guide orient="horz" pos="960"/>
        <p:guide orient="horz" pos="4208"/>
        <p:guide pos="768"/>
        <p:guide pos="5232"/>
        <p:guide pos="192"/>
        <p:guide pos="5472"/>
        <p:guide pos="5568"/>
        <p:guide pos="432"/>
        <p:guide pos="864"/>
        <p:guide pos="384"/>
        <p:guide pos="5136"/>
      </p:guideLst>
    </p:cSldViewPr>
  </p:slideViewPr>
  <p:outlineViewPr>
    <p:cViewPr>
      <p:scale>
        <a:sx n="33" d="100"/>
        <a:sy n="33" d="100"/>
      </p:scale>
      <p:origin x="0" y="3642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8" d="100"/>
          <a:sy n="78" d="100"/>
        </p:scale>
        <p:origin x="-3156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59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4344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082" t="20999" r="6219" b="4445"/>
          <a:stretch/>
        </p:blipFill>
        <p:spPr>
          <a:xfrm>
            <a:off x="0" y="1744910"/>
            <a:ext cx="4647502" cy="511309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867400" y="879901"/>
            <a:ext cx="2819400" cy="457200"/>
          </a:xfrm>
          <a:noFill/>
          <a:ln>
            <a:noFill/>
          </a:ln>
        </p:spPr>
        <p:txBody>
          <a:bodyPr>
            <a:noAutofit/>
          </a:bodyPr>
          <a:lstStyle>
            <a:lvl1pPr marL="0" indent="0" algn="r">
              <a:buNone/>
              <a:defRPr sz="2800">
                <a:ln>
                  <a:noFill/>
                </a:ln>
                <a:solidFill>
                  <a:srgbClr val="0C2E86"/>
                </a:solidFill>
                <a:latin typeface="Franklin Gothic Book" panose="020B0503020102020204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219200" y="2362200"/>
            <a:ext cx="7573963" cy="2590800"/>
          </a:xfrm>
        </p:spPr>
        <p:txBody>
          <a:bodyPr anchor="b"/>
          <a:lstStyle>
            <a:lvl1pPr marL="0" indent="0" algn="r">
              <a:buNone/>
              <a:defRPr lang="en-US" sz="4800" b="1" kern="1200" dirty="0" smtClean="0">
                <a:solidFill>
                  <a:srgbClr val="0C2E86"/>
                </a:solidFill>
                <a:latin typeface="Cambria" panose="02040503050406030204" pitchFamily="18" charset="0"/>
                <a:ea typeface="+mj-ea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289560" y="288667"/>
            <a:ext cx="1219200" cy="1219200"/>
          </a:xfrm>
          <a:prstGeom prst="rect">
            <a:avLst/>
          </a:prstGeom>
          <a:solidFill>
            <a:srgbClr val="0C2E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37160" y="693003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i="0" dirty="0" smtClean="0">
                <a:solidFill>
                  <a:schemeClr val="bg1"/>
                </a:solidFill>
                <a:latin typeface="Cambria" panose="02040503050406030204" pitchFamily="18" charset="0"/>
              </a:rPr>
              <a:t>Legislative</a:t>
            </a:r>
          </a:p>
          <a:p>
            <a:pPr algn="r"/>
            <a:r>
              <a:rPr lang="en-US" sz="1600" b="1" i="0" dirty="0" smtClean="0">
                <a:solidFill>
                  <a:schemeClr val="bg1"/>
                </a:solidFill>
                <a:latin typeface="Cambria" panose="02040503050406030204" pitchFamily="18" charset="0"/>
              </a:rPr>
              <a:t>Audit</a:t>
            </a:r>
          </a:p>
          <a:p>
            <a:pPr algn="r"/>
            <a:r>
              <a:rPr lang="en-US" sz="1600" b="1" i="0" dirty="0" smtClean="0">
                <a:solidFill>
                  <a:schemeClr val="bg1"/>
                </a:solidFill>
                <a:latin typeface="Cambria" panose="02040503050406030204" pitchFamily="18" charset="0"/>
              </a:rPr>
              <a:t>Bureau</a:t>
            </a:r>
            <a:endParaRPr lang="en-US" sz="1600" b="1" i="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899160" y="1489579"/>
            <a:ext cx="7787640" cy="0"/>
          </a:xfrm>
          <a:prstGeom prst="line">
            <a:avLst/>
          </a:prstGeom>
          <a:ln w="38100">
            <a:solidFill>
              <a:srgbClr val="0C2E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6172200" y="5181600"/>
            <a:ext cx="2667000" cy="838200"/>
          </a:xfrm>
        </p:spPr>
        <p:txBody>
          <a:bodyPr>
            <a:normAutofit/>
          </a:bodyPr>
          <a:lstStyle>
            <a:lvl1pPr marL="0" indent="0" algn="r">
              <a:buNone/>
              <a:defRPr sz="2800" baseline="0">
                <a:solidFill>
                  <a:srgbClr val="0C2E86"/>
                </a:solidFill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 smtClean="0"/>
              <a:t>Report 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651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87000"/>
                    </a14:imgEffect>
                    <a14:imgEffect>
                      <a14:colorTemperature colorTemp="6375"/>
                    </a14:imgEffect>
                    <a14:imgEffect>
                      <a14:saturation sat="160000"/>
                    </a14:imgEffect>
                    <a14:imgEffect>
                      <a14:brightnessContrast bright="9000" contrast="-2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082" t="20999" r="6219" b="4445"/>
          <a:stretch/>
        </p:blipFill>
        <p:spPr>
          <a:xfrm>
            <a:off x="0" y="83834"/>
            <a:ext cx="1295400" cy="142517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71600" y="90891"/>
            <a:ext cx="7772400" cy="1447800"/>
          </a:xfrm>
        </p:spPr>
        <p:txBody>
          <a:bodyPr anchor="b">
            <a:normAutofit/>
          </a:bodyPr>
          <a:lstStyle>
            <a:lvl1pPr algn="l">
              <a:defRPr sz="3600" b="1">
                <a:solidFill>
                  <a:srgbClr val="0C2E86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1905000"/>
            <a:ext cx="7086600" cy="4191000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32852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D78B831-AABC-44B1-ACE5-0CDE76D101F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 bwMode="auto">
          <a:xfrm>
            <a:off x="8285728" y="5862014"/>
            <a:ext cx="56388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spAutoFit/>
          </a:bodyPr>
          <a:lstStyle/>
          <a:p>
            <a:pPr algn="ctr"/>
            <a:fld id="{D9E98AEA-8299-4156-B8EE-C57894991DF4}" type="slidenum">
              <a:rPr lang="en-US" sz="2400" b="1" smtClean="0">
                <a:solidFill>
                  <a:srgbClr val="0C2E86"/>
                </a:solidFill>
                <a:latin typeface="Cambria" panose="02040503050406030204" pitchFamily="18" charset="0"/>
                <a:cs typeface="Arial" pitchFamily="34" charset="0"/>
              </a:rPr>
              <a:t>‹#›</a:t>
            </a:fld>
            <a:endParaRPr lang="en-US" sz="2800" b="1" dirty="0" smtClean="0">
              <a:solidFill>
                <a:srgbClr val="0C2E86"/>
              </a:solidFill>
              <a:latin typeface="Cambria" panose="02040503050406030204" pitchFamily="18" charset="0"/>
              <a:cs typeface="Arial" pitchFamily="34" charset="0"/>
            </a:endParaRPr>
          </a:p>
        </p:txBody>
      </p:sp>
      <p:cxnSp>
        <p:nvCxnSpPr>
          <p:cNvPr id="18" name="Straight Connector 17"/>
          <p:cNvCxnSpPr/>
          <p:nvPr userDrawn="1"/>
        </p:nvCxnSpPr>
        <p:spPr>
          <a:xfrm flipV="1">
            <a:off x="0" y="1516064"/>
            <a:ext cx="8610600" cy="7936"/>
          </a:xfrm>
          <a:prstGeom prst="line">
            <a:avLst/>
          </a:prstGeom>
          <a:ln w="28575">
            <a:solidFill>
              <a:srgbClr val="0C2E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0132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87000"/>
                    </a14:imgEffect>
                    <a14:imgEffect>
                      <a14:colorTemperature colorTemp="6375"/>
                    </a14:imgEffect>
                    <a14:imgEffect>
                      <a14:saturation sat="160000"/>
                    </a14:imgEffect>
                    <a14:imgEffect>
                      <a14:brightnessContrast bright="9000" contrast="-2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082" t="20999" r="6219" b="4445"/>
          <a:stretch/>
        </p:blipFill>
        <p:spPr>
          <a:xfrm>
            <a:off x="0" y="83834"/>
            <a:ext cx="1295400" cy="142517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71600" y="90891"/>
            <a:ext cx="7772400" cy="1447800"/>
          </a:xfrm>
        </p:spPr>
        <p:txBody>
          <a:bodyPr anchor="b">
            <a:normAutofit/>
          </a:bodyPr>
          <a:lstStyle>
            <a:lvl1pPr algn="l">
              <a:defRPr sz="3600" b="1">
                <a:solidFill>
                  <a:srgbClr val="0C2E86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1905000"/>
            <a:ext cx="7086600" cy="4191000"/>
          </a:xfrm>
        </p:spPr>
        <p:txBody>
          <a:bodyPr>
            <a:normAutofit/>
          </a:bodyPr>
          <a:lstStyle>
            <a:lvl1pPr marL="457200" marR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2600" baseline="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bulleted text</a:t>
            </a:r>
          </a:p>
          <a:p>
            <a:r>
              <a:rPr lang="en-US" dirty="0" smtClean="0"/>
              <a:t>Click to edit bulleted text</a:t>
            </a:r>
          </a:p>
          <a:p>
            <a:r>
              <a:rPr lang="en-US" dirty="0" smtClean="0"/>
              <a:t>Click to edit bulleted text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32852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D78B831-AABC-44B1-ACE5-0CDE76D101F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 bwMode="auto">
          <a:xfrm>
            <a:off x="8285728" y="5862014"/>
            <a:ext cx="56388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spAutoFit/>
          </a:bodyPr>
          <a:lstStyle/>
          <a:p>
            <a:pPr algn="ctr"/>
            <a:fld id="{D9E98AEA-8299-4156-B8EE-C57894991DF4}" type="slidenum">
              <a:rPr lang="en-US" sz="2400" b="1" smtClean="0">
                <a:solidFill>
                  <a:srgbClr val="0C2E86"/>
                </a:solidFill>
                <a:latin typeface="Cambria" panose="02040503050406030204" pitchFamily="18" charset="0"/>
                <a:cs typeface="Arial" pitchFamily="34" charset="0"/>
              </a:rPr>
              <a:t>‹#›</a:t>
            </a:fld>
            <a:endParaRPr lang="en-US" sz="2800" b="1" dirty="0" smtClean="0">
              <a:solidFill>
                <a:srgbClr val="0C2E86"/>
              </a:solidFill>
              <a:latin typeface="Cambria" panose="02040503050406030204" pitchFamily="18" charset="0"/>
              <a:cs typeface="Arial" pitchFamily="34" charset="0"/>
            </a:endParaRPr>
          </a:p>
        </p:txBody>
      </p:sp>
      <p:cxnSp>
        <p:nvCxnSpPr>
          <p:cNvPr id="18" name="Straight Connector 17"/>
          <p:cNvCxnSpPr/>
          <p:nvPr userDrawn="1"/>
        </p:nvCxnSpPr>
        <p:spPr>
          <a:xfrm flipV="1">
            <a:off x="0" y="1516064"/>
            <a:ext cx="8610600" cy="7936"/>
          </a:xfrm>
          <a:prstGeom prst="line">
            <a:avLst/>
          </a:prstGeom>
          <a:ln w="28575">
            <a:solidFill>
              <a:srgbClr val="0C2E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0706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C2669-6192-4435-B62D-A36C778DB4B1}" type="datetimeFigureOut">
              <a:rPr lang="en-US" smtClean="0"/>
              <a:t>9/24/2019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8B831-AABC-44B1-ACE5-0CDE76D101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441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6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5400" y="879901"/>
            <a:ext cx="3581400" cy="4572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September 24, 2019</a:t>
            </a:r>
            <a:endParaRPr lang="en-US" dirty="0">
              <a:solidFill>
                <a:schemeClr val="tx1"/>
              </a:solidFill>
              <a:latin typeface="Franklin Gothic Book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265237" y="1600200"/>
            <a:ext cx="7573963" cy="2590800"/>
          </a:xfrm>
        </p:spPr>
        <p:txBody>
          <a:bodyPr anchor="b">
            <a:normAutofit/>
          </a:bodyPr>
          <a:lstStyle/>
          <a:p>
            <a:r>
              <a:rPr lang="en-US" altLang="en-US" sz="4400" dirty="0" smtClean="0"/>
              <a:t>Adult Corrections Expenditures</a:t>
            </a:r>
            <a:endParaRPr lang="en-US" sz="4400" dirty="0">
              <a:latin typeface="Cambria" panose="02040503050406030204" pitchFamily="18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Report 19-4</a:t>
            </a:r>
          </a:p>
        </p:txBody>
      </p:sp>
    </p:spTree>
    <p:extLst>
      <p:ext uri="{BB962C8B-B14F-4D97-AF65-F5344CB8AC3E}">
        <p14:creationId xmlns:p14="http://schemas.microsoft.com/office/powerpoint/2010/main" val="398272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905000"/>
            <a:ext cx="7620000" cy="4572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Report </a:t>
            </a:r>
            <a:r>
              <a:rPr lang="en-US" sz="2400" dirty="0"/>
              <a:t>to the Joint Legislative Audit Committee by </a:t>
            </a:r>
            <a:r>
              <a:rPr lang="en-US" sz="2400" dirty="0" smtClean="0"/>
              <a:t>            March </a:t>
            </a:r>
            <a:r>
              <a:rPr lang="en-US" sz="2400" dirty="0"/>
              <a:t>3, 2020, on its efforts to</a:t>
            </a:r>
            <a:r>
              <a:rPr lang="en-US" sz="2400" dirty="0" smtClean="0"/>
              <a:t>:</a:t>
            </a:r>
          </a:p>
          <a:p>
            <a:pPr marL="0" indent="0">
              <a:buNone/>
            </a:pPr>
            <a:endParaRPr lang="en-US" sz="2400" dirty="0" smtClean="0"/>
          </a:p>
          <a:p>
            <a:pPr lvl="2" indent="-457200" algn="l">
              <a:buFont typeface="Wingdings" panose="05000000000000000000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consistently </a:t>
            </a:r>
            <a:r>
              <a:rPr lang="en-US" sz="2200" dirty="0">
                <a:solidFill>
                  <a:schemeClr val="tx1"/>
                </a:solidFill>
                <a:latin typeface="Cambria" panose="02040503050406030204" pitchFamily="18" charset="0"/>
              </a:rPr>
              <a:t>track expenditures, develop outcome measures, and routinely evaluate the effectiveness of each of its treatment and educational programs; </a:t>
            </a:r>
            <a:endParaRPr lang="en-US" sz="2200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marL="457200" lvl="2" algn="l"/>
            <a:endParaRPr lang="en-US" sz="22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2" indent="-457200" algn="l">
              <a:buFont typeface="Wingdings" panose="05000000000000000000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record </a:t>
            </a:r>
            <a:r>
              <a:rPr lang="en-US" sz="2200" dirty="0">
                <a:solidFill>
                  <a:schemeClr val="tx1"/>
                </a:solidFill>
                <a:latin typeface="Cambria" panose="02040503050406030204" pitchFamily="18" charset="0"/>
              </a:rPr>
              <a:t>hours worked by all contract staff and analyze costs;</a:t>
            </a:r>
          </a:p>
          <a:p>
            <a:pPr lvl="2" indent="-457200" algn="l">
              <a:buFont typeface="Wingdings" panose="05000000000000000000" pitchFamily="2" charset="2"/>
              <a:buChar char="§"/>
            </a:pPr>
            <a:endParaRPr lang="en-US" sz="2200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2" indent="-457200" algn="l">
              <a:buFont typeface="Wingdings" panose="05000000000000000000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evaluate </a:t>
            </a:r>
            <a:r>
              <a:rPr lang="en-US" sz="2200" dirty="0">
                <a:solidFill>
                  <a:schemeClr val="tx1"/>
                </a:solidFill>
                <a:latin typeface="Cambria" panose="02040503050406030204" pitchFamily="18" charset="0"/>
              </a:rPr>
              <a:t>the effectiveness of salary add-ons, signing bonuses, training academies, job fairs, and a potential new pay progression system</a:t>
            </a:r>
            <a:r>
              <a:rPr lang="en-US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;</a:t>
            </a:r>
          </a:p>
          <a:p>
            <a:pPr lvl="2" indent="-457200" algn="l">
              <a:buFont typeface="Wingdings" panose="05000000000000000000" pitchFamily="2" charset="2"/>
              <a:buChar char="§"/>
            </a:pPr>
            <a:endParaRPr lang="en-US" sz="2200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2" indent="-457200" algn="l">
              <a:buFont typeface="Wingdings" panose="05000000000000000000" pitchFamily="2" charset="2"/>
              <a:buChar char="§"/>
            </a:pPr>
            <a:endParaRPr lang="en-US" sz="22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2633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Recommendations (Continued)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905000"/>
            <a:ext cx="7620000" cy="4572000"/>
          </a:xfrm>
        </p:spPr>
        <p:txBody>
          <a:bodyPr>
            <a:normAutofit/>
          </a:bodyPr>
          <a:lstStyle/>
          <a:p>
            <a:pPr lvl="2" indent="-457200" algn="l">
              <a:buFont typeface="Wingdings" panose="05000000000000000000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analyze </a:t>
            </a:r>
            <a:r>
              <a:rPr lang="en-US" sz="2200" dirty="0">
                <a:solidFill>
                  <a:schemeClr val="tx1"/>
                </a:solidFill>
                <a:latin typeface="Cambria" panose="02040503050406030204" pitchFamily="18" charset="0"/>
              </a:rPr>
              <a:t>and ensure the accuracy of data entered into its new electronic medical records system;</a:t>
            </a:r>
          </a:p>
          <a:p>
            <a:pPr lvl="2" indent="-457200" algn="l">
              <a:buFont typeface="Wingdings" panose="05000000000000000000" pitchFamily="2" charset="2"/>
              <a:buChar char="§"/>
            </a:pPr>
            <a:endParaRPr lang="en-US" sz="22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2" indent="-457200" algn="l">
              <a:buFont typeface="Wingdings" panose="05000000000000000000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work </a:t>
            </a:r>
            <a:r>
              <a:rPr lang="en-US" sz="2200" dirty="0">
                <a:solidFill>
                  <a:schemeClr val="tx1"/>
                </a:solidFill>
                <a:latin typeface="Cambria" panose="02040503050406030204" pitchFamily="18" charset="0"/>
              </a:rPr>
              <a:t>with DHS to develop a written agreement for administering the Wisconsin Resource Center;</a:t>
            </a:r>
          </a:p>
          <a:p>
            <a:pPr lvl="2" indent="-457200" algn="l">
              <a:buFont typeface="Wingdings" panose="05000000000000000000" pitchFamily="2" charset="2"/>
              <a:buChar char="§"/>
            </a:pPr>
            <a:endParaRPr lang="en-US" sz="2200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2" indent="-457200" algn="l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  <a:latin typeface="Cambria" panose="02040503050406030204" pitchFamily="18" charset="0"/>
              </a:rPr>
              <a:t>increase the use of telemedicine appointments as a cost savings measure;</a:t>
            </a:r>
          </a:p>
          <a:p>
            <a:pPr lvl="2" indent="-457200" algn="l">
              <a:buFont typeface="Wingdings" panose="05000000000000000000" pitchFamily="2" charset="2"/>
              <a:buChar char="§"/>
            </a:pPr>
            <a:endParaRPr lang="en-US" sz="2200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271316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Recommendations (Continued)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905000"/>
            <a:ext cx="7620000" cy="4572000"/>
          </a:xfrm>
        </p:spPr>
        <p:txBody>
          <a:bodyPr>
            <a:normAutofit/>
          </a:bodyPr>
          <a:lstStyle/>
          <a:p>
            <a:pPr lvl="2" indent="-457200" algn="l">
              <a:buFont typeface="Wingdings" panose="05000000000000000000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require </a:t>
            </a:r>
            <a:r>
              <a:rPr lang="en-US" sz="2200" dirty="0">
                <a:solidFill>
                  <a:schemeClr val="tx1"/>
                </a:solidFill>
                <a:latin typeface="Cambria" panose="02040503050406030204" pitchFamily="18" charset="0"/>
              </a:rPr>
              <a:t>all of its institutions to record and analyze non-emergency medical trip data;</a:t>
            </a:r>
          </a:p>
          <a:p>
            <a:pPr lvl="2" indent="-457200" algn="l">
              <a:buFont typeface="Wingdings" panose="05000000000000000000" pitchFamily="2" charset="2"/>
              <a:buChar char="§"/>
            </a:pPr>
            <a:endParaRPr lang="en-US" sz="2200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2" indent="-457200" algn="l">
              <a:buFont typeface="Wingdings" panose="05000000000000000000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implement </a:t>
            </a:r>
            <a:r>
              <a:rPr lang="en-US" sz="2200" dirty="0">
                <a:solidFill>
                  <a:schemeClr val="tx1"/>
                </a:solidFill>
                <a:latin typeface="Cambria" panose="02040503050406030204" pitchFamily="18" charset="0"/>
              </a:rPr>
              <a:t>a centralized transportation scheduling system;</a:t>
            </a:r>
          </a:p>
          <a:p>
            <a:pPr lvl="2" indent="-457200" algn="l">
              <a:buFont typeface="Wingdings" panose="05000000000000000000" pitchFamily="2" charset="2"/>
              <a:buChar char="§"/>
            </a:pPr>
            <a:endParaRPr lang="en-US" sz="2200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2" indent="-457200" algn="l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  <a:latin typeface="Cambria" panose="02040503050406030204" pitchFamily="18" charset="0"/>
              </a:rPr>
              <a:t>work with DHS to determine whether Wisconsin would be eligible to use Medical Assistance funds to provide a nursing-home level of care to inmates with extraordinary health conditions;</a:t>
            </a:r>
          </a:p>
          <a:p>
            <a:pPr lvl="2" indent="-457200" algn="l">
              <a:buFont typeface="Wingdings" panose="05000000000000000000" pitchFamily="2" charset="2"/>
              <a:buChar char="§"/>
            </a:pPr>
            <a:endParaRPr lang="en-US" sz="2200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2" indent="-457200" algn="l">
              <a:buFont typeface="Wingdings" panose="05000000000000000000" pitchFamily="2" charset="2"/>
              <a:buChar char="§"/>
            </a:pPr>
            <a:endParaRPr lang="en-US" sz="2200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437484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Recommendations </a:t>
            </a:r>
            <a:r>
              <a:rPr lang="en-US" dirty="0" smtClean="0"/>
              <a:t>(</a:t>
            </a:r>
            <a:r>
              <a:rPr lang="en-US" dirty="0"/>
              <a:t>Continued)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905000"/>
            <a:ext cx="7620000" cy="4572000"/>
          </a:xfrm>
        </p:spPr>
        <p:txBody>
          <a:bodyPr>
            <a:normAutofit/>
          </a:bodyPr>
          <a:lstStyle/>
          <a:p>
            <a:pPr lvl="2" indent="-457200" algn="l">
              <a:buFont typeface="Wingdings" panose="05000000000000000000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develop </a:t>
            </a:r>
            <a:r>
              <a:rPr lang="en-US" sz="2200" dirty="0">
                <a:solidFill>
                  <a:schemeClr val="tx1"/>
                </a:solidFill>
                <a:latin typeface="Cambria" panose="02040503050406030204" pitchFamily="18" charset="0"/>
              </a:rPr>
              <a:t>a plan for inmate placement and enter into contracts with all counties in which it places inmates; </a:t>
            </a:r>
            <a:r>
              <a:rPr lang="en-US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and</a:t>
            </a:r>
          </a:p>
          <a:p>
            <a:pPr marL="457200" lvl="2" algn="l"/>
            <a:endParaRPr lang="en-US" sz="22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2" indent="-457200" algn="l">
              <a:buFont typeface="Wingdings" panose="05000000000000000000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establish </a:t>
            </a:r>
            <a:r>
              <a:rPr lang="en-US" sz="2200" dirty="0">
                <a:solidFill>
                  <a:schemeClr val="tx1"/>
                </a:solidFill>
                <a:latin typeface="Cambria" panose="02040503050406030204" pitchFamily="18" charset="0"/>
              </a:rPr>
              <a:t>relationships with counties with which it does not currently contract to provide additional capacity if needed.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0209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5400" y="879901"/>
            <a:ext cx="3581400" cy="4572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September 24, 2019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265237" y="1600200"/>
            <a:ext cx="7573963" cy="2590800"/>
          </a:xfrm>
        </p:spPr>
        <p:txBody>
          <a:bodyPr anchor="b">
            <a:normAutofit/>
          </a:bodyPr>
          <a:lstStyle/>
          <a:p>
            <a:r>
              <a:rPr lang="en-US" altLang="en-US" sz="4400" dirty="0"/>
              <a:t>Adult Corrections Expenditures</a:t>
            </a:r>
            <a:endParaRPr lang="en-US" sz="44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Report 19-4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03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Adult Inmate Population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1" indent="-457200" algn="l"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  <a:latin typeface="Cambria" panose="02040503050406030204" pitchFamily="18" charset="0"/>
              </a:rPr>
              <a:t>The total adult inmate population declined from 22,672 in 2009 to 21,941 in </a:t>
            </a:r>
            <a:r>
              <a:rPr lang="en-US" sz="2600" dirty="0" smtClean="0">
                <a:solidFill>
                  <a:schemeClr val="tx1"/>
                </a:solidFill>
                <a:latin typeface="Cambria" panose="02040503050406030204" pitchFamily="18" charset="0"/>
              </a:rPr>
              <a:t>2011.</a:t>
            </a:r>
          </a:p>
          <a:p>
            <a:pPr lvl="1" indent="-457200" algn="l">
              <a:buFont typeface="Wingdings" panose="05000000000000000000" pitchFamily="2" charset="2"/>
              <a:buChar char="§"/>
            </a:pPr>
            <a:endParaRPr lang="en-US" sz="2600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1" indent="-457200" algn="l"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  <a:latin typeface="Cambria" panose="02040503050406030204" pitchFamily="18" charset="0"/>
              </a:rPr>
              <a:t>The inmate population grew from 21,941 in 2011 to 23,675 in 2018, or by 7.9 percent</a:t>
            </a:r>
            <a:r>
              <a:rPr lang="en-US" sz="2600" dirty="0" smtClean="0">
                <a:solidFill>
                  <a:schemeClr val="tx1"/>
                </a:solidFill>
                <a:latin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9902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Operating Expenditures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Total operating expenditures for adult correctional institutions increased from an estimated $909.3 million in FY 2013-14 to $933.9 million in FY 2017-18.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largest areas of expenditure growth included pharmaceuticals and medical supplies, professional services, information technology, and contract beds in county jails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886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Employee Wages and Contract Staff Expenditures, FY 2017-18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Of the $397.5 </a:t>
            </a:r>
            <a:r>
              <a:rPr lang="en-US" sz="2800" dirty="0"/>
              <a:t>million </a:t>
            </a:r>
            <a:r>
              <a:rPr lang="en-US" sz="2800" dirty="0" smtClean="0"/>
              <a:t>in wages in FY 2017-18, </a:t>
            </a:r>
            <a:r>
              <a:rPr lang="en-US" sz="2800" dirty="0"/>
              <a:t>$52.9 million (13.3 </a:t>
            </a:r>
            <a:r>
              <a:rPr lang="en-US" sz="2800" dirty="0" smtClean="0"/>
              <a:t>percent) was </a:t>
            </a:r>
            <a:r>
              <a:rPr lang="en-US" sz="2800" dirty="0"/>
              <a:t>for overtime hours.</a:t>
            </a:r>
          </a:p>
          <a:p>
            <a:endParaRPr lang="en-US" sz="2800" dirty="0" smtClean="0"/>
          </a:p>
          <a:p>
            <a:r>
              <a:rPr lang="en-US" sz="2800" dirty="0" smtClean="0"/>
              <a:t>Total overtime worked in FY 2017-18 was the equivalent of 894 FTE employees.</a:t>
            </a:r>
          </a:p>
          <a:p>
            <a:endParaRPr lang="en-US" sz="2800" dirty="0"/>
          </a:p>
          <a:p>
            <a:r>
              <a:rPr lang="en-US" sz="2800" dirty="0" smtClean="0"/>
              <a:t>DOC did not provide the number of hours worked associated with $5.9 million it paid for contract staff. We recommend DOC record all hours worked.</a:t>
            </a:r>
            <a:endParaRPr lang="en-US" sz="28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137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Employee </a:t>
            </a:r>
            <a:r>
              <a:rPr lang="en-US" dirty="0" smtClean="0"/>
              <a:t>Turnover from</a:t>
            </a:r>
            <a:br>
              <a:rPr lang="en-US" dirty="0" smtClean="0"/>
            </a:br>
            <a:r>
              <a:rPr lang="en-US" dirty="0" smtClean="0"/>
              <a:t>FY 2013-14 to FY 2017-18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Overall average turnover increased from   18.6 percent to 24.0 percent.</a:t>
            </a:r>
          </a:p>
          <a:p>
            <a:endParaRPr lang="en-US" dirty="0"/>
          </a:p>
          <a:p>
            <a:r>
              <a:rPr lang="en-US" dirty="0" smtClean="0"/>
              <a:t>Turnover for correctional officers increased from 17.8 percent to 26.1 percent and varied among institutions.</a:t>
            </a:r>
          </a:p>
          <a:p>
            <a:endParaRPr lang="en-US" dirty="0"/>
          </a:p>
          <a:p>
            <a:r>
              <a:rPr lang="en-US" dirty="0" smtClean="0"/>
              <a:t>Health and social services personnel had the highest turnover rate in both years at         24.4 percent and 31.7 percent, respectively.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529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Vacancy Rates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057400"/>
            <a:ext cx="8229600" cy="3141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177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Managing Inmate Health Care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905000"/>
            <a:ext cx="8229600" cy="4419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We </a:t>
            </a:r>
            <a:r>
              <a:rPr lang="en-US" dirty="0"/>
              <a:t>identified problems with </a:t>
            </a:r>
            <a:r>
              <a:rPr lang="en-US" dirty="0" smtClean="0"/>
              <a:t>the </a:t>
            </a:r>
            <a:r>
              <a:rPr lang="en-US" dirty="0"/>
              <a:t>completeness and accuracy of </a:t>
            </a:r>
            <a:r>
              <a:rPr lang="en-US" dirty="0" smtClean="0"/>
              <a:t>required reports </a:t>
            </a:r>
            <a:r>
              <a:rPr lang="en-US" dirty="0"/>
              <a:t>that prevented a meaningful </a:t>
            </a:r>
            <a:r>
              <a:rPr lang="en-US" dirty="0" smtClean="0"/>
              <a:t>analysis of inmate health </a:t>
            </a:r>
            <a:r>
              <a:rPr lang="en-US" dirty="0"/>
              <a:t>care </a:t>
            </a:r>
            <a:r>
              <a:rPr lang="en-US" dirty="0" smtClean="0"/>
              <a:t>indicators.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DOC’s use of its new electronic medical records system would enable </a:t>
            </a:r>
            <a:r>
              <a:rPr lang="en-US" dirty="0" smtClean="0"/>
              <a:t>DOC </a:t>
            </a:r>
            <a:r>
              <a:rPr lang="en-US" dirty="0"/>
              <a:t>to improve management of inmate health care and potentially reduce future expenditures. 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 smtClean="0"/>
              <a:t>We recommend DOC report to the Committee by January 15, 2020, on inmate health care.</a:t>
            </a:r>
          </a:p>
        </p:txBody>
      </p:sp>
    </p:spTree>
    <p:extLst>
      <p:ext uri="{BB962C8B-B14F-4D97-AF65-F5344CB8AC3E}">
        <p14:creationId xmlns:p14="http://schemas.microsoft.com/office/powerpoint/2010/main" val="3567456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Managing Inmate Health </a:t>
            </a:r>
            <a:r>
              <a:rPr lang="en-US" smtClean="0"/>
              <a:t>Care (Continued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905000"/>
            <a:ext cx="8229600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We </a:t>
            </a:r>
            <a:r>
              <a:rPr lang="en-US" dirty="0"/>
              <a:t>estimate that </a:t>
            </a:r>
            <a:r>
              <a:rPr lang="en-US" dirty="0" smtClean="0"/>
              <a:t>Medical Assistance coverage for inpatient inmate care saved </a:t>
            </a:r>
            <a:r>
              <a:rPr lang="en-US" dirty="0"/>
              <a:t>the State </a:t>
            </a:r>
            <a:r>
              <a:rPr lang="en-US" dirty="0" smtClean="0"/>
              <a:t>approximately $</a:t>
            </a:r>
            <a:r>
              <a:rPr lang="en-US" dirty="0"/>
              <a:t>40.8 million from April 2014 through July 2018.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DOC has not </a:t>
            </a:r>
            <a:r>
              <a:rPr lang="en-US" dirty="0"/>
              <a:t>taken advantage of </a:t>
            </a:r>
            <a:r>
              <a:rPr lang="en-US" dirty="0" smtClean="0"/>
              <a:t>some opportunities </a:t>
            </a:r>
            <a:r>
              <a:rPr lang="en-US" dirty="0"/>
              <a:t>to </a:t>
            </a:r>
            <a:r>
              <a:rPr lang="en-US" dirty="0" smtClean="0"/>
              <a:t>reduce costs, </a:t>
            </a:r>
            <a:r>
              <a:rPr lang="en-US" dirty="0"/>
              <a:t>such as consolidating inmate </a:t>
            </a:r>
            <a:r>
              <a:rPr lang="en-US" dirty="0" smtClean="0"/>
              <a:t>transportation </a:t>
            </a:r>
            <a:r>
              <a:rPr lang="en-US" dirty="0"/>
              <a:t>to medical </a:t>
            </a:r>
            <a:r>
              <a:rPr lang="en-US" dirty="0" smtClean="0"/>
              <a:t>appointments </a:t>
            </a:r>
            <a:r>
              <a:rPr lang="en-US" dirty="0"/>
              <a:t>and exploring the potential use of Medical Assistance funds to provide a nursing-home level of care to </a:t>
            </a:r>
            <a:r>
              <a:rPr lang="en-US" dirty="0" smtClean="0"/>
              <a:t>inmates with extraordinary health conditions.</a:t>
            </a:r>
          </a:p>
        </p:txBody>
      </p:sp>
    </p:spTree>
    <p:extLst>
      <p:ext uri="{BB962C8B-B14F-4D97-AF65-F5344CB8AC3E}">
        <p14:creationId xmlns:p14="http://schemas.microsoft.com/office/powerpoint/2010/main" val="2699211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Managing the Inmate Population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DOC’s adult institutions were </a:t>
            </a:r>
            <a:r>
              <a:rPr lang="en-US" dirty="0"/>
              <a:t>at an average </a:t>
            </a:r>
            <a:r>
              <a:rPr lang="en-US" dirty="0" smtClean="0"/>
              <a:t>of       133.8 </a:t>
            </a:r>
            <a:r>
              <a:rPr lang="en-US" dirty="0"/>
              <a:t>percent of </a:t>
            </a:r>
            <a:r>
              <a:rPr lang="en-US" dirty="0" smtClean="0"/>
              <a:t>design capacity </a:t>
            </a:r>
            <a:r>
              <a:rPr lang="en-US" dirty="0"/>
              <a:t>in </a:t>
            </a:r>
            <a:r>
              <a:rPr lang="en-US" dirty="0" smtClean="0"/>
              <a:t>                 FY 2017-18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DOC increased the number of available contracted beds in county jails from 500 in </a:t>
            </a:r>
            <a:r>
              <a:rPr lang="en-US" dirty="0" smtClean="0"/>
              <a:t>     May </a:t>
            </a:r>
            <a:r>
              <a:rPr lang="en-US" dirty="0"/>
              <a:t>2017 </a:t>
            </a:r>
            <a:r>
              <a:rPr lang="en-US" dirty="0" smtClean="0"/>
              <a:t>to </a:t>
            </a:r>
            <a:r>
              <a:rPr lang="en-US" dirty="0"/>
              <a:t>578 in June </a:t>
            </a:r>
            <a:r>
              <a:rPr lang="en-US" dirty="0" smtClean="0"/>
              <a:t>2018.</a:t>
            </a:r>
          </a:p>
          <a:p>
            <a:endParaRPr lang="en-US" dirty="0"/>
          </a:p>
          <a:p>
            <a:r>
              <a:rPr lang="en-US" dirty="0" smtClean="0"/>
              <a:t>DOC should enter into written agreements with counties.</a:t>
            </a:r>
          </a:p>
        </p:txBody>
      </p:sp>
    </p:spTree>
    <p:extLst>
      <p:ext uri="{BB962C8B-B14F-4D97-AF65-F5344CB8AC3E}">
        <p14:creationId xmlns:p14="http://schemas.microsoft.com/office/powerpoint/2010/main" val="769763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6100</TotalTime>
  <Words>648</Words>
  <Application>Microsoft Office PowerPoint</Application>
  <PresentationFormat>On-screen Show (4:3)</PresentationFormat>
  <Paragraphs>69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Cambria</vt:lpstr>
      <vt:lpstr>Franklin Gothic Book</vt:lpstr>
      <vt:lpstr>Wingdings</vt:lpstr>
      <vt:lpstr>Office Theme</vt:lpstr>
      <vt:lpstr>PowerPoint Presentation</vt:lpstr>
      <vt:lpstr>Adult Inmate Population</vt:lpstr>
      <vt:lpstr>Operating Expenditures</vt:lpstr>
      <vt:lpstr>Employee Wages and Contract Staff Expenditures, FY 2017-18</vt:lpstr>
      <vt:lpstr>Employee Turnover from FY 2013-14 to FY 2017-18</vt:lpstr>
      <vt:lpstr>Vacancy Rates</vt:lpstr>
      <vt:lpstr>Managing Inmate Health Care</vt:lpstr>
      <vt:lpstr>Managing Inmate Health Care (Continued)</vt:lpstr>
      <vt:lpstr>Managing the Inmate Population</vt:lpstr>
      <vt:lpstr>Recommendations</vt:lpstr>
      <vt:lpstr>Recommendations (Continued)</vt:lpstr>
      <vt:lpstr>Recommendations (Continued)</vt:lpstr>
      <vt:lpstr>Recommendations (Continued)</vt:lpstr>
      <vt:lpstr>PowerPoint Presentation</vt:lpstr>
    </vt:vector>
  </TitlesOfParts>
  <Company>Wisconsin Legislature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Sturdivant, Shauna</dc:creator>
  <cp:lastModifiedBy>Costello, Allyssa G.</cp:lastModifiedBy>
  <cp:revision>236</cp:revision>
  <cp:lastPrinted>2019-09-23T18:23:25Z</cp:lastPrinted>
  <dcterms:created xsi:type="dcterms:W3CDTF">2013-09-04T19:56:37Z</dcterms:created>
  <dcterms:modified xsi:type="dcterms:W3CDTF">2019-09-24T18:53:42Z</dcterms:modified>
</cp:coreProperties>
</file>