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77" r:id="rId3"/>
    <p:sldId id="266" r:id="rId4"/>
    <p:sldId id="289" r:id="rId5"/>
    <p:sldId id="267" r:id="rId6"/>
    <p:sldId id="268" r:id="rId7"/>
    <p:sldId id="288" r:id="rId8"/>
    <p:sldId id="284" r:id="rId9"/>
    <p:sldId id="290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orient="horz" pos="960">
          <p15:clr>
            <a:srgbClr val="A4A3A4"/>
          </p15:clr>
        </p15:guide>
        <p15:guide id="3" orient="horz" pos="4208">
          <p15:clr>
            <a:srgbClr val="A4A3A4"/>
          </p15:clr>
        </p15:guide>
        <p15:guide id="4" pos="768">
          <p15:clr>
            <a:srgbClr val="A4A3A4"/>
          </p15:clr>
        </p15:guide>
        <p15:guide id="5" pos="5232">
          <p15:clr>
            <a:srgbClr val="A4A3A4"/>
          </p15:clr>
        </p15:guide>
        <p15:guide id="6" pos="192">
          <p15:clr>
            <a:srgbClr val="A4A3A4"/>
          </p15:clr>
        </p15:guide>
        <p15:guide id="7" pos="5472">
          <p15:clr>
            <a:srgbClr val="A4A3A4"/>
          </p15:clr>
        </p15:guide>
        <p15:guide id="8" pos="5568">
          <p15:clr>
            <a:srgbClr val="A4A3A4"/>
          </p15:clr>
        </p15:guide>
        <p15:guide id="9" pos="432">
          <p15:clr>
            <a:srgbClr val="A4A3A4"/>
          </p15:clr>
        </p15:guide>
        <p15:guide id="10" pos="864">
          <p15:clr>
            <a:srgbClr val="A4A3A4"/>
          </p15:clr>
        </p15:guide>
        <p15:guide id="11" pos="384">
          <p15:clr>
            <a:srgbClr val="A4A3A4"/>
          </p15:clr>
        </p15:guide>
        <p15:guide id="12" pos="51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E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 showGuides="1">
      <p:cViewPr varScale="1">
        <p:scale>
          <a:sx n="109" d="100"/>
          <a:sy n="109" d="100"/>
        </p:scale>
        <p:origin x="1680" y="102"/>
      </p:cViewPr>
      <p:guideLst>
        <p:guide orient="horz" pos="1200"/>
        <p:guide orient="horz" pos="960"/>
        <p:guide orient="horz" pos="4208"/>
        <p:guide pos="768"/>
        <p:guide pos="5232"/>
        <p:guide pos="192"/>
        <p:guide pos="5472"/>
        <p:guide pos="5568"/>
        <p:guide pos="432"/>
        <p:guide pos="864"/>
        <p:guide pos="384"/>
        <p:guide pos="5136"/>
      </p:guideLst>
    </p:cSldViewPr>
  </p:slideViewPr>
  <p:outlineViewPr>
    <p:cViewPr>
      <p:scale>
        <a:sx n="33" d="100"/>
        <a:sy n="33" d="100"/>
      </p:scale>
      <p:origin x="0" y="3642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8" d="100"/>
          <a:sy n="78" d="100"/>
        </p:scale>
        <p:origin x="-3156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434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82" t="20999" r="6219" b="4445"/>
          <a:stretch/>
        </p:blipFill>
        <p:spPr>
          <a:xfrm>
            <a:off x="0" y="1744910"/>
            <a:ext cx="4647502" cy="511309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867400" y="879901"/>
            <a:ext cx="2819400" cy="457200"/>
          </a:xfrm>
          <a:noFill/>
          <a:ln>
            <a:noFill/>
          </a:ln>
        </p:spPr>
        <p:txBody>
          <a:bodyPr>
            <a:noAutofit/>
          </a:bodyPr>
          <a:lstStyle>
            <a:lvl1pPr marL="0" indent="0" algn="r">
              <a:buNone/>
              <a:defRPr sz="2800">
                <a:ln>
                  <a:noFill/>
                </a:ln>
                <a:solidFill>
                  <a:srgbClr val="0C2E86"/>
                </a:solidFill>
                <a:latin typeface="Franklin Gothic Book" panose="020B0503020102020204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219200" y="2362200"/>
            <a:ext cx="7573963" cy="2590800"/>
          </a:xfrm>
        </p:spPr>
        <p:txBody>
          <a:bodyPr anchor="b"/>
          <a:lstStyle>
            <a:lvl1pPr marL="0" indent="0" algn="r">
              <a:buNone/>
              <a:defRPr lang="en-US" sz="4800" b="1" kern="1200" dirty="0" smtClean="0">
                <a:solidFill>
                  <a:srgbClr val="0C2E86"/>
                </a:solidFill>
                <a:latin typeface="Cambria" panose="02040503050406030204" pitchFamily="18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289560" y="288667"/>
            <a:ext cx="1219200" cy="1219200"/>
          </a:xfrm>
          <a:prstGeom prst="rect">
            <a:avLst/>
          </a:prstGeom>
          <a:solidFill>
            <a:srgbClr val="0C2E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37160" y="693003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i="0" dirty="0" smtClean="0">
                <a:solidFill>
                  <a:schemeClr val="bg1"/>
                </a:solidFill>
                <a:latin typeface="Cambria" panose="02040503050406030204" pitchFamily="18" charset="0"/>
              </a:rPr>
              <a:t>Legislative</a:t>
            </a:r>
          </a:p>
          <a:p>
            <a:pPr algn="r"/>
            <a:r>
              <a:rPr lang="en-US" sz="1600" b="1" i="0" dirty="0" smtClean="0">
                <a:solidFill>
                  <a:schemeClr val="bg1"/>
                </a:solidFill>
                <a:latin typeface="Cambria" panose="02040503050406030204" pitchFamily="18" charset="0"/>
              </a:rPr>
              <a:t>Audit</a:t>
            </a:r>
          </a:p>
          <a:p>
            <a:pPr algn="r"/>
            <a:r>
              <a:rPr lang="en-US" sz="1600" b="1" i="0" dirty="0" smtClean="0">
                <a:solidFill>
                  <a:schemeClr val="bg1"/>
                </a:solidFill>
                <a:latin typeface="Cambria" panose="02040503050406030204" pitchFamily="18" charset="0"/>
              </a:rPr>
              <a:t>Bureau</a:t>
            </a:r>
            <a:endParaRPr lang="en-US" sz="1600" b="1" i="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899160" y="1489579"/>
            <a:ext cx="7787640" cy="0"/>
          </a:xfrm>
          <a:prstGeom prst="line">
            <a:avLst/>
          </a:prstGeom>
          <a:ln w="38100">
            <a:solidFill>
              <a:srgbClr val="0C2E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172200" y="5181600"/>
            <a:ext cx="2667000" cy="838200"/>
          </a:xfrm>
        </p:spPr>
        <p:txBody>
          <a:bodyPr>
            <a:normAutofit/>
          </a:bodyPr>
          <a:lstStyle>
            <a:lvl1pPr marL="0" indent="0" algn="r">
              <a:buNone/>
              <a:defRPr sz="2800" baseline="0">
                <a:solidFill>
                  <a:srgbClr val="0C2E86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 smtClean="0"/>
              <a:t>Report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651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87000"/>
                    </a14:imgEffect>
                    <a14:imgEffect>
                      <a14:colorTemperature colorTemp="6375"/>
                    </a14:imgEffect>
                    <a14:imgEffect>
                      <a14:saturation sat="160000"/>
                    </a14:imgEffect>
                    <a14:imgEffect>
                      <a14:brightnessContrast bright="9000" contrast="-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82" t="20999" r="6219" b="4445"/>
          <a:stretch/>
        </p:blipFill>
        <p:spPr>
          <a:xfrm>
            <a:off x="0" y="83834"/>
            <a:ext cx="1295400" cy="14251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1600" y="90891"/>
            <a:ext cx="7772400" cy="1447800"/>
          </a:xfrm>
        </p:spPr>
        <p:txBody>
          <a:bodyPr anchor="b">
            <a:normAutofit/>
          </a:bodyPr>
          <a:lstStyle>
            <a:lvl1pPr algn="l">
              <a:defRPr sz="3600" b="1">
                <a:solidFill>
                  <a:srgbClr val="0C2E86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1905000"/>
            <a:ext cx="7086600" cy="419100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32852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D78B831-AABC-44B1-ACE5-0CDE76D101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 bwMode="auto">
          <a:xfrm>
            <a:off x="8285728" y="5862014"/>
            <a:ext cx="5638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algn="ctr"/>
            <a:fld id="{D9E98AEA-8299-4156-B8EE-C57894991DF4}" type="slidenum">
              <a:rPr lang="en-US" sz="2400" b="1" smtClean="0">
                <a:solidFill>
                  <a:srgbClr val="0C2E86"/>
                </a:solidFill>
                <a:latin typeface="Cambria" panose="02040503050406030204" pitchFamily="18" charset="0"/>
                <a:cs typeface="Arial" pitchFamily="34" charset="0"/>
              </a:rPr>
              <a:t>‹#›</a:t>
            </a:fld>
            <a:endParaRPr lang="en-US" sz="2800" b="1" dirty="0" smtClean="0">
              <a:solidFill>
                <a:srgbClr val="0C2E86"/>
              </a:solidFill>
              <a:latin typeface="Cambria" panose="02040503050406030204" pitchFamily="18" charset="0"/>
              <a:cs typeface="Arial" pitchFamily="34" charset="0"/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 flipV="1">
            <a:off x="0" y="1516064"/>
            <a:ext cx="8610600" cy="7936"/>
          </a:xfrm>
          <a:prstGeom prst="line">
            <a:avLst/>
          </a:prstGeom>
          <a:ln w="28575">
            <a:solidFill>
              <a:srgbClr val="0C2E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0132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87000"/>
                    </a14:imgEffect>
                    <a14:imgEffect>
                      <a14:colorTemperature colorTemp="6375"/>
                    </a14:imgEffect>
                    <a14:imgEffect>
                      <a14:saturation sat="160000"/>
                    </a14:imgEffect>
                    <a14:imgEffect>
                      <a14:brightnessContrast bright="9000" contrast="-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82" t="20999" r="6219" b="4445"/>
          <a:stretch/>
        </p:blipFill>
        <p:spPr>
          <a:xfrm>
            <a:off x="0" y="83834"/>
            <a:ext cx="1295400" cy="14251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1600" y="90891"/>
            <a:ext cx="7772400" cy="1447800"/>
          </a:xfrm>
        </p:spPr>
        <p:txBody>
          <a:bodyPr anchor="b">
            <a:normAutofit/>
          </a:bodyPr>
          <a:lstStyle>
            <a:lvl1pPr algn="l">
              <a:defRPr sz="3600" b="1">
                <a:solidFill>
                  <a:srgbClr val="0C2E86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1905000"/>
            <a:ext cx="7086600" cy="4191000"/>
          </a:xfrm>
        </p:spPr>
        <p:txBody>
          <a:bodyPr>
            <a:normAutofit/>
          </a:bodyPr>
          <a:lstStyle>
            <a:lvl1pPr marL="457200" marR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2600" baseline="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bulleted text</a:t>
            </a:r>
          </a:p>
          <a:p>
            <a:r>
              <a:rPr lang="en-US" dirty="0" smtClean="0"/>
              <a:t>Click to edit bulleted text</a:t>
            </a:r>
          </a:p>
          <a:p>
            <a:r>
              <a:rPr lang="en-US" dirty="0" smtClean="0"/>
              <a:t>Click to edit bulleted text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32852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D78B831-AABC-44B1-ACE5-0CDE76D101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 bwMode="auto">
          <a:xfrm>
            <a:off x="8285728" y="5862014"/>
            <a:ext cx="5638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algn="ctr"/>
            <a:fld id="{D9E98AEA-8299-4156-B8EE-C57894991DF4}" type="slidenum">
              <a:rPr lang="en-US" sz="2400" b="1" smtClean="0">
                <a:solidFill>
                  <a:srgbClr val="0C2E86"/>
                </a:solidFill>
                <a:latin typeface="Cambria" panose="02040503050406030204" pitchFamily="18" charset="0"/>
                <a:cs typeface="Arial" pitchFamily="34" charset="0"/>
              </a:rPr>
              <a:t>‹#›</a:t>
            </a:fld>
            <a:endParaRPr lang="en-US" sz="2800" b="1" dirty="0" smtClean="0">
              <a:solidFill>
                <a:srgbClr val="0C2E86"/>
              </a:solidFill>
              <a:latin typeface="Cambria" panose="02040503050406030204" pitchFamily="18" charset="0"/>
              <a:cs typeface="Arial" pitchFamily="34" charset="0"/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 flipV="1">
            <a:off x="0" y="1516064"/>
            <a:ext cx="8610600" cy="7936"/>
          </a:xfrm>
          <a:prstGeom prst="line">
            <a:avLst/>
          </a:prstGeom>
          <a:ln w="28575">
            <a:solidFill>
              <a:srgbClr val="0C2E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0706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C2669-6192-4435-B62D-A36C778DB4B1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8B831-AABC-44B1-ACE5-0CDE76D101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441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6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5400" y="879901"/>
            <a:ext cx="3581400" cy="4572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Franklin Gothic Book" pitchFamily="34" charset="0"/>
              </a:rPr>
              <a:t>January 30, 2019</a:t>
            </a:r>
            <a:endParaRPr lang="en-US" dirty="0">
              <a:solidFill>
                <a:schemeClr val="tx1"/>
              </a:solidFill>
              <a:latin typeface="Franklin Gothic Book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265237" y="1600200"/>
            <a:ext cx="7573963" cy="2590800"/>
          </a:xfrm>
        </p:spPr>
        <p:txBody>
          <a:bodyPr anchor="b">
            <a:normAutofit/>
          </a:bodyPr>
          <a:lstStyle/>
          <a:p>
            <a:r>
              <a:rPr lang="en-US" altLang="en-US" sz="4400" dirty="0"/>
              <a:t>Forestry Account</a:t>
            </a:r>
            <a:endParaRPr lang="en-US" sz="4400" dirty="0">
              <a:latin typeface="Cambria" panose="02040503050406030204" pitchFamily="18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Report 18-8</a:t>
            </a:r>
          </a:p>
        </p:txBody>
      </p:sp>
    </p:spTree>
    <p:extLst>
      <p:ext uri="{BB962C8B-B14F-4D97-AF65-F5344CB8AC3E}">
        <p14:creationId xmlns:p14="http://schemas.microsoft.com/office/powerpoint/2010/main" val="398272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Revenues and Expenditures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7162800" cy="4191000"/>
          </a:xfrm>
        </p:spPr>
        <p:txBody>
          <a:bodyPr>
            <a:normAutofit lnSpcReduction="10000"/>
          </a:bodyPr>
          <a:lstStyle/>
          <a:p>
            <a:pPr lvl="1" indent="-457200" algn="l">
              <a:buFont typeface="Wingdings" panose="05000000000000000000" pitchFamily="2" charset="2"/>
              <a:buChar char="§"/>
            </a:pPr>
            <a:r>
              <a:rPr lang="en-US" sz="2600" dirty="0" smtClean="0">
                <a:solidFill>
                  <a:schemeClr val="tx1"/>
                </a:solidFill>
                <a:latin typeface="Cambria" panose="02040503050406030204" pitchFamily="18" charset="0"/>
              </a:rPr>
              <a:t>Revenues increased from $108.2 million in   FY 2012-13 to an estimated $123.3 million in FY 2016-17 (14.0 percent). </a:t>
            </a:r>
          </a:p>
          <a:p>
            <a:pPr lvl="1" indent="-457200" algn="l">
              <a:buFont typeface="Wingdings" panose="05000000000000000000" pitchFamily="2" charset="2"/>
              <a:buChar char="§"/>
            </a:pPr>
            <a:r>
              <a:rPr lang="en-US" sz="2600" dirty="0" smtClean="0">
                <a:solidFill>
                  <a:schemeClr val="tx1"/>
                </a:solidFill>
                <a:latin typeface="Cambria" panose="02040503050406030204" pitchFamily="18" charset="0"/>
              </a:rPr>
              <a:t>Expenditures increased from $106.9 million in FY 2012-13 to an estimated $121.6 million in FY 2016-17 (13.8 percent). </a:t>
            </a:r>
          </a:p>
          <a:p>
            <a:pPr lvl="1" indent="-457200" algn="l">
              <a:buFont typeface="Wingdings" panose="05000000000000000000" pitchFamily="2" charset="2"/>
              <a:buChar char="§"/>
            </a:pPr>
            <a:r>
              <a:rPr lang="en-US" sz="2600" dirty="0" smtClean="0">
                <a:solidFill>
                  <a:schemeClr val="tx1"/>
                </a:solidFill>
                <a:latin typeface="Cambria" panose="02040503050406030204" pitchFamily="18" charset="0"/>
              </a:rPr>
              <a:t>Mill tax revenue funded the majority of expenditures.</a:t>
            </a:r>
          </a:p>
          <a:p>
            <a:pPr lvl="1" indent="-457200" algn="l">
              <a:buFont typeface="Wingdings" panose="05000000000000000000" pitchFamily="2" charset="2"/>
              <a:buChar char="§"/>
            </a:pPr>
            <a:r>
              <a:rPr lang="en-US" sz="2600" dirty="0" smtClean="0">
                <a:solidFill>
                  <a:schemeClr val="tx1"/>
                </a:solidFill>
                <a:latin typeface="Cambria" panose="02040503050406030204" pitchFamily="18" charset="0"/>
              </a:rPr>
              <a:t>The estimated balance in the Forestry Account at the end of FY 2016-17 totaled $30.8 million.</a:t>
            </a:r>
            <a:endParaRPr lang="en-US" sz="26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188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Personnel Funded by the Forestry Account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1" indent="-457200" algn="l">
              <a:buFont typeface="Wingdings" panose="05000000000000000000" pitchFamily="2" charset="2"/>
              <a:buChar char="§"/>
            </a:pPr>
            <a:r>
              <a:rPr lang="en-US" sz="2600" dirty="0" smtClean="0">
                <a:solidFill>
                  <a:schemeClr val="tx1"/>
                </a:solidFill>
                <a:latin typeface="Cambria" panose="02040503050406030204" pitchFamily="18" charset="0"/>
              </a:rPr>
              <a:t>The number of Forestry Account-funded positions in DNR declined from 641.3 FTE positions in FY 2012-13 to 615.8 FTE positions in FY 2016-17 (4.0 percent).  </a:t>
            </a:r>
          </a:p>
          <a:p>
            <a:pPr lvl="1" indent="-457200" algn="l">
              <a:buFont typeface="Wingdings" panose="05000000000000000000" pitchFamily="2" charset="2"/>
              <a:buChar char="§"/>
            </a:pPr>
            <a:r>
              <a:rPr lang="en-US" sz="2600" dirty="0" smtClean="0">
                <a:solidFill>
                  <a:schemeClr val="tx1"/>
                </a:solidFill>
                <a:latin typeface="Cambria" panose="02040503050406030204" pitchFamily="18" charset="0"/>
              </a:rPr>
              <a:t>In FY 2016-17, an additional 15.0 FTE Forestry Account-funded positions were in other state agencies. </a:t>
            </a:r>
          </a:p>
          <a:p>
            <a:pPr lvl="1" indent="-457200" algn="l">
              <a:buFont typeface="Wingdings" panose="05000000000000000000" pitchFamily="2" charset="2"/>
              <a:buChar char="§"/>
            </a:pPr>
            <a:r>
              <a:rPr lang="en-US" sz="2600" dirty="0" smtClean="0">
                <a:solidFill>
                  <a:schemeClr val="tx1"/>
                </a:solidFill>
                <a:latin typeface="Cambria" panose="02040503050406030204" pitchFamily="18" charset="0"/>
              </a:rPr>
              <a:t>We found that LTE work effort increased by 17.7 percent from FY 2012-13 to FY 2016-17.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02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Required Spending on Highways and Roads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DNR is required to spend at least one-third of the funds from two specific appropriations on highways located within DNR properties or on roads used by a substantial number of visitors to DNR properties.</a:t>
            </a:r>
            <a:endParaRPr lang="en-US" dirty="0"/>
          </a:p>
          <a:p>
            <a:r>
              <a:rPr lang="en-US" dirty="0" smtClean="0"/>
              <a:t>DNR spent less than the amount required by $24,400 in FY 2012-13 and by $80,400 in    FY 2015-16.</a:t>
            </a:r>
          </a:p>
          <a:p>
            <a:r>
              <a:rPr lang="en-US" dirty="0" smtClean="0"/>
              <a:t>Over the entire five-year period we reviewed, DNR was required to spend $3.6 million and it spent $3.8 million.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886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Required Spending on 16-County Region in Southeastern Wisconsin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lvl="1" indent="-457200" algn="l">
              <a:buFont typeface="Wingdings" panose="05000000000000000000" pitchFamily="2" charset="2"/>
              <a:buChar char="§"/>
            </a:pPr>
            <a:r>
              <a:rPr lang="en-US" sz="2600" dirty="0" smtClean="0">
                <a:solidFill>
                  <a:schemeClr val="tx1"/>
                </a:solidFill>
                <a:latin typeface="Cambria" panose="02040503050406030204" pitchFamily="18" charset="0"/>
              </a:rPr>
              <a:t>Statutes require:</a:t>
            </a:r>
          </a:p>
          <a:p>
            <a:pPr lvl="2" indent="-457200" algn="l"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8.0 percent of annual mill tax revenue, or funds provided in lieu of the mill tax, be used to acquire and develop forests in a 16-county region in southeastern Wisconsin; and</a:t>
            </a:r>
          </a:p>
          <a:p>
            <a:pPr lvl="2" indent="-457200" algn="l"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4.0 percent be used for the purchase of forests in the 16-county region.</a:t>
            </a:r>
          </a:p>
          <a:p>
            <a:pPr lvl="1" indent="-457200" algn="l">
              <a:buFont typeface="Wingdings" panose="05000000000000000000" pitchFamily="2" charset="2"/>
              <a:buChar char="§"/>
            </a:pPr>
            <a:r>
              <a:rPr lang="en-US" sz="2600" dirty="0" smtClean="0">
                <a:solidFill>
                  <a:schemeClr val="tx1"/>
                </a:solidFill>
                <a:latin typeface="Cambria" panose="02040503050406030204" pitchFamily="18" charset="0"/>
              </a:rPr>
              <a:t>We found DNR was in compliance with the         8.0 percent expenditure requirement from          FY 2012-13 through FY 2016-17.</a:t>
            </a:r>
          </a:p>
          <a:p>
            <a:pPr lvl="1" indent="-457200" algn="l">
              <a:buFont typeface="Wingdings" panose="05000000000000000000" pitchFamily="2" charset="2"/>
              <a:buChar char="§"/>
            </a:pPr>
            <a:r>
              <a:rPr lang="en-US" sz="2600" dirty="0" smtClean="0">
                <a:solidFill>
                  <a:schemeClr val="tx1"/>
                </a:solidFill>
                <a:latin typeface="Cambria" panose="02040503050406030204" pitchFamily="18" charset="0"/>
              </a:rPr>
              <a:t>DNR was not in compliance with the 4.0 percent expenditure requirement for the purchase of forests for four of the five years we reviewed. </a:t>
            </a:r>
            <a:endParaRPr lang="en-US" sz="26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88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Expenditures Related to Forestry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7086600" cy="4648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 analyzed the extent to which FY 2016-17 Forestry Account expenditures were related to forestry.</a:t>
            </a:r>
          </a:p>
          <a:p>
            <a:pPr lvl="1" indent="-457200" algn="l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We found:</a:t>
            </a:r>
            <a:endParaRPr lang="en-US" sz="24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2" indent="-457200" algn="l"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an estimated $65.1 million (53.5 percent) was for activities that are primarily related to forestry; </a:t>
            </a:r>
            <a:r>
              <a:rPr lang="en-US" sz="2200" dirty="0">
                <a:solidFill>
                  <a:schemeClr val="tx1"/>
                </a:solidFill>
                <a:latin typeface="Cambria" panose="02040503050406030204" pitchFamily="18" charset="0"/>
              </a:rPr>
              <a:t>and</a:t>
            </a:r>
          </a:p>
          <a:p>
            <a:pPr lvl="2" indent="-457200" algn="l"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an estimated $49.2 million (40.5 percent) was for activities that may support forest conservation and the production of forest products but also support other program areas. 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912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Expenditures Not Directly Related to </a:t>
            </a:r>
            <a:r>
              <a:rPr lang="en-US" dirty="0" smtClean="0"/>
              <a:t>Forestry and Administration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We found an estimated $7.3 million (6.0 percent) of FY 2016-17 expenditures were made for activities that are not directly related to forestry:</a:t>
            </a:r>
          </a:p>
          <a:p>
            <a:pPr lvl="2" indent="-457200" algn="l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  <a:latin typeface="Cambria" panose="02040503050406030204" pitchFamily="18" charset="0"/>
              </a:rPr>
              <a:t>$5.0 million (68.4 percent) was for aids in lieu of taxes paid to local governments for DNR-owned wildlife, parks, and fisheries </a:t>
            </a:r>
            <a:r>
              <a:rPr lang="en-US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property; </a:t>
            </a:r>
            <a:r>
              <a:rPr lang="en-US" sz="2200" dirty="0">
                <a:solidFill>
                  <a:schemeClr val="tx1"/>
                </a:solidFill>
                <a:latin typeface="Cambria" panose="02040503050406030204" pitchFamily="18" charset="0"/>
              </a:rPr>
              <a:t>and</a:t>
            </a:r>
          </a:p>
          <a:p>
            <a:pPr lvl="2" indent="-457200" algn="l"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$2.3 </a:t>
            </a:r>
            <a:r>
              <a:rPr lang="en-US" sz="2200" dirty="0">
                <a:solidFill>
                  <a:schemeClr val="tx1"/>
                </a:solidFill>
                <a:latin typeface="Cambria" panose="02040503050406030204" pitchFamily="18" charset="0"/>
              </a:rPr>
              <a:t>million was for a wide range of other activities, such as administration of the Car-Killed Deer program and research on </a:t>
            </a:r>
            <a:r>
              <a:rPr lang="en-US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chronic wasting disease.</a:t>
            </a:r>
          </a:p>
          <a:p>
            <a:pPr lvl="2" indent="-457200" algn="l">
              <a:buFont typeface="Wingdings" panose="05000000000000000000" pitchFamily="2" charset="2"/>
              <a:buChar char="§"/>
            </a:pPr>
            <a:endParaRPr lang="en-US" dirty="0" smtClean="0"/>
          </a:p>
          <a:p>
            <a:r>
              <a:rPr lang="en-US" dirty="0" smtClean="0"/>
              <a:t>DNR’s administrative expenditures totaled an estimated $25.9 million in FY 2016-17 and represented 21.9 percent of all Forestry Account expenditures.</a:t>
            </a:r>
          </a:p>
        </p:txBody>
      </p:sp>
    </p:spTree>
    <p:extLst>
      <p:ext uri="{BB962C8B-B14F-4D97-AF65-F5344CB8AC3E}">
        <p14:creationId xmlns:p14="http://schemas.microsoft.com/office/powerpoint/2010/main" val="174584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Expenditures Made by Other State Agencies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7315200" cy="4191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addition to DNR, five state agencies spent Forestry Account funds.</a:t>
            </a:r>
          </a:p>
          <a:p>
            <a:r>
              <a:rPr lang="en-US" dirty="0" smtClean="0"/>
              <a:t>DATCP accounted for 56.7 percent of the              $3.0 million spent by other agencies in FY 2016-17. </a:t>
            </a:r>
          </a:p>
          <a:p>
            <a:r>
              <a:rPr lang="en-US" dirty="0" smtClean="0"/>
              <a:t>The $62,200 spent by the Wisconsin Historical Society for staffing the Northern Great Lakes Visitor Center was not directly related to forestry.</a:t>
            </a:r>
          </a:p>
          <a:p>
            <a:r>
              <a:rPr lang="en-US" dirty="0" smtClean="0"/>
              <a:t>In FY 2016-17, UW System exceeded its statutory spending restrictions by:</a:t>
            </a:r>
          </a:p>
          <a:p>
            <a:pPr lvl="2" indent="-457200" algn="l"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$6,500 on UW-Steven Point’s paper science program; and</a:t>
            </a:r>
          </a:p>
          <a:p>
            <a:pPr lvl="2" indent="-457200" algn="l"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$13,400 on administrative expenses for the UW Center for Cooperatives.</a:t>
            </a:r>
            <a:endParaRPr lang="en-US" sz="22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7456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We recommend DNR comply with s</a:t>
            </a:r>
            <a:r>
              <a:rPr lang="en-US" sz="2400" dirty="0"/>
              <a:t>. 25.29 (7) (b), Wis. Stats., by spending </a:t>
            </a:r>
            <a:r>
              <a:rPr lang="en-US" sz="2400" dirty="0" smtClean="0"/>
              <a:t>4.0 </a:t>
            </a:r>
            <a:r>
              <a:rPr lang="en-US" sz="2400" dirty="0"/>
              <a:t>percent of annual </a:t>
            </a:r>
            <a:r>
              <a:rPr lang="en-US" sz="2400" dirty="0" smtClean="0"/>
              <a:t>funds </a:t>
            </a:r>
            <a:r>
              <a:rPr lang="en-US" sz="2400" dirty="0"/>
              <a:t>provided in lieu of the mill tax to purchase forests in the 16-county region specified by statutes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We recommend UW System Administration:</a:t>
            </a:r>
          </a:p>
          <a:p>
            <a:pPr lvl="2" indent="-457200" algn="l"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comply </a:t>
            </a:r>
            <a:r>
              <a:rPr lang="en-US" sz="2200" dirty="0">
                <a:solidFill>
                  <a:schemeClr val="tx1"/>
                </a:solidFill>
                <a:latin typeface="Cambria" panose="02040503050406030204" pitchFamily="18" charset="0"/>
              </a:rPr>
              <a:t>with </a:t>
            </a:r>
            <a:r>
              <a:rPr lang="en-US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statutory spending </a:t>
            </a:r>
            <a:r>
              <a:rPr lang="en-US" sz="2200" dirty="0">
                <a:solidFill>
                  <a:schemeClr val="tx1"/>
                </a:solidFill>
                <a:latin typeface="Cambria" panose="02040503050406030204" pitchFamily="18" charset="0"/>
              </a:rPr>
              <a:t>requirements </a:t>
            </a:r>
            <a:r>
              <a:rPr lang="en-US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by </a:t>
            </a:r>
            <a:r>
              <a:rPr lang="en-US" sz="2200" dirty="0">
                <a:solidFill>
                  <a:schemeClr val="tx1"/>
                </a:solidFill>
                <a:latin typeface="Cambria" panose="02040503050406030204" pitchFamily="18" charset="0"/>
              </a:rPr>
              <a:t>limiting to $78,000 annually the amount it provides in Forestry Account funds to the paper science program administered by the University of Wisconsin-Stevens Point; and  </a:t>
            </a:r>
          </a:p>
          <a:p>
            <a:pPr lvl="2" indent="-457200" algn="l"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ensure </a:t>
            </a:r>
            <a:r>
              <a:rPr lang="en-US" sz="2200" dirty="0">
                <a:solidFill>
                  <a:schemeClr val="tx1"/>
                </a:solidFill>
                <a:latin typeface="Cambria" panose="02040503050406030204" pitchFamily="18" charset="0"/>
              </a:rPr>
              <a:t>that the University of Wisconsin Center for Cooperatives spends no more than 5.0 percent of the total amount of annual Forestry Account funds it receives on administrative </a:t>
            </a:r>
            <a:r>
              <a:rPr lang="en-US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costs. </a:t>
            </a:r>
            <a:endParaRPr lang="en-US" sz="22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633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5781</TotalTime>
  <Words>732</Words>
  <Application>Microsoft Office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</vt:lpstr>
      <vt:lpstr>Franklin Gothic Book</vt:lpstr>
      <vt:lpstr>Wingdings</vt:lpstr>
      <vt:lpstr>Office Theme</vt:lpstr>
      <vt:lpstr>PowerPoint Presentation</vt:lpstr>
      <vt:lpstr>Revenues and Expenditures</vt:lpstr>
      <vt:lpstr>Personnel Funded by the Forestry Account</vt:lpstr>
      <vt:lpstr>Required Spending on Highways and Roads</vt:lpstr>
      <vt:lpstr>Required Spending on 16-County Region in Southeastern Wisconsin</vt:lpstr>
      <vt:lpstr>Expenditures Related to Forestry</vt:lpstr>
      <vt:lpstr>Expenditures Not Directly Related to Forestry and Administration </vt:lpstr>
      <vt:lpstr>Expenditures Made by Other State Agencies</vt:lpstr>
      <vt:lpstr>Recommendations</vt:lpstr>
    </vt:vector>
  </TitlesOfParts>
  <Company>Wisconsin Legislature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Sturdivant, Shauna</dc:creator>
  <cp:lastModifiedBy>Sappenfield, Anne L.</cp:lastModifiedBy>
  <cp:revision>201</cp:revision>
  <cp:lastPrinted>2019-01-24T18:50:27Z</cp:lastPrinted>
  <dcterms:created xsi:type="dcterms:W3CDTF">2013-09-04T19:56:37Z</dcterms:created>
  <dcterms:modified xsi:type="dcterms:W3CDTF">2019-01-28T21:38:49Z</dcterms:modified>
</cp:coreProperties>
</file>