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3"/>
  </p:handoutMasterIdLst>
  <p:sldIdLst>
    <p:sldId id="256" r:id="rId2"/>
    <p:sldId id="259" r:id="rId3"/>
    <p:sldId id="275" r:id="rId4"/>
    <p:sldId id="284" r:id="rId5"/>
    <p:sldId id="289" r:id="rId6"/>
    <p:sldId id="273" r:id="rId7"/>
    <p:sldId id="261" r:id="rId8"/>
    <p:sldId id="282" r:id="rId9"/>
    <p:sldId id="286" r:id="rId10"/>
    <p:sldId id="287" r:id="rId11"/>
    <p:sldId id="288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DB06686-4929-44A3-8E0F-C6A3F7443277}">
          <p14:sldIdLst>
            <p14:sldId id="256"/>
            <p14:sldId id="259"/>
            <p14:sldId id="275"/>
            <p14:sldId id="284"/>
            <p14:sldId id="289"/>
            <p14:sldId id="273"/>
            <p14:sldId id="261"/>
            <p14:sldId id="282"/>
            <p14:sldId id="286"/>
            <p14:sldId id="287"/>
            <p14:sldId id="288"/>
          </p14:sldIdLst>
        </p14:section>
        <p14:section name="Untitled Section" id="{CEED98AC-722D-4D40-862D-62BDE25491C5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1200">
          <p15:clr>
            <a:srgbClr val="A4A3A4"/>
          </p15:clr>
        </p15:guide>
        <p15:guide id="2" orient="horz" pos="960">
          <p15:clr>
            <a:srgbClr val="A4A3A4"/>
          </p15:clr>
        </p15:guide>
        <p15:guide id="3" orient="horz" pos="4208">
          <p15:clr>
            <a:srgbClr val="A4A3A4"/>
          </p15:clr>
        </p15:guide>
        <p15:guide id="4" pos="768">
          <p15:clr>
            <a:srgbClr val="A4A3A4"/>
          </p15:clr>
        </p15:guide>
        <p15:guide id="5" pos="5232">
          <p15:clr>
            <a:srgbClr val="A4A3A4"/>
          </p15:clr>
        </p15:guide>
        <p15:guide id="6" pos="192">
          <p15:clr>
            <a:srgbClr val="A4A3A4"/>
          </p15:clr>
        </p15:guide>
        <p15:guide id="7" pos="5472">
          <p15:clr>
            <a:srgbClr val="A4A3A4"/>
          </p15:clr>
        </p15:guide>
        <p15:guide id="8" pos="5568">
          <p15:clr>
            <a:srgbClr val="A4A3A4"/>
          </p15:clr>
        </p15:guide>
        <p15:guide id="9" pos="432">
          <p15:clr>
            <a:srgbClr val="A4A3A4"/>
          </p15:clr>
        </p15:guide>
        <p15:guide id="10" pos="864">
          <p15:clr>
            <a:srgbClr val="A4A3A4"/>
          </p15:clr>
        </p15:guide>
        <p15:guide id="11" pos="384">
          <p15:clr>
            <a:srgbClr val="A4A3A4"/>
          </p15:clr>
        </p15:guide>
        <p15:guide id="12" pos="513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2E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675" autoAdjust="0"/>
  </p:normalViewPr>
  <p:slideViewPr>
    <p:cSldViewPr showGuides="1">
      <p:cViewPr varScale="1">
        <p:scale>
          <a:sx n="109" d="100"/>
          <a:sy n="109" d="100"/>
        </p:scale>
        <p:origin x="1680" y="102"/>
      </p:cViewPr>
      <p:guideLst>
        <p:guide orient="horz" pos="1200"/>
        <p:guide orient="horz" pos="960"/>
        <p:guide orient="horz" pos="4208"/>
        <p:guide pos="768"/>
        <p:guide pos="5232"/>
        <p:guide pos="192"/>
        <p:guide pos="5472"/>
        <p:guide pos="5568"/>
        <p:guide pos="432"/>
        <p:guide pos="864"/>
        <p:guide pos="384"/>
        <p:guide pos="5136"/>
      </p:guideLst>
    </p:cSldViewPr>
  </p:slideViewPr>
  <p:outlineViewPr>
    <p:cViewPr>
      <p:scale>
        <a:sx n="33" d="100"/>
        <a:sy n="33" d="100"/>
      </p:scale>
      <p:origin x="0" y="3642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78" d="100"/>
          <a:sy n="78" d="100"/>
        </p:scale>
        <p:origin x="-3156" y="-10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8145" cy="464205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659"/>
            <a:ext cx="3038145" cy="464205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4344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082" t="20999" r="6219" b="4445"/>
          <a:stretch/>
        </p:blipFill>
        <p:spPr>
          <a:xfrm>
            <a:off x="0" y="1744910"/>
            <a:ext cx="4647502" cy="511309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867400" y="879901"/>
            <a:ext cx="2819400" cy="457200"/>
          </a:xfrm>
          <a:noFill/>
          <a:ln>
            <a:noFill/>
          </a:ln>
        </p:spPr>
        <p:txBody>
          <a:bodyPr>
            <a:noAutofit/>
          </a:bodyPr>
          <a:lstStyle>
            <a:lvl1pPr marL="0" indent="0" algn="r">
              <a:buNone/>
              <a:defRPr sz="2800">
                <a:ln>
                  <a:noFill/>
                </a:ln>
                <a:solidFill>
                  <a:srgbClr val="0C2E86"/>
                </a:solidFill>
                <a:latin typeface="Franklin Gothic Book" panose="020B0503020102020204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Date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219200" y="2362200"/>
            <a:ext cx="7573963" cy="2590800"/>
          </a:xfrm>
        </p:spPr>
        <p:txBody>
          <a:bodyPr anchor="b"/>
          <a:lstStyle>
            <a:lvl1pPr marL="0" indent="0" algn="r">
              <a:buNone/>
              <a:defRPr lang="en-US" sz="4800" b="1" kern="1200" dirty="0" smtClean="0">
                <a:solidFill>
                  <a:srgbClr val="0C2E86"/>
                </a:solidFill>
                <a:latin typeface="Cambria" panose="02040503050406030204" pitchFamily="18" charset="0"/>
                <a:ea typeface="+mj-ea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289560" y="288667"/>
            <a:ext cx="1219200" cy="1219200"/>
          </a:xfrm>
          <a:prstGeom prst="rect">
            <a:avLst/>
          </a:prstGeom>
          <a:solidFill>
            <a:srgbClr val="0C2E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 userDrawn="1"/>
        </p:nvSpPr>
        <p:spPr>
          <a:xfrm>
            <a:off x="137160" y="693003"/>
            <a:ext cx="137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i="0" dirty="0" smtClean="0">
                <a:solidFill>
                  <a:schemeClr val="bg1"/>
                </a:solidFill>
                <a:latin typeface="Cambria" panose="02040503050406030204" pitchFamily="18" charset="0"/>
              </a:rPr>
              <a:t>Legislative</a:t>
            </a:r>
          </a:p>
          <a:p>
            <a:pPr algn="r"/>
            <a:r>
              <a:rPr lang="en-US" sz="1600" b="1" i="0" dirty="0" smtClean="0">
                <a:solidFill>
                  <a:schemeClr val="bg1"/>
                </a:solidFill>
                <a:latin typeface="Cambria" panose="02040503050406030204" pitchFamily="18" charset="0"/>
              </a:rPr>
              <a:t>Audit</a:t>
            </a:r>
          </a:p>
          <a:p>
            <a:pPr algn="r"/>
            <a:r>
              <a:rPr lang="en-US" sz="1600" b="1" i="0" dirty="0" smtClean="0">
                <a:solidFill>
                  <a:schemeClr val="bg1"/>
                </a:solidFill>
                <a:latin typeface="Cambria" panose="02040503050406030204" pitchFamily="18" charset="0"/>
              </a:rPr>
              <a:t>Bureau</a:t>
            </a:r>
            <a:endParaRPr lang="en-US" sz="1600" b="1" i="0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899160" y="1489579"/>
            <a:ext cx="7787640" cy="0"/>
          </a:xfrm>
          <a:prstGeom prst="line">
            <a:avLst/>
          </a:prstGeom>
          <a:ln w="38100">
            <a:solidFill>
              <a:srgbClr val="0C2E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6172200" y="5181600"/>
            <a:ext cx="2667000" cy="838200"/>
          </a:xfrm>
        </p:spPr>
        <p:txBody>
          <a:bodyPr>
            <a:normAutofit/>
          </a:bodyPr>
          <a:lstStyle>
            <a:lvl1pPr marL="0" indent="0" algn="r">
              <a:buNone/>
              <a:defRPr sz="2800" baseline="0">
                <a:solidFill>
                  <a:srgbClr val="0C2E86"/>
                </a:solidFill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 smtClean="0"/>
              <a:t>Report #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16517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 cstate="print">
            <a:biLevel thresh="7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87000"/>
                    </a14:imgEffect>
                    <a14:imgEffect>
                      <a14:colorTemperature colorTemp="6375"/>
                    </a14:imgEffect>
                    <a14:imgEffect>
                      <a14:saturation sat="160000"/>
                    </a14:imgEffect>
                    <a14:imgEffect>
                      <a14:brightnessContrast bright="9000" contrast="-2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082" t="20999" r="6219" b="4445"/>
          <a:stretch/>
        </p:blipFill>
        <p:spPr>
          <a:xfrm>
            <a:off x="0" y="83834"/>
            <a:ext cx="1295400" cy="142517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371600" y="90891"/>
            <a:ext cx="7772400" cy="1447800"/>
          </a:xfrm>
        </p:spPr>
        <p:txBody>
          <a:bodyPr anchor="b">
            <a:normAutofit/>
          </a:bodyPr>
          <a:lstStyle>
            <a:lvl1pPr algn="l">
              <a:defRPr sz="3600" b="1">
                <a:solidFill>
                  <a:srgbClr val="0C2E86"/>
                </a:solidFill>
                <a:latin typeface="Cambria" panose="02040503050406030204" pitchFamily="18" charset="0"/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09600" y="1905000"/>
            <a:ext cx="7086600" cy="4191000"/>
          </a:xfrm>
        </p:spPr>
        <p:txBody>
          <a:bodyPr>
            <a:normAutofit/>
          </a:bodyPr>
          <a:lstStyle>
            <a:lvl1pPr marL="0" indent="0" algn="l">
              <a:buNone/>
              <a:defRPr sz="2600"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text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8000" y="632852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D78B831-AABC-44B1-ACE5-0CDE76D101F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TextBox 14"/>
          <p:cNvSpPr txBox="1"/>
          <p:nvPr userDrawn="1"/>
        </p:nvSpPr>
        <p:spPr bwMode="auto">
          <a:xfrm>
            <a:off x="8285728" y="5862014"/>
            <a:ext cx="56388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spAutoFit/>
          </a:bodyPr>
          <a:lstStyle/>
          <a:p>
            <a:pPr algn="ctr"/>
            <a:fld id="{D9E98AEA-8299-4156-B8EE-C57894991DF4}" type="slidenum">
              <a:rPr lang="en-US" sz="2400" b="1" smtClean="0">
                <a:solidFill>
                  <a:srgbClr val="0C2E86"/>
                </a:solidFill>
                <a:latin typeface="Cambria" panose="02040503050406030204" pitchFamily="18" charset="0"/>
                <a:cs typeface="Arial" pitchFamily="34" charset="0"/>
              </a:rPr>
              <a:t>‹#›</a:t>
            </a:fld>
            <a:endParaRPr lang="en-US" sz="2800" b="1" dirty="0" smtClean="0">
              <a:solidFill>
                <a:srgbClr val="0C2E86"/>
              </a:solidFill>
              <a:latin typeface="Cambria" panose="02040503050406030204" pitchFamily="18" charset="0"/>
              <a:cs typeface="Arial" pitchFamily="34" charset="0"/>
            </a:endParaRPr>
          </a:p>
        </p:txBody>
      </p:sp>
      <p:cxnSp>
        <p:nvCxnSpPr>
          <p:cNvPr id="18" name="Straight Connector 17"/>
          <p:cNvCxnSpPr/>
          <p:nvPr userDrawn="1"/>
        </p:nvCxnSpPr>
        <p:spPr>
          <a:xfrm flipV="1">
            <a:off x="0" y="1516064"/>
            <a:ext cx="8610600" cy="7936"/>
          </a:xfrm>
          <a:prstGeom prst="line">
            <a:avLst/>
          </a:prstGeom>
          <a:ln w="28575">
            <a:solidFill>
              <a:srgbClr val="0C2E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0132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 cstate="print">
            <a:biLevel thresh="7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87000"/>
                    </a14:imgEffect>
                    <a14:imgEffect>
                      <a14:colorTemperature colorTemp="6375"/>
                    </a14:imgEffect>
                    <a14:imgEffect>
                      <a14:saturation sat="160000"/>
                    </a14:imgEffect>
                    <a14:imgEffect>
                      <a14:brightnessContrast bright="9000" contrast="-2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082" t="20999" r="6219" b="4445"/>
          <a:stretch/>
        </p:blipFill>
        <p:spPr>
          <a:xfrm>
            <a:off x="0" y="83834"/>
            <a:ext cx="1295400" cy="142517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371600" y="90891"/>
            <a:ext cx="7772400" cy="1447800"/>
          </a:xfrm>
        </p:spPr>
        <p:txBody>
          <a:bodyPr anchor="b">
            <a:normAutofit/>
          </a:bodyPr>
          <a:lstStyle>
            <a:lvl1pPr algn="l">
              <a:defRPr sz="3600" b="1">
                <a:solidFill>
                  <a:srgbClr val="0C2E86"/>
                </a:solidFill>
                <a:latin typeface="Cambria" panose="02040503050406030204" pitchFamily="18" charset="0"/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09600" y="1905000"/>
            <a:ext cx="7086600" cy="4191000"/>
          </a:xfrm>
        </p:spPr>
        <p:txBody>
          <a:bodyPr>
            <a:normAutofit/>
          </a:bodyPr>
          <a:lstStyle>
            <a:lvl1pPr marL="457200" marR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 sz="2600" baseline="0"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bulleted text</a:t>
            </a:r>
          </a:p>
          <a:p>
            <a:r>
              <a:rPr lang="en-US" dirty="0" smtClean="0"/>
              <a:t>Click to edit bulleted text</a:t>
            </a:r>
          </a:p>
          <a:p>
            <a:r>
              <a:rPr lang="en-US" dirty="0" smtClean="0"/>
              <a:t>Click to edit bulleted text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8000" y="632852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D78B831-AABC-44B1-ACE5-0CDE76D101F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TextBox 14"/>
          <p:cNvSpPr txBox="1"/>
          <p:nvPr userDrawn="1"/>
        </p:nvSpPr>
        <p:spPr bwMode="auto">
          <a:xfrm>
            <a:off x="8285728" y="5862014"/>
            <a:ext cx="56388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spAutoFit/>
          </a:bodyPr>
          <a:lstStyle/>
          <a:p>
            <a:pPr algn="ctr"/>
            <a:fld id="{D9E98AEA-8299-4156-B8EE-C57894991DF4}" type="slidenum">
              <a:rPr lang="en-US" sz="2400" b="1" smtClean="0">
                <a:solidFill>
                  <a:srgbClr val="0C2E86"/>
                </a:solidFill>
                <a:latin typeface="Cambria" panose="02040503050406030204" pitchFamily="18" charset="0"/>
                <a:cs typeface="Arial" pitchFamily="34" charset="0"/>
              </a:rPr>
              <a:t>‹#›</a:t>
            </a:fld>
            <a:endParaRPr lang="en-US" sz="2800" b="1" dirty="0" smtClean="0">
              <a:solidFill>
                <a:srgbClr val="0C2E86"/>
              </a:solidFill>
              <a:latin typeface="Cambria" panose="02040503050406030204" pitchFamily="18" charset="0"/>
              <a:cs typeface="Arial" pitchFamily="34" charset="0"/>
            </a:endParaRPr>
          </a:p>
        </p:txBody>
      </p:sp>
      <p:cxnSp>
        <p:nvCxnSpPr>
          <p:cNvPr id="18" name="Straight Connector 17"/>
          <p:cNvCxnSpPr/>
          <p:nvPr userDrawn="1"/>
        </p:nvCxnSpPr>
        <p:spPr>
          <a:xfrm flipV="1">
            <a:off x="0" y="1516064"/>
            <a:ext cx="8610600" cy="7936"/>
          </a:xfrm>
          <a:prstGeom prst="line">
            <a:avLst/>
          </a:prstGeom>
          <a:ln w="28575">
            <a:solidFill>
              <a:srgbClr val="0C2E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0706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C2669-6192-4435-B62D-A36C778DB4B1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78B831-AABC-44B1-ACE5-0CDE76D101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8441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49" r:id="rId2"/>
    <p:sldLayoutId id="214748366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28306" y="879901"/>
            <a:ext cx="3276600" cy="457200"/>
          </a:xfrm>
        </p:spPr>
        <p:txBody>
          <a:bodyPr>
            <a:noAutofit/>
          </a:bodyPr>
          <a:lstStyle/>
          <a:p>
            <a:r>
              <a:rPr lang="en-US" dirty="0" smtClean="0"/>
              <a:t>February 28</a:t>
            </a:r>
            <a:r>
              <a:rPr lang="en-US" dirty="0" smtClean="0">
                <a:latin typeface="Franklin Gothic Book" pitchFamily="34" charset="0"/>
              </a:rPr>
              <a:t>, 2019</a:t>
            </a:r>
            <a:endParaRPr lang="en-US" dirty="0">
              <a:latin typeface="Franklin Gothic Book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1143000" y="2362200"/>
            <a:ext cx="7650163" cy="2590800"/>
          </a:xfrm>
        </p:spPr>
        <p:txBody>
          <a:bodyPr anchor="b">
            <a:normAutofit/>
          </a:bodyPr>
          <a:lstStyle/>
          <a:p>
            <a:pPr marL="0" indent="0">
              <a:buNone/>
            </a:pPr>
            <a:r>
              <a:rPr lang="en-US" sz="4400" dirty="0" smtClean="0">
                <a:latin typeface="Cambria" panose="02040503050406030204" pitchFamily="18" charset="0"/>
              </a:rPr>
              <a:t>Administration and Oversight of Group Insurance Programs</a:t>
            </a:r>
            <a:endParaRPr lang="en-US" sz="4400" dirty="0">
              <a:latin typeface="Cambria" panose="02040503050406030204" pitchFamily="18" charset="0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Report 19-2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2720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Additional Improvements to </a:t>
            </a:r>
            <a:br>
              <a:rPr lang="en-US" dirty="0" smtClean="0"/>
            </a:br>
            <a:r>
              <a:rPr lang="en-US" dirty="0" smtClean="0"/>
              <a:t>Program Administration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905000"/>
            <a:ext cx="8001000" cy="41910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ETF should provide GIB with additional information about the performance of program administrators, program actuaries, and </a:t>
            </a:r>
            <a:r>
              <a:rPr lang="en-US" dirty="0" smtClean="0"/>
              <a:t>auditors.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GIB can use this information to make programmatic decisions.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83095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Recommendations and </a:t>
            </a:r>
            <a:br>
              <a:rPr lang="en-US" dirty="0" smtClean="0"/>
            </a:br>
            <a:r>
              <a:rPr lang="en-US" dirty="0" smtClean="0"/>
              <a:t>Issues for Legislative Consideration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905000"/>
            <a:ext cx="8077200" cy="41910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We make recommendations for ETF to report to the Joint Legislative Audit Committee by November 22, 2019, on its efforts to improve program administration.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mtClean="0"/>
              <a:t>Our report includes </a:t>
            </a:r>
            <a:r>
              <a:rPr lang="en-US" dirty="0" smtClean="0"/>
              <a:t>three issues for legislative consideration.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704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ETF’s Administration of Group Insurance Programs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905000"/>
            <a:ext cx="8077200" cy="4495800"/>
          </a:xfrm>
        </p:spPr>
        <p:txBody>
          <a:bodyPr>
            <a:norm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US" dirty="0"/>
              <a:t>ETF did not:</a:t>
            </a:r>
          </a:p>
          <a:p>
            <a:pPr marL="0" lvl="0" indent="0">
              <a:spcBef>
                <a:spcPts val="0"/>
              </a:spcBef>
              <a:buNone/>
            </a:pPr>
            <a:endParaRPr lang="en-US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dirty="0"/>
              <a:t>consistently provide adequate contract </a:t>
            </a:r>
            <a:r>
              <a:rPr lang="en-US" dirty="0" smtClean="0"/>
              <a:t>administration;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endParaRPr lang="en-US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dirty="0"/>
              <a:t>consistently prepare and provide GIB with the results of its written analyses of key programmatic </a:t>
            </a:r>
            <a:r>
              <a:rPr lang="en-US" dirty="0" smtClean="0"/>
              <a:t>information;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endParaRPr lang="en-US" sz="1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dirty="0"/>
              <a:t>know key programmatic information; </a:t>
            </a:r>
            <a:r>
              <a:rPr lang="en-US" dirty="0" smtClean="0"/>
              <a:t>or</a:t>
            </a:r>
            <a:endParaRPr lang="en-US" dirty="0"/>
          </a:p>
          <a:p>
            <a:pPr marL="0" lvl="0" indent="0">
              <a:spcBef>
                <a:spcPts val="0"/>
              </a:spcBef>
              <a:buNone/>
            </a:pPr>
            <a:endParaRPr lang="en-US" sz="1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dirty="0"/>
              <a:t>adequately help GIB oversee program reserves.</a:t>
            </a:r>
          </a:p>
        </p:txBody>
      </p:sp>
    </p:spTree>
    <p:extLst>
      <p:ext uri="{BB962C8B-B14F-4D97-AF65-F5344CB8AC3E}">
        <p14:creationId xmlns:p14="http://schemas.microsoft.com/office/powerpoint/2010/main" val="27174105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Contract Administration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905000"/>
            <a:ext cx="7924800" cy="4191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ETF did not determine the extent to which firms achieved contractually specified performance measure </a:t>
            </a:r>
            <a:r>
              <a:rPr lang="en-US" dirty="0" smtClean="0"/>
              <a:t>goals.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Not all firms were contractually required to submit audits of information technology controls, and ETF did not consistently collect audits or review the audits that were submitted to it.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643614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Written Analysis of Key</a:t>
            </a:r>
            <a:br>
              <a:rPr lang="en-US" dirty="0" smtClean="0"/>
            </a:br>
            <a:r>
              <a:rPr lang="en-US" dirty="0" smtClean="0"/>
              <a:t>Information Provided by Firms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905000"/>
            <a:ext cx="8001000" cy="43434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ETF took three </a:t>
            </a:r>
            <a:r>
              <a:rPr lang="en-US" dirty="0"/>
              <a:t>years to analyze </a:t>
            </a:r>
            <a:r>
              <a:rPr lang="en-US" dirty="0" smtClean="0"/>
              <a:t>a consultant’s </a:t>
            </a:r>
            <a:r>
              <a:rPr lang="en-US" dirty="0"/>
              <a:t>recommendations </a:t>
            </a:r>
            <a:r>
              <a:rPr lang="en-US" dirty="0" smtClean="0"/>
              <a:t>for improving the Group Health Insurance program and </a:t>
            </a:r>
            <a:r>
              <a:rPr lang="en-US" dirty="0"/>
              <a:t>advise GIB on whether to </a:t>
            </a:r>
            <a:r>
              <a:rPr lang="en-US" dirty="0" smtClean="0"/>
              <a:t>implement them.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At times, ETF </a:t>
            </a:r>
            <a:r>
              <a:rPr lang="en-US" dirty="0"/>
              <a:t>provided information to GIB members only after they had arrived at a meeting because ETF was concerned </a:t>
            </a:r>
            <a:r>
              <a:rPr lang="en-US" dirty="0" smtClean="0"/>
              <a:t>they would </a:t>
            </a:r>
            <a:r>
              <a:rPr lang="en-US" dirty="0"/>
              <a:t>share the information with the public.</a:t>
            </a:r>
          </a:p>
        </p:txBody>
      </p:sp>
    </p:spTree>
    <p:extLst>
      <p:ext uri="{BB962C8B-B14F-4D97-AF65-F5344CB8AC3E}">
        <p14:creationId xmlns:p14="http://schemas.microsoft.com/office/powerpoint/2010/main" val="24021423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Key Programmatic Information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905000"/>
            <a:ext cx="8153400" cy="449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We found that ETF:</a:t>
            </a:r>
          </a:p>
          <a:p>
            <a:pPr marL="0" indent="0">
              <a:buNone/>
            </a:pPr>
            <a:endParaRPr lang="en-US" sz="1000" dirty="0"/>
          </a:p>
          <a:p>
            <a:r>
              <a:rPr lang="en-US" dirty="0" smtClean="0"/>
              <a:t>did not consistently </a:t>
            </a:r>
            <a:r>
              <a:rPr lang="en-US" dirty="0"/>
              <a:t>establish </a:t>
            </a:r>
            <a:r>
              <a:rPr lang="en-US" dirty="0" smtClean="0"/>
              <a:t>intended </a:t>
            </a:r>
            <a:r>
              <a:rPr lang="en-US" dirty="0"/>
              <a:t>outcomes of </a:t>
            </a:r>
            <a:r>
              <a:rPr lang="en-US" dirty="0" smtClean="0"/>
              <a:t>changes </a:t>
            </a:r>
            <a:r>
              <a:rPr lang="en-US" dirty="0"/>
              <a:t>to the Group Health Insurance </a:t>
            </a:r>
            <a:r>
              <a:rPr lang="en-US" dirty="0" smtClean="0"/>
              <a:t>program;</a:t>
            </a:r>
          </a:p>
          <a:p>
            <a:endParaRPr lang="en-US" sz="1000" dirty="0"/>
          </a:p>
          <a:p>
            <a:r>
              <a:rPr lang="en-US" dirty="0" smtClean="0"/>
              <a:t>could </a:t>
            </a:r>
            <a:r>
              <a:rPr lang="en-US" dirty="0"/>
              <a:t>not explain </a:t>
            </a:r>
            <a:r>
              <a:rPr lang="en-US" dirty="0" smtClean="0"/>
              <a:t>why </a:t>
            </a:r>
            <a:r>
              <a:rPr lang="en-US" dirty="0"/>
              <a:t>the program </a:t>
            </a:r>
            <a:r>
              <a:rPr lang="en-US" dirty="0" smtClean="0"/>
              <a:t>administrator invests </a:t>
            </a:r>
            <a:r>
              <a:rPr lang="en-US" dirty="0"/>
              <a:t>Group Life Insurance program </a:t>
            </a:r>
            <a:r>
              <a:rPr lang="en-US" dirty="0" smtClean="0"/>
              <a:t>reserves; and</a:t>
            </a:r>
          </a:p>
          <a:p>
            <a:endParaRPr lang="en-US" sz="1100" dirty="0"/>
          </a:p>
          <a:p>
            <a:r>
              <a:rPr lang="en-US" dirty="0"/>
              <a:t>did not establish a written plan to periodically contract for actuarial audits to assess the appropriateness of information provided by program </a:t>
            </a:r>
            <a:r>
              <a:rPr lang="en-US" dirty="0" smtClean="0"/>
              <a:t>actuaries.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05672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Group Health Insurance</a:t>
            </a:r>
            <a:br>
              <a:rPr lang="en-US" dirty="0" smtClean="0"/>
            </a:br>
            <a:r>
              <a:rPr lang="en-US" dirty="0" smtClean="0"/>
              <a:t>Program Reserves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905000"/>
            <a:ext cx="8001000" cy="41910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-523" b="12120"/>
          <a:stretch/>
        </p:blipFill>
        <p:spPr>
          <a:xfrm>
            <a:off x="2209800" y="1699296"/>
            <a:ext cx="3382258" cy="4602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2740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ICI Program Reserves</a:t>
            </a:r>
            <a:br>
              <a:rPr lang="en-US" dirty="0" smtClean="0"/>
            </a:br>
            <a:r>
              <a:rPr lang="en-US" dirty="0" smtClean="0"/>
              <a:t>State Component of the Program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905000"/>
            <a:ext cx="8153400" cy="44196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1909665"/>
            <a:ext cx="6781800" cy="4476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20199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Employer Opinions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905000"/>
            <a:ext cx="8001000" cy="44196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We surveyed all state agencies and local governments participating in the Group Health Insurance program as of July 2018.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Most </a:t>
            </a:r>
            <a:r>
              <a:rPr lang="en-US" dirty="0"/>
              <a:t>state agencies and local governments responding to our survey indicated satisfaction with the </a:t>
            </a:r>
            <a:r>
              <a:rPr lang="en-US" dirty="0" smtClean="0"/>
              <a:t>program </a:t>
            </a:r>
            <a:r>
              <a:rPr lang="en-US" dirty="0"/>
              <a:t>and the assistance ETF provided them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sz="1100" dirty="0"/>
          </a:p>
          <a:p>
            <a:pPr marL="0" indent="0">
              <a:buNone/>
            </a:pP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GIB members 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were generally satisfied with the timeliness, accuracy, clarity, and completeness of the information ETF provided them.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0827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Improvements to </a:t>
            </a:r>
            <a:br>
              <a:rPr lang="en-US" dirty="0" smtClean="0"/>
            </a:br>
            <a:r>
              <a:rPr lang="en-US" dirty="0" smtClean="0"/>
              <a:t>Program Administration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905000"/>
            <a:ext cx="8077200" cy="41910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ETF has taken steps to improve its administration of the group insurance programs, including by:</a:t>
            </a:r>
          </a:p>
          <a:p>
            <a:pPr marL="0" indent="0">
              <a:buNone/>
            </a:pPr>
            <a:endParaRPr lang="en-US" sz="1000" dirty="0" smtClean="0"/>
          </a:p>
          <a:p>
            <a:r>
              <a:rPr lang="en-US" dirty="0" smtClean="0"/>
              <a:t>implementing a data warehouse;</a:t>
            </a:r>
          </a:p>
          <a:p>
            <a:endParaRPr lang="en-US" sz="1000" dirty="0" smtClean="0"/>
          </a:p>
          <a:p>
            <a:r>
              <a:rPr lang="en-US" dirty="0" smtClean="0"/>
              <a:t>ensuring the Group Health Insurance program actuary provides GIB with additional key information; and</a:t>
            </a:r>
          </a:p>
          <a:p>
            <a:endParaRPr lang="en-US" sz="1000" dirty="0"/>
          </a:p>
          <a:p>
            <a:r>
              <a:rPr lang="en-US" dirty="0" smtClean="0"/>
              <a:t>setting forth specific financial penalties in contracts with health insurers.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94157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6981</TotalTime>
  <Words>355</Words>
  <Application>Microsoft Office PowerPoint</Application>
  <PresentationFormat>On-screen Show (4:3)</PresentationFormat>
  <Paragraphs>54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Cambria</vt:lpstr>
      <vt:lpstr>Franklin Gothic Book</vt:lpstr>
      <vt:lpstr>Times New Roman</vt:lpstr>
      <vt:lpstr>Wingdings</vt:lpstr>
      <vt:lpstr>Office Theme</vt:lpstr>
      <vt:lpstr>PowerPoint Presentation</vt:lpstr>
      <vt:lpstr>ETF’s Administration of Group Insurance Programs</vt:lpstr>
      <vt:lpstr>Contract Administration</vt:lpstr>
      <vt:lpstr>Written Analysis of Key Information Provided by Firms</vt:lpstr>
      <vt:lpstr>Key Programmatic Information</vt:lpstr>
      <vt:lpstr>Group Health Insurance Program Reserves</vt:lpstr>
      <vt:lpstr>ICI Program Reserves State Component of the Program</vt:lpstr>
      <vt:lpstr>Employer Opinions</vt:lpstr>
      <vt:lpstr>Improvements to  Program Administration</vt:lpstr>
      <vt:lpstr>Additional Improvements to  Program Administration</vt:lpstr>
      <vt:lpstr>Recommendations and  Issues for Legislative Consideration</vt:lpstr>
    </vt:vector>
  </TitlesOfParts>
  <Company>Wisconsin Legislature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Sturdivant, Shauna</dc:creator>
  <cp:lastModifiedBy>Sappenfield, Anne L.</cp:lastModifiedBy>
  <cp:revision>234</cp:revision>
  <cp:lastPrinted>2019-02-25T20:16:13Z</cp:lastPrinted>
  <dcterms:created xsi:type="dcterms:W3CDTF">2013-09-04T19:56:37Z</dcterms:created>
  <dcterms:modified xsi:type="dcterms:W3CDTF">2019-02-27T19:52:20Z</dcterms:modified>
</cp:coreProperties>
</file>